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2.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9" r:id="rId4"/>
    <p:sldMasterId id="2147484219" r:id="rId5"/>
    <p:sldMasterId id="2147484258" r:id="rId6"/>
  </p:sldMasterIdLst>
  <p:notesMasterIdLst>
    <p:notesMasterId r:id="rId38"/>
  </p:notesMasterIdLst>
  <p:handoutMasterIdLst>
    <p:handoutMasterId r:id="rId39"/>
  </p:handoutMasterIdLst>
  <p:sldIdLst>
    <p:sldId id="2147483018" r:id="rId7"/>
    <p:sldId id="2147476172" r:id="rId8"/>
    <p:sldId id="2147474158" r:id="rId9"/>
    <p:sldId id="2147474157" r:id="rId10"/>
    <p:sldId id="2147474844" r:id="rId11"/>
    <p:sldId id="2147474852" r:id="rId12"/>
    <p:sldId id="2147474153" r:id="rId13"/>
    <p:sldId id="2147474886" r:id="rId14"/>
    <p:sldId id="2147483014" r:id="rId15"/>
    <p:sldId id="2147483015" r:id="rId16"/>
    <p:sldId id="257" r:id="rId17"/>
    <p:sldId id="2147472097" r:id="rId18"/>
    <p:sldId id="2147472109" r:id="rId19"/>
    <p:sldId id="2147472114" r:id="rId20"/>
    <p:sldId id="259" r:id="rId21"/>
    <p:sldId id="2147472102" r:id="rId22"/>
    <p:sldId id="2147472101" r:id="rId23"/>
    <p:sldId id="2147472103" r:id="rId24"/>
    <p:sldId id="2147472104" r:id="rId25"/>
    <p:sldId id="2147472105" r:id="rId26"/>
    <p:sldId id="260" r:id="rId27"/>
    <p:sldId id="2147472113" r:id="rId28"/>
    <p:sldId id="2147472115" r:id="rId29"/>
    <p:sldId id="2147472110" r:id="rId30"/>
    <p:sldId id="2147472111" r:id="rId31"/>
    <p:sldId id="258" r:id="rId32"/>
    <p:sldId id="2147472107" r:id="rId33"/>
    <p:sldId id="2147472112" r:id="rId34"/>
    <p:sldId id="256" r:id="rId35"/>
    <p:sldId id="2147483016" r:id="rId36"/>
    <p:sldId id="214748301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CEBBF00-9D9A-4BD8-964F-BACAC32916B4}">
          <p14:sldIdLst>
            <p14:sldId id="2147483018"/>
            <p14:sldId id="2147476172"/>
            <p14:sldId id="2147474158"/>
            <p14:sldId id="2147474157"/>
          </p14:sldIdLst>
        </p14:section>
        <p14:section name="Modern General Practice" id="{6B4A3814-0799-4321-8DEF-49186EC19FC0}">
          <p14:sldIdLst>
            <p14:sldId id="2147474844"/>
            <p14:sldId id="2147474852"/>
            <p14:sldId id="2147474153"/>
            <p14:sldId id="2147474886"/>
            <p14:sldId id="2147483014"/>
            <p14:sldId id="2147483015"/>
            <p14:sldId id="257"/>
            <p14:sldId id="2147472097"/>
            <p14:sldId id="2147472109"/>
            <p14:sldId id="2147472114"/>
            <p14:sldId id="259"/>
            <p14:sldId id="2147472102"/>
            <p14:sldId id="2147472101"/>
            <p14:sldId id="2147472103"/>
            <p14:sldId id="2147472104"/>
            <p14:sldId id="2147472105"/>
            <p14:sldId id="260"/>
            <p14:sldId id="2147472113"/>
            <p14:sldId id="2147472115"/>
            <p14:sldId id="2147472110"/>
            <p14:sldId id="2147472111"/>
            <p14:sldId id="258"/>
            <p14:sldId id="2147472107"/>
            <p14:sldId id="2147472112"/>
            <p14:sldId id="256"/>
            <p14:sldId id="2147483016"/>
            <p14:sldId id="214748301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1CF4213-2F5F-CE1F-A890-8DCE50E37D45}" name="Frances McGloin" initials="FM" userId="S::FRANCES.MORRIS1@england.nhs.uk::3bc51927-b4ac-43b6-8106-f8cc65021b65" providerId="AD"/>
  <p188:author id="{7819171B-76F7-B08C-1937-34C92C3921B9}" name="Alex Morton" initials="AM" userId="S::alexmorton@england.nhs.uk::bee2f2f9-5ba4-4e95-a3fc-7de858c8e610" providerId="AD"/>
  <p188:author id="{AE77C51D-ADB6-ADA2-8A7A-2F66C00C426A}" name="Edward Coldbeck" initials="EC" userId="S::edward.coldbeck@england.nhs.uk::fcb9c5d5-1d12-40af-bfdf-b1715860f1a9" providerId="AD"/>
  <p188:author id="{E8712220-FDFE-B86F-61B1-44E59A00CE85}" name="Chris Vincent" initials="CV" userId="S::chrisvincent@england.nhs.uk::671c6cf5-8a19-4eca-87d3-8ac376ed5fa1" providerId="AD"/>
  <p188:author id="{3A359922-DB15-E5E1-035E-AE9D2B96E380}" name="Mark Sayers" initials="MS" userId="S::mark.sayers1@england.nhs.uk::2138919f-b0fb-4fe1-99a8-80f6a5af2a1c" providerId="AD"/>
  <p188:author id="{0A642529-8A79-AD09-7BF2-ACFBDE484F87}" name="Nicola Hinchley" initials="" userId="S::Nicola.Hinchley1@england.nhs.uk::8da1d504-bf78-4e41-9621-ea2d04b1043d" providerId="AD"/>
  <p188:author id="{96F6F12F-3340-8FA8-6C9F-E141528550BB}" name="Nicola Hinchley" initials="NH" userId="S::nicola.hinchley1@england.nhs.uk::8da1d504-bf78-4e41-9621-ea2d04b1043d" providerId="AD"/>
  <p188:author id="{0198B447-B2E3-5FFD-BADE-37EDC0F77D67}" name="Lloyd Baker" initials="" userId="S::lloyd.baker@england.nhs.uk::8b75ccca-70ed-4980-b25c-5e2efe40f314" providerId="AD"/>
  <p188:author id="{04321A48-CEC6-069A-263F-034F573893D3}" name="Duncan Watson" initials="DW" userId="S::duncanwatson@england.nhs.uk::7bb181c6-b45b-40f4-89fe-1905df4e6c8a" providerId="AD"/>
  <p188:author id="{7C917449-CF48-9343-C2B4-55071E1812C9}" name="Catherine Mitchell" initials="CM" userId="S::catherine.mitchell18@england.nhs.uk::166f5c70-e974-46c6-9346-cd371f1f128e" providerId="AD"/>
  <p188:author id="{22F7D94C-44E1-7228-B93E-4C7DC3731688}" name="Daniel Shaw" initials="DS" userId="S::daniel.shaw19@england.nhs.uk::c71bf229-74a3-44e6-845a-9e74f7cd36f0" providerId="AD"/>
  <p188:author id="{BF02A968-F400-DD5A-D349-6DB42603E703}" name="Charis Stacey" initials="" userId="S::charis.stacey@england.nhs.uk::c4b0c599-7152-48e1-a993-f082af097288" providerId="AD"/>
  <p188:author id="{718F3F87-3586-BDED-126F-12E90FDEE44D}" name="Emily Henderson" initials="EH" userId="S::Emily.Henderson7@england.nhs.uk::45b95139-0a3a-4270-94c1-9005599ace3b" providerId="AD"/>
  <p188:author id="{4F3F3C89-79C9-9B8B-08E0-EBCEC3D1AC63}" name="Rachel Souter" initials="RS" userId="S::rachel.souter@england.nhs.uk::9a8e09d8-aa8f-4cc0-8154-5792510944f2" providerId="AD"/>
  <p188:author id="{15FE4799-6E9D-F237-FD5B-A1EFBB3494F1}" name="Matt Cook" initials="MC" userId="S::matt.cook1@england.nhs.uk::6abedc71-5442-4692-a404-8099e3649bdd" providerId="AD"/>
  <p188:author id="{2311879E-DA47-1917-0A16-4EA9CF0A8534}" name="Mary Mackenzie" initials="MM" userId="S::mary.mackenzie1@england.nhs.uk::e4dad683-127b-45b9-b3d5-f4244805d82a" providerId="AD"/>
  <p188:author id="{B8DFBFA0-A01A-3676-D0CC-027193EB3E18}" name="Matt Cook" initials="MC" userId="S::Matt.Cook1@england.nhs.uk::6abedc71-5442-4692-a404-8099e3649bdd" providerId="AD"/>
  <p188:author id="{FEB91CA5-4FB9-3BCE-DBE5-2A7E85B1D5B5}" name="Nisha Karadia" initials="" userId="S::NISHA.KARADIA@england.nhs.uk::53db59a3-faf0-403c-9887-ce5587ea4061" providerId="AD"/>
  <p188:author id="{8DEDA2A9-C19E-3BEC-1805-F814CD6766E0}" name="Christine McMahon" initials="CM" userId="S::christine.mcmahon1@england.nhs.uk::6f9775f7-4870-45ca-a142-e756b21dbedc" providerId="AD"/>
  <p188:author id="{661D84B8-35DE-8173-9393-7A2AC8996783}" name="Claire Aldiss" initials="CA" userId="S::claire.aldiss@england.nhs.uk::98751dd2-3d11-4996-9c59-8b1fd5bb1c63" providerId="AD"/>
  <p188:author id="{5D76EEB9-B97A-65D9-04B4-B3701E2CE66A}" name="Nisha Karadia" initials="NK" userId="S::nisha.karadia@england.nhs.uk::53db59a3-faf0-403c-9887-ce5587ea4061" providerId="AD"/>
  <p188:author id="{7A6F21C4-7B1D-D494-7EFA-F424AA8A7BE5}" name="Charlotte Welsh" initials="CW" userId="S::charlotte.welsh@england.nhs.uk::169211a4-02db-49b1-8a0d-bf083b5eae1d" providerId="AD"/>
  <p188:author id="{A2B856C7-92C5-67DE-57AB-037CD1D8998D}" name="Jessica Havercroft" initials="" userId="S::jessica.havercroft@england.nhs.uk::d906ec7b-803f-452f-9b9c-1eac8b56064b" providerId="AD"/>
  <p188:author id="{1CA27AC7-0264-CE0B-CF63-4FCB3DD17074}" name="Gabi Darby" initials="GD" userId="S::gabi.darby@england.nhs.uk::c5c3ff6c-fdd3-448a-80cd-0b3b749d8a8c" providerId="AD"/>
  <p188:author id="{2A62CCE0-0351-5E20-3990-583384CB35B3}" name="Laura Bimpson" initials="LB" userId="S::laura.bimpson@england.nhs.uk::a02a8a8d-73e2-4052-b9fd-1d86202690d0" providerId="AD"/>
  <p188:author id="{4B09EEF1-77DE-340C-41D3-7F01784F955A}" name="David Newell" initials="DN" userId="S::david.newell1@england.nhs.uk::572a62a6-303a-425b-9b73-086193345a48" providerId="AD"/>
  <p188:author id="{6F8EFAF3-017D-6AD2-D362-06E1B883845C}" name="Zoe Donaldson" initials="ZD" userId="S::z.donaldson@england.nhs.uk::83185fe2-0ff2-4c00-8737-7a0dc89d888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rah Wilkinson" initials="SW" lastIdx="1" clrIdx="0">
    <p:extLst>
      <p:ext uri="{19B8F6BF-5375-455C-9EA6-DF929625EA0E}">
        <p15:presenceInfo xmlns:p15="http://schemas.microsoft.com/office/powerpoint/2012/main" userId="1186059c3be801a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E4EBEE"/>
    <a:srgbClr val="FFCC66"/>
    <a:srgbClr val="B4CFFF"/>
    <a:srgbClr val="FF9999"/>
    <a:srgbClr val="003087"/>
    <a:srgbClr val="F6F8F8"/>
    <a:srgbClr val="F2F2F2"/>
    <a:srgbClr val="000000"/>
    <a:srgbClr val="D9D9D9"/>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11" autoAdjust="0"/>
    <p:restoredTop sz="93614" autoAdjust="0"/>
  </p:normalViewPr>
  <p:slideViewPr>
    <p:cSldViewPr snapToGrid="0">
      <p:cViewPr varScale="1">
        <p:scale>
          <a:sx n="83" d="100"/>
          <a:sy n="83" d="100"/>
        </p:scale>
        <p:origin x="830" y="67"/>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handoutMaster" Target="handoutMasters/handout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commentAuthors" Target="commentAuthors.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E02CFB-9956-44D6-A0FF-231480A15F68}" type="doc">
      <dgm:prSet loTypeId="urn:microsoft.com/office/officeart/2011/layout/HexagonRadial" loCatId="cycle" qsTypeId="urn:microsoft.com/office/officeart/2005/8/quickstyle/simple1" qsCatId="simple" csTypeId="urn:microsoft.com/office/officeart/2005/8/colors/colorful5" csCatId="colorful" phldr="1"/>
      <dgm:spPr/>
      <dgm:t>
        <a:bodyPr/>
        <a:lstStyle/>
        <a:p>
          <a:endParaRPr lang="en-GB"/>
        </a:p>
      </dgm:t>
    </dgm:pt>
    <dgm:pt modelId="{27190EFA-EBB5-4F86-BF38-EB8F24CF8A50}">
      <dgm:prSet phldrT="[Text]"/>
      <dgm:spPr/>
      <dgm:t>
        <a:bodyPr/>
        <a:lstStyle/>
        <a:p>
          <a:r>
            <a:rPr lang="en-GB" dirty="0"/>
            <a:t>Alignment of system priorities, enablers, levers and partnerships to accelerate change at scale</a:t>
          </a:r>
        </a:p>
      </dgm:t>
    </dgm:pt>
    <dgm:pt modelId="{86099CBE-D332-49B9-BEC0-3EF6E02D9644}" type="parTrans" cxnId="{C4B45440-8AC1-4D78-B35A-FDE69A553E0C}">
      <dgm:prSet/>
      <dgm:spPr/>
      <dgm:t>
        <a:bodyPr/>
        <a:lstStyle/>
        <a:p>
          <a:endParaRPr lang="en-GB"/>
        </a:p>
      </dgm:t>
    </dgm:pt>
    <dgm:pt modelId="{CBE9C9E3-543A-4F93-AEF5-17D67B6C0FC7}" type="sibTrans" cxnId="{C4B45440-8AC1-4D78-B35A-FDE69A553E0C}">
      <dgm:prSet/>
      <dgm:spPr/>
      <dgm:t>
        <a:bodyPr/>
        <a:lstStyle/>
        <a:p>
          <a:endParaRPr lang="en-GB"/>
        </a:p>
      </dgm:t>
    </dgm:pt>
    <dgm:pt modelId="{A4C6F2AD-91BB-4E74-98FB-A699DEFE9FF8}">
      <dgm:prSet phldrT="[Text]"/>
      <dgm:spPr/>
      <dgm:t>
        <a:bodyPr/>
        <a:lstStyle/>
        <a:p>
          <a:r>
            <a:rPr lang="en-GB" dirty="0"/>
            <a:t>Research and evaluation</a:t>
          </a:r>
        </a:p>
      </dgm:t>
    </dgm:pt>
    <dgm:pt modelId="{88EB728C-4B83-4EAD-82B2-050CFFA9937F}" type="parTrans" cxnId="{154F614A-AE6F-473B-865D-3037122FBC7A}">
      <dgm:prSet/>
      <dgm:spPr/>
      <dgm:t>
        <a:bodyPr/>
        <a:lstStyle/>
        <a:p>
          <a:endParaRPr lang="en-GB"/>
        </a:p>
      </dgm:t>
    </dgm:pt>
    <dgm:pt modelId="{05F9B106-7A27-486B-8BF9-C3DBA556BF08}" type="sibTrans" cxnId="{154F614A-AE6F-473B-865D-3037122FBC7A}">
      <dgm:prSet/>
      <dgm:spPr/>
      <dgm:t>
        <a:bodyPr/>
        <a:lstStyle/>
        <a:p>
          <a:endParaRPr lang="en-GB"/>
        </a:p>
      </dgm:t>
    </dgm:pt>
    <dgm:pt modelId="{58793EDE-743D-4C57-8B54-A7B322DCD07F}">
      <dgm:prSet phldrT="[Text]"/>
      <dgm:spPr/>
      <dgm:t>
        <a:bodyPr/>
        <a:lstStyle/>
        <a:p>
          <a:r>
            <a:rPr lang="en-GB" dirty="0"/>
            <a:t>Evidence based content and quality standards</a:t>
          </a:r>
        </a:p>
      </dgm:t>
    </dgm:pt>
    <dgm:pt modelId="{1A3C99F9-F182-4585-A87A-A5DBBB487567}" type="parTrans" cxnId="{E66F1CF4-8D22-4074-B7BB-7E2581C1E0B0}">
      <dgm:prSet/>
      <dgm:spPr/>
      <dgm:t>
        <a:bodyPr/>
        <a:lstStyle/>
        <a:p>
          <a:endParaRPr lang="en-GB"/>
        </a:p>
      </dgm:t>
    </dgm:pt>
    <dgm:pt modelId="{592792E3-5674-4137-B9E4-13EC9268D983}" type="sibTrans" cxnId="{E66F1CF4-8D22-4074-B7BB-7E2581C1E0B0}">
      <dgm:prSet/>
      <dgm:spPr/>
      <dgm:t>
        <a:bodyPr/>
        <a:lstStyle/>
        <a:p>
          <a:endParaRPr lang="en-GB"/>
        </a:p>
      </dgm:t>
    </dgm:pt>
    <dgm:pt modelId="{ABEE91A8-1FF0-49BF-B29C-A52A19901541}">
      <dgm:prSet phldrT="[Text]"/>
      <dgm:spPr/>
      <dgm:t>
        <a:bodyPr/>
        <a:lstStyle/>
        <a:p>
          <a:r>
            <a:rPr lang="en-GB" dirty="0"/>
            <a:t>Practical support and knowledge sharing</a:t>
          </a:r>
        </a:p>
      </dgm:t>
    </dgm:pt>
    <dgm:pt modelId="{5FEA2773-CA26-4DB5-935A-9EE33B8B863A}" type="parTrans" cxnId="{D9D1F03C-989C-42EF-8A73-5717FA9C220F}">
      <dgm:prSet/>
      <dgm:spPr/>
      <dgm:t>
        <a:bodyPr/>
        <a:lstStyle/>
        <a:p>
          <a:endParaRPr lang="en-GB"/>
        </a:p>
      </dgm:t>
    </dgm:pt>
    <dgm:pt modelId="{18878756-9675-4D64-B2BC-C62F0A6994B3}" type="sibTrans" cxnId="{D9D1F03C-989C-42EF-8A73-5717FA9C220F}">
      <dgm:prSet/>
      <dgm:spPr/>
      <dgm:t>
        <a:bodyPr/>
        <a:lstStyle/>
        <a:p>
          <a:endParaRPr lang="en-GB"/>
        </a:p>
      </dgm:t>
    </dgm:pt>
    <dgm:pt modelId="{610A5EF1-A777-4007-A2CC-F007A9D27517}">
      <dgm:prSet phldrT="[Text]"/>
      <dgm:spPr>
        <a:solidFill>
          <a:schemeClr val="accent4">
            <a:lumMod val="60000"/>
            <a:lumOff val="40000"/>
          </a:schemeClr>
        </a:solidFill>
      </dgm:spPr>
      <dgm:t>
        <a:bodyPr/>
        <a:lstStyle/>
        <a:p>
          <a:r>
            <a:rPr lang="en-GB" dirty="0"/>
            <a:t>Digital usability and accessibility standards and product benchmarking</a:t>
          </a:r>
        </a:p>
      </dgm:t>
    </dgm:pt>
    <dgm:pt modelId="{19463B91-3488-4E7E-9D5B-548D8CD287ED}" type="parTrans" cxnId="{4F489D63-F101-48DA-A523-DE8E525F76A2}">
      <dgm:prSet/>
      <dgm:spPr/>
      <dgm:t>
        <a:bodyPr/>
        <a:lstStyle/>
        <a:p>
          <a:endParaRPr lang="en-GB"/>
        </a:p>
      </dgm:t>
    </dgm:pt>
    <dgm:pt modelId="{81546CDC-827D-49BC-BD67-5BC70F90DE9E}" type="sibTrans" cxnId="{4F489D63-F101-48DA-A523-DE8E525F76A2}">
      <dgm:prSet/>
      <dgm:spPr/>
      <dgm:t>
        <a:bodyPr/>
        <a:lstStyle/>
        <a:p>
          <a:endParaRPr lang="en-GB"/>
        </a:p>
      </dgm:t>
    </dgm:pt>
    <dgm:pt modelId="{4FB8B916-7FF2-4AB5-90EF-292FFD50A01F}">
      <dgm:prSet phldrT="[Text]"/>
      <dgm:spPr>
        <a:solidFill>
          <a:schemeClr val="accent5">
            <a:lumMod val="60000"/>
            <a:lumOff val="40000"/>
          </a:schemeClr>
        </a:solidFill>
      </dgm:spPr>
      <dgm:t>
        <a:bodyPr/>
        <a:lstStyle/>
        <a:p>
          <a:r>
            <a:rPr lang="en-GB" dirty="0"/>
            <a:t>Strengthened ICB transformation and improvement model and infrastructure</a:t>
          </a:r>
        </a:p>
      </dgm:t>
    </dgm:pt>
    <dgm:pt modelId="{EE9C0C3B-1496-42BA-87B0-44F69D7BBC6A}" type="parTrans" cxnId="{4B0F84A1-77DF-4E86-8808-13FCA7A8F31C}">
      <dgm:prSet/>
      <dgm:spPr/>
      <dgm:t>
        <a:bodyPr/>
        <a:lstStyle/>
        <a:p>
          <a:endParaRPr lang="en-GB"/>
        </a:p>
      </dgm:t>
    </dgm:pt>
    <dgm:pt modelId="{4BFD0677-11BF-49D4-B589-8AAC37FCE716}" type="sibTrans" cxnId="{4B0F84A1-77DF-4E86-8808-13FCA7A8F31C}">
      <dgm:prSet/>
      <dgm:spPr/>
      <dgm:t>
        <a:bodyPr/>
        <a:lstStyle/>
        <a:p>
          <a:endParaRPr lang="en-GB"/>
        </a:p>
      </dgm:t>
    </dgm:pt>
    <dgm:pt modelId="{267C7105-7B33-44A4-97EB-CAB6DE0F1B72}">
      <dgm:prSet phldrT="[Text]"/>
      <dgm:spPr>
        <a:solidFill>
          <a:schemeClr val="accent5">
            <a:lumMod val="20000"/>
            <a:lumOff val="80000"/>
          </a:schemeClr>
        </a:solidFill>
      </dgm:spPr>
      <dgm:t>
        <a:bodyPr/>
        <a:lstStyle/>
        <a:p>
          <a:r>
            <a:rPr lang="en-GB" dirty="0"/>
            <a:t>Local primary care transformation leaders, peer communities and inclusion of patient voices</a:t>
          </a:r>
        </a:p>
      </dgm:t>
    </dgm:pt>
    <dgm:pt modelId="{FE0DAB68-FA5D-4241-B377-C9281102B422}" type="parTrans" cxnId="{57F943FD-888B-4C88-93BE-EA7302EDD070}">
      <dgm:prSet/>
      <dgm:spPr/>
      <dgm:t>
        <a:bodyPr/>
        <a:lstStyle/>
        <a:p>
          <a:endParaRPr lang="en-GB"/>
        </a:p>
      </dgm:t>
    </dgm:pt>
    <dgm:pt modelId="{237B10FE-22AD-4DD3-8964-85A95CB090C0}" type="sibTrans" cxnId="{57F943FD-888B-4C88-93BE-EA7302EDD070}">
      <dgm:prSet/>
      <dgm:spPr/>
      <dgm:t>
        <a:bodyPr/>
        <a:lstStyle/>
        <a:p>
          <a:endParaRPr lang="en-GB"/>
        </a:p>
      </dgm:t>
    </dgm:pt>
    <dgm:pt modelId="{59DB7878-C26F-442B-B171-0FA6C948385D}" type="pres">
      <dgm:prSet presAssocID="{7EE02CFB-9956-44D6-A0FF-231480A15F68}" presName="Name0" presStyleCnt="0">
        <dgm:presLayoutVars>
          <dgm:chMax val="1"/>
          <dgm:chPref val="1"/>
          <dgm:dir/>
          <dgm:animOne val="branch"/>
          <dgm:animLvl val="lvl"/>
        </dgm:presLayoutVars>
      </dgm:prSet>
      <dgm:spPr/>
    </dgm:pt>
    <dgm:pt modelId="{E81C9E5B-47B5-49DC-819E-B95385BCFF3D}" type="pres">
      <dgm:prSet presAssocID="{27190EFA-EBB5-4F86-BF38-EB8F24CF8A50}" presName="Parent" presStyleLbl="node0" presStyleIdx="0" presStyleCnt="1" custScaleX="80987" custScaleY="79102">
        <dgm:presLayoutVars>
          <dgm:chMax val="6"/>
          <dgm:chPref val="6"/>
        </dgm:presLayoutVars>
      </dgm:prSet>
      <dgm:spPr/>
    </dgm:pt>
    <dgm:pt modelId="{5DEFE7DC-F166-4E62-B0DC-567C4C368CE2}" type="pres">
      <dgm:prSet presAssocID="{A4C6F2AD-91BB-4E74-98FB-A699DEFE9FF8}" presName="Accent1" presStyleCnt="0"/>
      <dgm:spPr/>
    </dgm:pt>
    <dgm:pt modelId="{5BFFB0DB-BF58-4DCC-9C93-6CF99BE2BAA8}" type="pres">
      <dgm:prSet presAssocID="{A4C6F2AD-91BB-4E74-98FB-A699DEFE9FF8}" presName="Accent" presStyleLbl="bgShp" presStyleIdx="0" presStyleCnt="6"/>
      <dgm:spPr/>
    </dgm:pt>
    <dgm:pt modelId="{DB8294A6-64A4-4EA4-9171-FAA47FF0DCF2}" type="pres">
      <dgm:prSet presAssocID="{A4C6F2AD-91BB-4E74-98FB-A699DEFE9FF8}" presName="Child1" presStyleLbl="node1" presStyleIdx="0" presStyleCnt="6">
        <dgm:presLayoutVars>
          <dgm:chMax val="0"/>
          <dgm:chPref val="0"/>
          <dgm:bulletEnabled val="1"/>
        </dgm:presLayoutVars>
      </dgm:prSet>
      <dgm:spPr/>
    </dgm:pt>
    <dgm:pt modelId="{9BAC6461-9E29-47A9-B761-484411ED4334}" type="pres">
      <dgm:prSet presAssocID="{58793EDE-743D-4C57-8B54-A7B322DCD07F}" presName="Accent2" presStyleCnt="0"/>
      <dgm:spPr/>
    </dgm:pt>
    <dgm:pt modelId="{9AEBED6F-8A32-429C-8BC4-3DC9AA2D204F}" type="pres">
      <dgm:prSet presAssocID="{58793EDE-743D-4C57-8B54-A7B322DCD07F}" presName="Accent" presStyleLbl="bgShp" presStyleIdx="1" presStyleCnt="6" custLinFactX="115958" custLinFactNeighborX="200000" custLinFactNeighborY="-30050"/>
      <dgm:spPr/>
    </dgm:pt>
    <dgm:pt modelId="{40F0B990-6BDB-481C-A5BC-46BF96FF9D6B}" type="pres">
      <dgm:prSet presAssocID="{58793EDE-743D-4C57-8B54-A7B322DCD07F}" presName="Child2" presStyleLbl="node1" presStyleIdx="1" presStyleCnt="6">
        <dgm:presLayoutVars>
          <dgm:chMax val="0"/>
          <dgm:chPref val="0"/>
          <dgm:bulletEnabled val="1"/>
        </dgm:presLayoutVars>
      </dgm:prSet>
      <dgm:spPr/>
    </dgm:pt>
    <dgm:pt modelId="{2F6A2228-2B14-412A-8ED4-F1EA06CC91C8}" type="pres">
      <dgm:prSet presAssocID="{ABEE91A8-1FF0-49BF-B29C-A52A19901541}" presName="Accent3" presStyleCnt="0"/>
      <dgm:spPr/>
    </dgm:pt>
    <dgm:pt modelId="{8F36A030-8DCA-40BF-B206-472E10BFB435}" type="pres">
      <dgm:prSet presAssocID="{ABEE91A8-1FF0-49BF-B29C-A52A19901541}" presName="Accent" presStyleLbl="bgShp" presStyleIdx="2" presStyleCnt="6" custLinFactX="96203" custLinFactY="-100000" custLinFactNeighborX="100000" custLinFactNeighborY="-116630"/>
      <dgm:spPr/>
    </dgm:pt>
    <dgm:pt modelId="{F5BC8755-D8A5-4116-896D-381829D3C9D9}" type="pres">
      <dgm:prSet presAssocID="{ABEE91A8-1FF0-49BF-B29C-A52A19901541}" presName="Child3" presStyleLbl="node1" presStyleIdx="2" presStyleCnt="6">
        <dgm:presLayoutVars>
          <dgm:chMax val="0"/>
          <dgm:chPref val="0"/>
          <dgm:bulletEnabled val="1"/>
        </dgm:presLayoutVars>
      </dgm:prSet>
      <dgm:spPr/>
    </dgm:pt>
    <dgm:pt modelId="{EA2AD767-CF13-42C1-802C-F2BD8633F2E5}" type="pres">
      <dgm:prSet presAssocID="{610A5EF1-A777-4007-A2CC-F007A9D27517}" presName="Accent4" presStyleCnt="0"/>
      <dgm:spPr/>
    </dgm:pt>
    <dgm:pt modelId="{B210537F-EE93-4FA4-92C5-A7F19D8122AF}" type="pres">
      <dgm:prSet presAssocID="{610A5EF1-A777-4007-A2CC-F007A9D27517}" presName="Accent" presStyleLbl="bgShp" presStyleIdx="3" presStyleCnt="6" custLinFactX="100000" custLinFactY="-200000" custLinFactNeighborX="177276" custLinFactNeighborY="-229092"/>
      <dgm:spPr/>
    </dgm:pt>
    <dgm:pt modelId="{106C7E3A-F388-4A9B-9CEA-EE1285D8FA68}" type="pres">
      <dgm:prSet presAssocID="{610A5EF1-A777-4007-A2CC-F007A9D27517}" presName="Child4" presStyleLbl="node1" presStyleIdx="3" presStyleCnt="6">
        <dgm:presLayoutVars>
          <dgm:chMax val="0"/>
          <dgm:chPref val="0"/>
          <dgm:bulletEnabled val="1"/>
        </dgm:presLayoutVars>
      </dgm:prSet>
      <dgm:spPr/>
    </dgm:pt>
    <dgm:pt modelId="{F62DFFF0-7F8E-443F-888B-8D37183F71D7}" type="pres">
      <dgm:prSet presAssocID="{4FB8B916-7FF2-4AB5-90EF-292FFD50A01F}" presName="Accent5" presStyleCnt="0"/>
      <dgm:spPr/>
    </dgm:pt>
    <dgm:pt modelId="{F83F415C-09E9-414A-8E04-4B23BB70FFED}" type="pres">
      <dgm:prSet presAssocID="{4FB8B916-7FF2-4AB5-90EF-292FFD50A01F}" presName="Accent" presStyleLbl="bgShp" presStyleIdx="4" presStyleCnt="6" custLinFactX="200000" custLinFactY="-200000" custLinFactNeighborX="276354" custLinFactNeighborY="-252071"/>
      <dgm:spPr/>
    </dgm:pt>
    <dgm:pt modelId="{23CFF93A-4B7F-4449-A45E-9614D0BA90EA}" type="pres">
      <dgm:prSet presAssocID="{4FB8B916-7FF2-4AB5-90EF-292FFD50A01F}" presName="Child5" presStyleLbl="node1" presStyleIdx="4" presStyleCnt="6">
        <dgm:presLayoutVars>
          <dgm:chMax val="0"/>
          <dgm:chPref val="0"/>
          <dgm:bulletEnabled val="1"/>
        </dgm:presLayoutVars>
      </dgm:prSet>
      <dgm:spPr/>
    </dgm:pt>
    <dgm:pt modelId="{27FB6EDE-ABC4-4EC7-BD64-C03314BD7E13}" type="pres">
      <dgm:prSet presAssocID="{267C7105-7B33-44A4-97EB-CAB6DE0F1B72}" presName="Accent6" presStyleCnt="0"/>
      <dgm:spPr/>
    </dgm:pt>
    <dgm:pt modelId="{AF2C0C5C-2DA7-4B18-99B8-FF13ADF9C9C5}" type="pres">
      <dgm:prSet presAssocID="{267C7105-7B33-44A4-97EB-CAB6DE0F1B72}" presName="Accent" presStyleLbl="bgShp" presStyleIdx="5" presStyleCnt="6" custLinFactX="299036" custLinFactY="-100000" custLinFactNeighborX="300000" custLinFactNeighborY="-164005"/>
      <dgm:spPr/>
    </dgm:pt>
    <dgm:pt modelId="{346640C0-956D-4674-B604-2787BC429CEE}" type="pres">
      <dgm:prSet presAssocID="{267C7105-7B33-44A4-97EB-CAB6DE0F1B72}" presName="Child6" presStyleLbl="node1" presStyleIdx="5" presStyleCnt="6">
        <dgm:presLayoutVars>
          <dgm:chMax val="0"/>
          <dgm:chPref val="0"/>
          <dgm:bulletEnabled val="1"/>
        </dgm:presLayoutVars>
      </dgm:prSet>
      <dgm:spPr/>
    </dgm:pt>
  </dgm:ptLst>
  <dgm:cxnLst>
    <dgm:cxn modelId="{2982F039-491E-402C-ADD9-FA8D1B98A807}" type="presOf" srcId="{A4C6F2AD-91BB-4E74-98FB-A699DEFE9FF8}" destId="{DB8294A6-64A4-4EA4-9171-FAA47FF0DCF2}" srcOrd="0" destOrd="0" presId="urn:microsoft.com/office/officeart/2011/layout/HexagonRadial"/>
    <dgm:cxn modelId="{D9D1F03C-989C-42EF-8A73-5717FA9C220F}" srcId="{27190EFA-EBB5-4F86-BF38-EB8F24CF8A50}" destId="{ABEE91A8-1FF0-49BF-B29C-A52A19901541}" srcOrd="2" destOrd="0" parTransId="{5FEA2773-CA26-4DB5-935A-9EE33B8B863A}" sibTransId="{18878756-9675-4D64-B2BC-C62F0A6994B3}"/>
    <dgm:cxn modelId="{791ACD3D-2F02-4A8C-8720-83ED094993F3}" type="presOf" srcId="{58793EDE-743D-4C57-8B54-A7B322DCD07F}" destId="{40F0B990-6BDB-481C-A5BC-46BF96FF9D6B}" srcOrd="0" destOrd="0" presId="urn:microsoft.com/office/officeart/2011/layout/HexagonRadial"/>
    <dgm:cxn modelId="{C4B45440-8AC1-4D78-B35A-FDE69A553E0C}" srcId="{7EE02CFB-9956-44D6-A0FF-231480A15F68}" destId="{27190EFA-EBB5-4F86-BF38-EB8F24CF8A50}" srcOrd="0" destOrd="0" parTransId="{86099CBE-D332-49B9-BEC0-3EF6E02D9644}" sibTransId="{CBE9C9E3-543A-4F93-AEF5-17D67B6C0FC7}"/>
    <dgm:cxn modelId="{4F489D63-F101-48DA-A523-DE8E525F76A2}" srcId="{27190EFA-EBB5-4F86-BF38-EB8F24CF8A50}" destId="{610A5EF1-A777-4007-A2CC-F007A9D27517}" srcOrd="3" destOrd="0" parTransId="{19463B91-3488-4E7E-9D5B-548D8CD287ED}" sibTransId="{81546CDC-827D-49BC-BD67-5BC70F90DE9E}"/>
    <dgm:cxn modelId="{154F614A-AE6F-473B-865D-3037122FBC7A}" srcId="{27190EFA-EBB5-4F86-BF38-EB8F24CF8A50}" destId="{A4C6F2AD-91BB-4E74-98FB-A699DEFE9FF8}" srcOrd="0" destOrd="0" parTransId="{88EB728C-4B83-4EAD-82B2-050CFFA9937F}" sibTransId="{05F9B106-7A27-486B-8BF9-C3DBA556BF08}"/>
    <dgm:cxn modelId="{9E41344F-58D7-4885-9FBF-F818EC82FEFE}" type="presOf" srcId="{4FB8B916-7FF2-4AB5-90EF-292FFD50A01F}" destId="{23CFF93A-4B7F-4449-A45E-9614D0BA90EA}" srcOrd="0" destOrd="0" presId="urn:microsoft.com/office/officeart/2011/layout/HexagonRadial"/>
    <dgm:cxn modelId="{58DF2F89-8923-4221-A29E-ABA98A394550}" type="presOf" srcId="{610A5EF1-A777-4007-A2CC-F007A9D27517}" destId="{106C7E3A-F388-4A9B-9CEA-EE1285D8FA68}" srcOrd="0" destOrd="0" presId="urn:microsoft.com/office/officeart/2011/layout/HexagonRadial"/>
    <dgm:cxn modelId="{4B0F84A1-77DF-4E86-8808-13FCA7A8F31C}" srcId="{27190EFA-EBB5-4F86-BF38-EB8F24CF8A50}" destId="{4FB8B916-7FF2-4AB5-90EF-292FFD50A01F}" srcOrd="4" destOrd="0" parTransId="{EE9C0C3B-1496-42BA-87B0-44F69D7BBC6A}" sibTransId="{4BFD0677-11BF-49D4-B589-8AAC37FCE716}"/>
    <dgm:cxn modelId="{AA3828EC-8281-448A-BAA6-C22B035DEBC8}" type="presOf" srcId="{7EE02CFB-9956-44D6-A0FF-231480A15F68}" destId="{59DB7878-C26F-442B-B171-0FA6C948385D}" srcOrd="0" destOrd="0" presId="urn:microsoft.com/office/officeart/2011/layout/HexagonRadial"/>
    <dgm:cxn modelId="{F764E9F1-61CD-4C3B-96E8-2436117B5310}" type="presOf" srcId="{ABEE91A8-1FF0-49BF-B29C-A52A19901541}" destId="{F5BC8755-D8A5-4116-896D-381829D3C9D9}" srcOrd="0" destOrd="0" presId="urn:microsoft.com/office/officeart/2011/layout/HexagonRadial"/>
    <dgm:cxn modelId="{E66F1CF4-8D22-4074-B7BB-7E2581C1E0B0}" srcId="{27190EFA-EBB5-4F86-BF38-EB8F24CF8A50}" destId="{58793EDE-743D-4C57-8B54-A7B322DCD07F}" srcOrd="1" destOrd="0" parTransId="{1A3C99F9-F182-4585-A87A-A5DBBB487567}" sibTransId="{592792E3-5674-4137-B9E4-13EC9268D983}"/>
    <dgm:cxn modelId="{71A162F4-9227-4A22-9B2E-A9C396294BD4}" type="presOf" srcId="{267C7105-7B33-44A4-97EB-CAB6DE0F1B72}" destId="{346640C0-956D-4674-B604-2787BC429CEE}" srcOrd="0" destOrd="0" presId="urn:microsoft.com/office/officeart/2011/layout/HexagonRadial"/>
    <dgm:cxn modelId="{57F943FD-888B-4C88-93BE-EA7302EDD070}" srcId="{27190EFA-EBB5-4F86-BF38-EB8F24CF8A50}" destId="{267C7105-7B33-44A4-97EB-CAB6DE0F1B72}" srcOrd="5" destOrd="0" parTransId="{FE0DAB68-FA5D-4241-B377-C9281102B422}" sibTransId="{237B10FE-22AD-4DD3-8964-85A95CB090C0}"/>
    <dgm:cxn modelId="{1DEDC6FD-FB79-4F37-B886-8F3363D2EE86}" type="presOf" srcId="{27190EFA-EBB5-4F86-BF38-EB8F24CF8A50}" destId="{E81C9E5B-47B5-49DC-819E-B95385BCFF3D}" srcOrd="0" destOrd="0" presId="urn:microsoft.com/office/officeart/2011/layout/HexagonRadial"/>
    <dgm:cxn modelId="{77170D5F-A245-46D5-BF3A-1EE8A1CC84DD}" type="presParOf" srcId="{59DB7878-C26F-442B-B171-0FA6C948385D}" destId="{E81C9E5B-47B5-49DC-819E-B95385BCFF3D}" srcOrd="0" destOrd="0" presId="urn:microsoft.com/office/officeart/2011/layout/HexagonRadial"/>
    <dgm:cxn modelId="{6F92A58F-FABA-4EB3-B113-23ADFEC56370}" type="presParOf" srcId="{59DB7878-C26F-442B-B171-0FA6C948385D}" destId="{5DEFE7DC-F166-4E62-B0DC-567C4C368CE2}" srcOrd="1" destOrd="0" presId="urn:microsoft.com/office/officeart/2011/layout/HexagonRadial"/>
    <dgm:cxn modelId="{A9D420B4-3ED0-4E5F-AE28-1349B3795652}" type="presParOf" srcId="{5DEFE7DC-F166-4E62-B0DC-567C4C368CE2}" destId="{5BFFB0DB-BF58-4DCC-9C93-6CF99BE2BAA8}" srcOrd="0" destOrd="0" presId="urn:microsoft.com/office/officeart/2011/layout/HexagonRadial"/>
    <dgm:cxn modelId="{4A858204-F3AA-4B21-9131-34EBEE79F297}" type="presParOf" srcId="{59DB7878-C26F-442B-B171-0FA6C948385D}" destId="{DB8294A6-64A4-4EA4-9171-FAA47FF0DCF2}" srcOrd="2" destOrd="0" presId="urn:microsoft.com/office/officeart/2011/layout/HexagonRadial"/>
    <dgm:cxn modelId="{6A71F92B-20D1-4A98-BD10-BB27BFF34662}" type="presParOf" srcId="{59DB7878-C26F-442B-B171-0FA6C948385D}" destId="{9BAC6461-9E29-47A9-B761-484411ED4334}" srcOrd="3" destOrd="0" presId="urn:microsoft.com/office/officeart/2011/layout/HexagonRadial"/>
    <dgm:cxn modelId="{4073B252-1968-4F23-B4CB-7F97ABC548E2}" type="presParOf" srcId="{9BAC6461-9E29-47A9-B761-484411ED4334}" destId="{9AEBED6F-8A32-429C-8BC4-3DC9AA2D204F}" srcOrd="0" destOrd="0" presId="urn:microsoft.com/office/officeart/2011/layout/HexagonRadial"/>
    <dgm:cxn modelId="{2E134601-B551-409A-A750-417362BE0A3C}" type="presParOf" srcId="{59DB7878-C26F-442B-B171-0FA6C948385D}" destId="{40F0B990-6BDB-481C-A5BC-46BF96FF9D6B}" srcOrd="4" destOrd="0" presId="urn:microsoft.com/office/officeart/2011/layout/HexagonRadial"/>
    <dgm:cxn modelId="{1FCA0C11-4873-4D2B-AAC3-79FE91F2D4B5}" type="presParOf" srcId="{59DB7878-C26F-442B-B171-0FA6C948385D}" destId="{2F6A2228-2B14-412A-8ED4-F1EA06CC91C8}" srcOrd="5" destOrd="0" presId="urn:microsoft.com/office/officeart/2011/layout/HexagonRadial"/>
    <dgm:cxn modelId="{56B478F3-3E90-4BB8-8138-E57B93A3F861}" type="presParOf" srcId="{2F6A2228-2B14-412A-8ED4-F1EA06CC91C8}" destId="{8F36A030-8DCA-40BF-B206-472E10BFB435}" srcOrd="0" destOrd="0" presId="urn:microsoft.com/office/officeart/2011/layout/HexagonRadial"/>
    <dgm:cxn modelId="{50CD03D5-EC16-43A5-8221-E84BD11A4893}" type="presParOf" srcId="{59DB7878-C26F-442B-B171-0FA6C948385D}" destId="{F5BC8755-D8A5-4116-896D-381829D3C9D9}" srcOrd="6" destOrd="0" presId="urn:microsoft.com/office/officeart/2011/layout/HexagonRadial"/>
    <dgm:cxn modelId="{78C5D446-2BAE-45D6-BF16-BB1A3F8628A2}" type="presParOf" srcId="{59DB7878-C26F-442B-B171-0FA6C948385D}" destId="{EA2AD767-CF13-42C1-802C-F2BD8633F2E5}" srcOrd="7" destOrd="0" presId="urn:microsoft.com/office/officeart/2011/layout/HexagonRadial"/>
    <dgm:cxn modelId="{568435EA-4B02-4F22-BB7A-6366C39FA53E}" type="presParOf" srcId="{EA2AD767-CF13-42C1-802C-F2BD8633F2E5}" destId="{B210537F-EE93-4FA4-92C5-A7F19D8122AF}" srcOrd="0" destOrd="0" presId="urn:microsoft.com/office/officeart/2011/layout/HexagonRadial"/>
    <dgm:cxn modelId="{EABFE962-FA50-4501-8DAD-D9B642AEDCEA}" type="presParOf" srcId="{59DB7878-C26F-442B-B171-0FA6C948385D}" destId="{106C7E3A-F388-4A9B-9CEA-EE1285D8FA68}" srcOrd="8" destOrd="0" presId="urn:microsoft.com/office/officeart/2011/layout/HexagonRadial"/>
    <dgm:cxn modelId="{A1D3DC41-CFB8-45CE-ADA5-2ED5E6653158}" type="presParOf" srcId="{59DB7878-C26F-442B-B171-0FA6C948385D}" destId="{F62DFFF0-7F8E-443F-888B-8D37183F71D7}" srcOrd="9" destOrd="0" presId="urn:microsoft.com/office/officeart/2011/layout/HexagonRadial"/>
    <dgm:cxn modelId="{447796A2-B820-4431-8AB0-8F0205765D6B}" type="presParOf" srcId="{F62DFFF0-7F8E-443F-888B-8D37183F71D7}" destId="{F83F415C-09E9-414A-8E04-4B23BB70FFED}" srcOrd="0" destOrd="0" presId="urn:microsoft.com/office/officeart/2011/layout/HexagonRadial"/>
    <dgm:cxn modelId="{7BED971F-5B4B-4D26-8047-9D19012B543E}" type="presParOf" srcId="{59DB7878-C26F-442B-B171-0FA6C948385D}" destId="{23CFF93A-4B7F-4449-A45E-9614D0BA90EA}" srcOrd="10" destOrd="0" presId="urn:microsoft.com/office/officeart/2011/layout/HexagonRadial"/>
    <dgm:cxn modelId="{481321AA-71DE-4B1D-9C40-548685D5DA23}" type="presParOf" srcId="{59DB7878-C26F-442B-B171-0FA6C948385D}" destId="{27FB6EDE-ABC4-4EC7-BD64-C03314BD7E13}" srcOrd="11" destOrd="0" presId="urn:microsoft.com/office/officeart/2011/layout/HexagonRadial"/>
    <dgm:cxn modelId="{7DF1075D-A9EB-4704-A5D0-F37F4E1A5194}" type="presParOf" srcId="{27FB6EDE-ABC4-4EC7-BD64-C03314BD7E13}" destId="{AF2C0C5C-2DA7-4B18-99B8-FF13ADF9C9C5}" srcOrd="0" destOrd="0" presId="urn:microsoft.com/office/officeart/2011/layout/HexagonRadial"/>
    <dgm:cxn modelId="{6E13279B-7C82-48C1-8815-BFA0DFE096ED}" type="presParOf" srcId="{59DB7878-C26F-442B-B171-0FA6C948385D}" destId="{346640C0-956D-4674-B604-2787BC429CEE}"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213F52-11FA-4C2D-81E7-CF9EAE2370E4}" type="doc">
      <dgm:prSet loTypeId="urn:microsoft.com/office/officeart/2005/8/layout/rings+Icon" loCatId="relationship" qsTypeId="urn:microsoft.com/office/officeart/2005/8/quickstyle/simple1" qsCatId="simple" csTypeId="urn:microsoft.com/office/officeart/2005/8/colors/colorful5" csCatId="colorful" phldr="1"/>
      <dgm:spPr/>
    </dgm:pt>
    <dgm:pt modelId="{313C7882-DC4A-4666-AC82-66E5F531E40B}">
      <dgm:prSet phldrT="[Text]"/>
      <dgm:spPr/>
      <dgm:t>
        <a:bodyPr/>
        <a:lstStyle/>
        <a:p>
          <a:r>
            <a:rPr lang="en-US" dirty="0">
              <a:solidFill>
                <a:schemeClr val="bg1"/>
              </a:solidFill>
            </a:rPr>
            <a:t>Patient facing</a:t>
          </a:r>
          <a:endParaRPr lang="en-GB" dirty="0">
            <a:solidFill>
              <a:schemeClr val="bg1"/>
            </a:solidFill>
          </a:endParaRPr>
        </a:p>
      </dgm:t>
    </dgm:pt>
    <dgm:pt modelId="{68AE9DAD-1D9B-4A5A-B6F6-7E8E6AF5B5A4}" type="parTrans" cxnId="{13AC7264-09D5-421A-B7C3-45903F6E9BC1}">
      <dgm:prSet/>
      <dgm:spPr/>
      <dgm:t>
        <a:bodyPr/>
        <a:lstStyle/>
        <a:p>
          <a:endParaRPr lang="en-GB"/>
        </a:p>
      </dgm:t>
    </dgm:pt>
    <dgm:pt modelId="{02AE8C79-8887-4739-BFFD-200E4D605A66}" type="sibTrans" cxnId="{13AC7264-09D5-421A-B7C3-45903F6E9BC1}">
      <dgm:prSet/>
      <dgm:spPr/>
      <dgm:t>
        <a:bodyPr/>
        <a:lstStyle/>
        <a:p>
          <a:endParaRPr lang="en-GB"/>
        </a:p>
      </dgm:t>
    </dgm:pt>
    <dgm:pt modelId="{AC50D993-A1E4-4165-86C7-D6E5B5AA29EB}">
      <dgm:prSet phldrT="[Text]"/>
      <dgm:spPr/>
      <dgm:t>
        <a:bodyPr/>
        <a:lstStyle/>
        <a:p>
          <a:r>
            <a:rPr lang="en-US" dirty="0">
              <a:solidFill>
                <a:schemeClr val="bg1"/>
              </a:solidFill>
            </a:rPr>
            <a:t>Patient / population engagement</a:t>
          </a:r>
          <a:endParaRPr lang="en-GB" dirty="0">
            <a:solidFill>
              <a:schemeClr val="bg1"/>
            </a:solidFill>
          </a:endParaRPr>
        </a:p>
      </dgm:t>
    </dgm:pt>
    <dgm:pt modelId="{52C44F2F-D573-43EA-A7EC-2C1127166FCE}" type="parTrans" cxnId="{DB4B5105-3CBC-4BD1-A3D9-73AB5F466129}">
      <dgm:prSet/>
      <dgm:spPr/>
      <dgm:t>
        <a:bodyPr/>
        <a:lstStyle/>
        <a:p>
          <a:endParaRPr lang="en-GB"/>
        </a:p>
      </dgm:t>
    </dgm:pt>
    <dgm:pt modelId="{11BE870B-8C9E-4FF5-BBF3-C5BC9C35C411}" type="sibTrans" cxnId="{DB4B5105-3CBC-4BD1-A3D9-73AB5F466129}">
      <dgm:prSet/>
      <dgm:spPr/>
      <dgm:t>
        <a:bodyPr/>
        <a:lstStyle/>
        <a:p>
          <a:endParaRPr lang="en-GB"/>
        </a:p>
      </dgm:t>
    </dgm:pt>
    <dgm:pt modelId="{191DC824-B391-4CCB-8FE5-29B91F89A74D}">
      <dgm:prSet phldrT="[Text]"/>
      <dgm:spPr/>
      <dgm:t>
        <a:bodyPr/>
        <a:lstStyle/>
        <a:p>
          <a:r>
            <a:rPr lang="en-US" dirty="0">
              <a:solidFill>
                <a:schemeClr val="bg1"/>
              </a:solidFill>
            </a:rPr>
            <a:t>Front door</a:t>
          </a:r>
          <a:endParaRPr lang="en-GB" dirty="0">
            <a:solidFill>
              <a:schemeClr val="bg1"/>
            </a:solidFill>
          </a:endParaRPr>
        </a:p>
      </dgm:t>
    </dgm:pt>
    <dgm:pt modelId="{A350C93C-B7BF-45DA-AEE2-480565215088}" type="parTrans" cxnId="{723128BA-A74F-4B69-9715-72E8351E0032}">
      <dgm:prSet/>
      <dgm:spPr/>
      <dgm:t>
        <a:bodyPr/>
        <a:lstStyle/>
        <a:p>
          <a:endParaRPr lang="en-GB"/>
        </a:p>
      </dgm:t>
    </dgm:pt>
    <dgm:pt modelId="{5BD2D7AC-40CD-40B1-AFD8-A6F7D117B6CF}" type="sibTrans" cxnId="{723128BA-A74F-4B69-9715-72E8351E0032}">
      <dgm:prSet/>
      <dgm:spPr/>
      <dgm:t>
        <a:bodyPr/>
        <a:lstStyle/>
        <a:p>
          <a:endParaRPr lang="en-GB"/>
        </a:p>
      </dgm:t>
    </dgm:pt>
    <dgm:pt modelId="{9209CC72-A3A5-44B1-B22F-7A9EE86AA965}">
      <dgm:prSet phldrT="[Text]"/>
      <dgm:spPr/>
      <dgm:t>
        <a:bodyPr/>
        <a:lstStyle/>
        <a:p>
          <a:r>
            <a:rPr lang="en-US" dirty="0">
              <a:solidFill>
                <a:schemeClr val="bg1"/>
              </a:solidFill>
            </a:rPr>
            <a:t>Staff management</a:t>
          </a:r>
          <a:endParaRPr lang="en-GB" dirty="0">
            <a:solidFill>
              <a:schemeClr val="bg1"/>
            </a:solidFill>
          </a:endParaRPr>
        </a:p>
      </dgm:t>
    </dgm:pt>
    <dgm:pt modelId="{023A9762-0CA7-475C-B03B-5E773C31D067}" type="parTrans" cxnId="{8D090EE0-0B4E-414B-B960-15144D96946B}">
      <dgm:prSet/>
      <dgm:spPr/>
      <dgm:t>
        <a:bodyPr/>
        <a:lstStyle/>
        <a:p>
          <a:endParaRPr lang="en-GB"/>
        </a:p>
      </dgm:t>
    </dgm:pt>
    <dgm:pt modelId="{794C6328-D5B7-4ACF-9315-168852EC8702}" type="sibTrans" cxnId="{8D090EE0-0B4E-414B-B960-15144D96946B}">
      <dgm:prSet/>
      <dgm:spPr/>
      <dgm:t>
        <a:bodyPr/>
        <a:lstStyle/>
        <a:p>
          <a:endParaRPr lang="en-GB"/>
        </a:p>
      </dgm:t>
    </dgm:pt>
    <dgm:pt modelId="{61D636DC-34F7-41DF-9C68-48134F1CE9F3}">
      <dgm:prSet phldrT="[Text]"/>
      <dgm:spPr/>
      <dgm:t>
        <a:bodyPr/>
        <a:lstStyle/>
        <a:p>
          <a:r>
            <a:rPr lang="en-US" dirty="0">
              <a:solidFill>
                <a:schemeClr val="bg1"/>
              </a:solidFill>
            </a:rPr>
            <a:t>Pathways</a:t>
          </a:r>
        </a:p>
        <a:p>
          <a:r>
            <a:rPr lang="en-GB" dirty="0">
              <a:solidFill>
                <a:schemeClr val="bg1"/>
              </a:solidFill>
            </a:rPr>
            <a:t>- Admin</a:t>
          </a:r>
        </a:p>
        <a:p>
          <a:r>
            <a:rPr lang="en-GB" dirty="0">
              <a:solidFill>
                <a:schemeClr val="bg1"/>
              </a:solidFill>
            </a:rPr>
            <a:t>- Clinical</a:t>
          </a:r>
        </a:p>
      </dgm:t>
    </dgm:pt>
    <dgm:pt modelId="{D313CD99-9ACC-4A54-A729-8188E5701CE8}" type="parTrans" cxnId="{065F6F45-BC8E-4847-B020-C1B652933994}">
      <dgm:prSet/>
      <dgm:spPr/>
      <dgm:t>
        <a:bodyPr/>
        <a:lstStyle/>
        <a:p>
          <a:endParaRPr lang="en-GB"/>
        </a:p>
      </dgm:t>
    </dgm:pt>
    <dgm:pt modelId="{923424EB-9E2B-43EB-A72E-E723FBB61301}" type="sibTrans" cxnId="{065F6F45-BC8E-4847-B020-C1B652933994}">
      <dgm:prSet/>
      <dgm:spPr/>
      <dgm:t>
        <a:bodyPr/>
        <a:lstStyle/>
        <a:p>
          <a:endParaRPr lang="en-GB"/>
        </a:p>
      </dgm:t>
    </dgm:pt>
    <dgm:pt modelId="{B73F1CAC-7345-47AC-98A2-FEA06F4D589C}" type="pres">
      <dgm:prSet presAssocID="{41213F52-11FA-4C2D-81E7-CF9EAE2370E4}" presName="Name0" presStyleCnt="0">
        <dgm:presLayoutVars>
          <dgm:chMax val="7"/>
          <dgm:dir/>
          <dgm:resizeHandles val="exact"/>
        </dgm:presLayoutVars>
      </dgm:prSet>
      <dgm:spPr/>
    </dgm:pt>
    <dgm:pt modelId="{6C58311C-92B0-4A07-AF2D-39B4B3750B81}" type="pres">
      <dgm:prSet presAssocID="{41213F52-11FA-4C2D-81E7-CF9EAE2370E4}" presName="ellipse1" presStyleLbl="vennNode1" presStyleIdx="0" presStyleCnt="5" custLinFactNeighborX="18468" custLinFactNeighborY="-649">
        <dgm:presLayoutVars>
          <dgm:bulletEnabled val="1"/>
        </dgm:presLayoutVars>
      </dgm:prSet>
      <dgm:spPr/>
    </dgm:pt>
    <dgm:pt modelId="{845E0395-9AA2-4F39-BCF0-01E492918FCB}" type="pres">
      <dgm:prSet presAssocID="{41213F52-11FA-4C2D-81E7-CF9EAE2370E4}" presName="ellipse2" presStyleLbl="vennNode1" presStyleIdx="1" presStyleCnt="5" custLinFactNeighborX="10081" custLinFactNeighborY="-1061">
        <dgm:presLayoutVars>
          <dgm:bulletEnabled val="1"/>
        </dgm:presLayoutVars>
      </dgm:prSet>
      <dgm:spPr/>
    </dgm:pt>
    <dgm:pt modelId="{37F5CAAE-7FB4-47EC-AC2B-8543EE0D0425}" type="pres">
      <dgm:prSet presAssocID="{41213F52-11FA-4C2D-81E7-CF9EAE2370E4}" presName="ellipse3" presStyleLbl="vennNode1" presStyleIdx="2" presStyleCnt="5" custLinFactNeighborX="-15" custLinFactNeighborY="-649">
        <dgm:presLayoutVars>
          <dgm:bulletEnabled val="1"/>
        </dgm:presLayoutVars>
      </dgm:prSet>
      <dgm:spPr/>
    </dgm:pt>
    <dgm:pt modelId="{4ADDF7E6-6DFC-44FE-9769-A0DA17FE33F2}" type="pres">
      <dgm:prSet presAssocID="{41213F52-11FA-4C2D-81E7-CF9EAE2370E4}" presName="ellipse4" presStyleLbl="vennNode1" presStyleIdx="3" presStyleCnt="5" custLinFactNeighborX="-7163" custLinFactNeighborY="531">
        <dgm:presLayoutVars>
          <dgm:bulletEnabled val="1"/>
        </dgm:presLayoutVars>
      </dgm:prSet>
      <dgm:spPr/>
    </dgm:pt>
    <dgm:pt modelId="{BBA6C9F0-3F9A-4E02-927D-8D2E7A3FADA0}" type="pres">
      <dgm:prSet presAssocID="{41213F52-11FA-4C2D-81E7-CF9EAE2370E4}" presName="ellipse5" presStyleLbl="vennNode1" presStyleIdx="4" presStyleCnt="5" custLinFactNeighborX="-17510">
        <dgm:presLayoutVars>
          <dgm:bulletEnabled val="1"/>
        </dgm:presLayoutVars>
      </dgm:prSet>
      <dgm:spPr/>
    </dgm:pt>
  </dgm:ptLst>
  <dgm:cxnLst>
    <dgm:cxn modelId="{DB4B5105-3CBC-4BD1-A3D9-73AB5F466129}" srcId="{41213F52-11FA-4C2D-81E7-CF9EAE2370E4}" destId="{AC50D993-A1E4-4165-86C7-D6E5B5AA29EB}" srcOrd="1" destOrd="0" parTransId="{52C44F2F-D573-43EA-A7EC-2C1127166FCE}" sibTransId="{11BE870B-8C9E-4FF5-BBF3-C5BC9C35C411}"/>
    <dgm:cxn modelId="{74F9F70C-4D19-4CEC-A657-1A80992C4D32}" type="presOf" srcId="{41213F52-11FA-4C2D-81E7-CF9EAE2370E4}" destId="{B73F1CAC-7345-47AC-98A2-FEA06F4D589C}" srcOrd="0" destOrd="0" presId="urn:microsoft.com/office/officeart/2005/8/layout/rings+Icon"/>
    <dgm:cxn modelId="{D27B0A18-0FF9-4F6D-AD55-D64CC36CAA77}" type="presOf" srcId="{61D636DC-34F7-41DF-9C68-48134F1CE9F3}" destId="{BBA6C9F0-3F9A-4E02-927D-8D2E7A3FADA0}" srcOrd="0" destOrd="0" presId="urn:microsoft.com/office/officeart/2005/8/layout/rings+Icon"/>
    <dgm:cxn modelId="{350DED24-4EB1-43F5-87B9-40960CBB16F7}" type="presOf" srcId="{AC50D993-A1E4-4165-86C7-D6E5B5AA29EB}" destId="{845E0395-9AA2-4F39-BCF0-01E492918FCB}" srcOrd="0" destOrd="0" presId="urn:microsoft.com/office/officeart/2005/8/layout/rings+Icon"/>
    <dgm:cxn modelId="{13AC7264-09D5-421A-B7C3-45903F6E9BC1}" srcId="{41213F52-11FA-4C2D-81E7-CF9EAE2370E4}" destId="{313C7882-DC4A-4666-AC82-66E5F531E40B}" srcOrd="0" destOrd="0" parTransId="{68AE9DAD-1D9B-4A5A-B6F6-7E8E6AF5B5A4}" sibTransId="{02AE8C79-8887-4739-BFFD-200E4D605A66}"/>
    <dgm:cxn modelId="{065F6F45-BC8E-4847-B020-C1B652933994}" srcId="{41213F52-11FA-4C2D-81E7-CF9EAE2370E4}" destId="{61D636DC-34F7-41DF-9C68-48134F1CE9F3}" srcOrd="4" destOrd="0" parTransId="{D313CD99-9ACC-4A54-A729-8188E5701CE8}" sibTransId="{923424EB-9E2B-43EB-A72E-E723FBB61301}"/>
    <dgm:cxn modelId="{9D42D079-E185-4513-B7AD-291D1CA8C978}" type="presOf" srcId="{313C7882-DC4A-4666-AC82-66E5F531E40B}" destId="{6C58311C-92B0-4A07-AF2D-39B4B3750B81}" srcOrd="0" destOrd="0" presId="urn:microsoft.com/office/officeart/2005/8/layout/rings+Icon"/>
    <dgm:cxn modelId="{723128BA-A74F-4B69-9715-72E8351E0032}" srcId="{41213F52-11FA-4C2D-81E7-CF9EAE2370E4}" destId="{191DC824-B391-4CCB-8FE5-29B91F89A74D}" srcOrd="2" destOrd="0" parTransId="{A350C93C-B7BF-45DA-AEE2-480565215088}" sibTransId="{5BD2D7AC-40CD-40B1-AFD8-A6F7D117B6CF}"/>
    <dgm:cxn modelId="{F55202CD-D6A2-4EFF-BE8E-303EA7B187FF}" type="presOf" srcId="{9209CC72-A3A5-44B1-B22F-7A9EE86AA965}" destId="{4ADDF7E6-6DFC-44FE-9769-A0DA17FE33F2}" srcOrd="0" destOrd="0" presId="urn:microsoft.com/office/officeart/2005/8/layout/rings+Icon"/>
    <dgm:cxn modelId="{BE4403DC-56C5-49DA-8EA9-7B5DE5166C99}" type="presOf" srcId="{191DC824-B391-4CCB-8FE5-29B91F89A74D}" destId="{37F5CAAE-7FB4-47EC-AC2B-8543EE0D0425}" srcOrd="0" destOrd="0" presId="urn:microsoft.com/office/officeart/2005/8/layout/rings+Icon"/>
    <dgm:cxn modelId="{8D090EE0-0B4E-414B-B960-15144D96946B}" srcId="{41213F52-11FA-4C2D-81E7-CF9EAE2370E4}" destId="{9209CC72-A3A5-44B1-B22F-7A9EE86AA965}" srcOrd="3" destOrd="0" parTransId="{023A9762-0CA7-475C-B03B-5E773C31D067}" sibTransId="{794C6328-D5B7-4ACF-9315-168852EC8702}"/>
    <dgm:cxn modelId="{1C6BA399-28C1-49EA-ABD7-EF961A1D07F8}" type="presParOf" srcId="{B73F1CAC-7345-47AC-98A2-FEA06F4D589C}" destId="{6C58311C-92B0-4A07-AF2D-39B4B3750B81}" srcOrd="0" destOrd="0" presId="urn:microsoft.com/office/officeart/2005/8/layout/rings+Icon"/>
    <dgm:cxn modelId="{FA06D970-5C2F-49C1-9105-8D8A774A04CD}" type="presParOf" srcId="{B73F1CAC-7345-47AC-98A2-FEA06F4D589C}" destId="{845E0395-9AA2-4F39-BCF0-01E492918FCB}" srcOrd="1" destOrd="0" presId="urn:microsoft.com/office/officeart/2005/8/layout/rings+Icon"/>
    <dgm:cxn modelId="{F85E68BC-EB6D-4177-A091-C7C54C3C8C00}" type="presParOf" srcId="{B73F1CAC-7345-47AC-98A2-FEA06F4D589C}" destId="{37F5CAAE-7FB4-47EC-AC2B-8543EE0D0425}" srcOrd="2" destOrd="0" presId="urn:microsoft.com/office/officeart/2005/8/layout/rings+Icon"/>
    <dgm:cxn modelId="{BA6F0DA0-6D69-470A-B9B8-EF6760770A6E}" type="presParOf" srcId="{B73F1CAC-7345-47AC-98A2-FEA06F4D589C}" destId="{4ADDF7E6-6DFC-44FE-9769-A0DA17FE33F2}" srcOrd="3" destOrd="0" presId="urn:microsoft.com/office/officeart/2005/8/layout/rings+Icon"/>
    <dgm:cxn modelId="{C82CAF42-6C4E-4B81-B57D-D4857C0D921C}" type="presParOf" srcId="{B73F1CAC-7345-47AC-98A2-FEA06F4D589C}" destId="{BBA6C9F0-3F9A-4E02-927D-8D2E7A3FADA0}" srcOrd="4"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55C3A7-59DF-4FA1-B867-FE8400F45E8C}"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en-GB"/>
        </a:p>
      </dgm:t>
    </dgm:pt>
    <dgm:pt modelId="{AE3F8987-4E76-4C5B-9D7C-DE39DC73676E}">
      <dgm:prSet phldrT="[Text]"/>
      <dgm:spPr/>
      <dgm:t>
        <a:bodyPr/>
        <a:lstStyle/>
        <a:p>
          <a:r>
            <a:rPr lang="en-US" dirty="0"/>
            <a:t>Proactive</a:t>
          </a:r>
          <a:endParaRPr lang="en-GB" dirty="0"/>
        </a:p>
      </dgm:t>
    </dgm:pt>
    <dgm:pt modelId="{1D449360-9DC4-41D7-8042-9079B8F62FB5}" type="parTrans" cxnId="{71C44AE1-2F1C-4AA1-AE0C-E910E3C26F31}">
      <dgm:prSet/>
      <dgm:spPr/>
      <dgm:t>
        <a:bodyPr/>
        <a:lstStyle/>
        <a:p>
          <a:endParaRPr lang="en-GB"/>
        </a:p>
      </dgm:t>
    </dgm:pt>
    <dgm:pt modelId="{DF3794CF-A49F-4D29-9D5F-BF6C762EB60A}" type="sibTrans" cxnId="{71C44AE1-2F1C-4AA1-AE0C-E910E3C26F31}">
      <dgm:prSet/>
      <dgm:spPr/>
      <dgm:t>
        <a:bodyPr/>
        <a:lstStyle/>
        <a:p>
          <a:endParaRPr lang="en-GB"/>
        </a:p>
      </dgm:t>
    </dgm:pt>
    <dgm:pt modelId="{3A9BA617-EF99-4BFF-91DB-8A936E28F1A8}">
      <dgm:prSet phldrT="[Text]"/>
      <dgm:spPr/>
      <dgm:t>
        <a:bodyPr/>
        <a:lstStyle/>
        <a:p>
          <a:r>
            <a:rPr lang="en-US" dirty="0"/>
            <a:t>Reactive</a:t>
          </a:r>
          <a:endParaRPr lang="en-GB" dirty="0"/>
        </a:p>
      </dgm:t>
    </dgm:pt>
    <dgm:pt modelId="{6D9CE428-0838-41B0-B62C-EA55178BE9F1}" type="parTrans" cxnId="{7996AAD6-D480-4587-B81E-2A34A79AAEB0}">
      <dgm:prSet/>
      <dgm:spPr/>
      <dgm:t>
        <a:bodyPr/>
        <a:lstStyle/>
        <a:p>
          <a:endParaRPr lang="en-GB"/>
        </a:p>
      </dgm:t>
    </dgm:pt>
    <dgm:pt modelId="{C7BC3897-26A4-4263-9F99-24DA3D9CBA5F}" type="sibTrans" cxnId="{7996AAD6-D480-4587-B81E-2A34A79AAEB0}">
      <dgm:prSet/>
      <dgm:spPr/>
      <dgm:t>
        <a:bodyPr/>
        <a:lstStyle/>
        <a:p>
          <a:endParaRPr lang="en-GB"/>
        </a:p>
      </dgm:t>
    </dgm:pt>
    <dgm:pt modelId="{63158978-255B-4F1F-AFFF-623C0C3A0C09}" type="pres">
      <dgm:prSet presAssocID="{8355C3A7-59DF-4FA1-B867-FE8400F45E8C}" presName="compositeShape" presStyleCnt="0">
        <dgm:presLayoutVars>
          <dgm:chMax val="2"/>
          <dgm:dir/>
          <dgm:resizeHandles val="exact"/>
        </dgm:presLayoutVars>
      </dgm:prSet>
      <dgm:spPr/>
    </dgm:pt>
    <dgm:pt modelId="{45EF4DD5-BE2E-46F0-8D6B-42054D6AFF98}" type="pres">
      <dgm:prSet presAssocID="{8355C3A7-59DF-4FA1-B867-FE8400F45E8C}" presName="ribbon" presStyleLbl="node1" presStyleIdx="0" presStyleCnt="1"/>
      <dgm:spPr/>
    </dgm:pt>
    <dgm:pt modelId="{67D62D66-8981-4C17-AC5E-65C8DCF95523}" type="pres">
      <dgm:prSet presAssocID="{8355C3A7-59DF-4FA1-B867-FE8400F45E8C}" presName="leftArrowText" presStyleLbl="node1" presStyleIdx="0" presStyleCnt="1">
        <dgm:presLayoutVars>
          <dgm:chMax val="0"/>
          <dgm:bulletEnabled val="1"/>
        </dgm:presLayoutVars>
      </dgm:prSet>
      <dgm:spPr/>
    </dgm:pt>
    <dgm:pt modelId="{D368E1F1-49D5-421F-8646-CB42A39CDF79}" type="pres">
      <dgm:prSet presAssocID="{8355C3A7-59DF-4FA1-B867-FE8400F45E8C}" presName="rightArrowText" presStyleLbl="node1" presStyleIdx="0" presStyleCnt="1">
        <dgm:presLayoutVars>
          <dgm:chMax val="0"/>
          <dgm:bulletEnabled val="1"/>
        </dgm:presLayoutVars>
      </dgm:prSet>
      <dgm:spPr/>
    </dgm:pt>
  </dgm:ptLst>
  <dgm:cxnLst>
    <dgm:cxn modelId="{F4220100-A10E-46C7-A160-D1DB9FE9F1C0}" type="presOf" srcId="{8355C3A7-59DF-4FA1-B867-FE8400F45E8C}" destId="{63158978-255B-4F1F-AFFF-623C0C3A0C09}" srcOrd="0" destOrd="0" presId="urn:microsoft.com/office/officeart/2005/8/layout/arrow6"/>
    <dgm:cxn modelId="{48FE251B-E217-49A3-BB63-5D67FE730212}" type="presOf" srcId="{3A9BA617-EF99-4BFF-91DB-8A936E28F1A8}" destId="{D368E1F1-49D5-421F-8646-CB42A39CDF79}" srcOrd="0" destOrd="0" presId="urn:microsoft.com/office/officeart/2005/8/layout/arrow6"/>
    <dgm:cxn modelId="{7996AAD6-D480-4587-B81E-2A34A79AAEB0}" srcId="{8355C3A7-59DF-4FA1-B867-FE8400F45E8C}" destId="{3A9BA617-EF99-4BFF-91DB-8A936E28F1A8}" srcOrd="1" destOrd="0" parTransId="{6D9CE428-0838-41B0-B62C-EA55178BE9F1}" sibTransId="{C7BC3897-26A4-4263-9F99-24DA3D9CBA5F}"/>
    <dgm:cxn modelId="{2ABB69DC-AAD0-4379-9AFB-A3252020275E}" type="presOf" srcId="{AE3F8987-4E76-4C5B-9D7C-DE39DC73676E}" destId="{67D62D66-8981-4C17-AC5E-65C8DCF95523}" srcOrd="0" destOrd="0" presId="urn:microsoft.com/office/officeart/2005/8/layout/arrow6"/>
    <dgm:cxn modelId="{71C44AE1-2F1C-4AA1-AE0C-E910E3C26F31}" srcId="{8355C3A7-59DF-4FA1-B867-FE8400F45E8C}" destId="{AE3F8987-4E76-4C5B-9D7C-DE39DC73676E}" srcOrd="0" destOrd="0" parTransId="{1D449360-9DC4-41D7-8042-9079B8F62FB5}" sibTransId="{DF3794CF-A49F-4D29-9D5F-BF6C762EB60A}"/>
    <dgm:cxn modelId="{BDFAB724-C978-4CD7-BA16-A2CB615A4B1C}" type="presParOf" srcId="{63158978-255B-4F1F-AFFF-623C0C3A0C09}" destId="{45EF4DD5-BE2E-46F0-8D6B-42054D6AFF98}" srcOrd="0" destOrd="0" presId="urn:microsoft.com/office/officeart/2005/8/layout/arrow6"/>
    <dgm:cxn modelId="{66FC7B71-8808-4870-902F-41B4CD3F30A3}" type="presParOf" srcId="{63158978-255B-4F1F-AFFF-623C0C3A0C09}" destId="{67D62D66-8981-4C17-AC5E-65C8DCF95523}" srcOrd="1" destOrd="0" presId="urn:microsoft.com/office/officeart/2005/8/layout/arrow6"/>
    <dgm:cxn modelId="{67EE32CA-9B5F-4AAC-B406-5459D71F0188}" type="presParOf" srcId="{63158978-255B-4F1F-AFFF-623C0C3A0C09}" destId="{D368E1F1-49D5-421F-8646-CB42A39CDF79}"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1213F52-11FA-4C2D-81E7-CF9EAE2370E4}" type="doc">
      <dgm:prSet loTypeId="urn:microsoft.com/office/officeart/2005/8/layout/rings+Icon" loCatId="relationship" qsTypeId="urn:microsoft.com/office/officeart/2005/8/quickstyle/simple1" qsCatId="simple" csTypeId="urn:microsoft.com/office/officeart/2005/8/colors/colorful5" csCatId="colorful" phldr="1"/>
      <dgm:spPr/>
    </dgm:pt>
    <dgm:pt modelId="{313C7882-DC4A-4666-AC82-66E5F531E40B}">
      <dgm:prSet phldrT="[Text]"/>
      <dgm:spPr/>
      <dgm:t>
        <a:bodyPr/>
        <a:lstStyle/>
        <a:p>
          <a:r>
            <a:rPr lang="en-US" dirty="0">
              <a:solidFill>
                <a:schemeClr val="bg1"/>
              </a:solidFill>
            </a:rPr>
            <a:t>Patient facing</a:t>
          </a:r>
          <a:endParaRPr lang="en-GB" dirty="0">
            <a:solidFill>
              <a:schemeClr val="bg1"/>
            </a:solidFill>
          </a:endParaRPr>
        </a:p>
      </dgm:t>
    </dgm:pt>
    <dgm:pt modelId="{68AE9DAD-1D9B-4A5A-B6F6-7E8E6AF5B5A4}" type="parTrans" cxnId="{13AC7264-09D5-421A-B7C3-45903F6E9BC1}">
      <dgm:prSet/>
      <dgm:spPr/>
      <dgm:t>
        <a:bodyPr/>
        <a:lstStyle/>
        <a:p>
          <a:endParaRPr lang="en-GB"/>
        </a:p>
      </dgm:t>
    </dgm:pt>
    <dgm:pt modelId="{02AE8C79-8887-4739-BFFD-200E4D605A66}" type="sibTrans" cxnId="{13AC7264-09D5-421A-B7C3-45903F6E9BC1}">
      <dgm:prSet/>
      <dgm:spPr/>
      <dgm:t>
        <a:bodyPr/>
        <a:lstStyle/>
        <a:p>
          <a:endParaRPr lang="en-GB"/>
        </a:p>
      </dgm:t>
    </dgm:pt>
    <dgm:pt modelId="{AC50D993-A1E4-4165-86C7-D6E5B5AA29EB}">
      <dgm:prSet phldrT="[Text]"/>
      <dgm:spPr>
        <a:solidFill>
          <a:schemeClr val="bg2">
            <a:lumMod val="50000"/>
            <a:alpha val="50000"/>
          </a:schemeClr>
        </a:solidFill>
      </dgm:spPr>
      <dgm:t>
        <a:bodyPr/>
        <a:lstStyle/>
        <a:p>
          <a:endParaRPr lang="en-GB" dirty="0"/>
        </a:p>
      </dgm:t>
    </dgm:pt>
    <dgm:pt modelId="{52C44F2F-D573-43EA-A7EC-2C1127166FCE}" type="parTrans" cxnId="{DB4B5105-3CBC-4BD1-A3D9-73AB5F466129}">
      <dgm:prSet/>
      <dgm:spPr/>
      <dgm:t>
        <a:bodyPr/>
        <a:lstStyle/>
        <a:p>
          <a:endParaRPr lang="en-GB"/>
        </a:p>
      </dgm:t>
    </dgm:pt>
    <dgm:pt modelId="{11BE870B-8C9E-4FF5-BBF3-C5BC9C35C411}" type="sibTrans" cxnId="{DB4B5105-3CBC-4BD1-A3D9-73AB5F466129}">
      <dgm:prSet/>
      <dgm:spPr/>
      <dgm:t>
        <a:bodyPr/>
        <a:lstStyle/>
        <a:p>
          <a:endParaRPr lang="en-GB"/>
        </a:p>
      </dgm:t>
    </dgm:pt>
    <dgm:pt modelId="{191DC824-B391-4CCB-8FE5-29B91F89A74D}">
      <dgm:prSet phldrT="[Text]"/>
      <dgm:spPr/>
      <dgm:t>
        <a:bodyPr/>
        <a:lstStyle/>
        <a:p>
          <a:r>
            <a:rPr lang="en-US" dirty="0">
              <a:solidFill>
                <a:schemeClr val="bg1"/>
              </a:solidFill>
            </a:rPr>
            <a:t>Front door</a:t>
          </a:r>
          <a:endParaRPr lang="en-GB" dirty="0">
            <a:solidFill>
              <a:schemeClr val="bg1"/>
            </a:solidFill>
          </a:endParaRPr>
        </a:p>
      </dgm:t>
    </dgm:pt>
    <dgm:pt modelId="{A350C93C-B7BF-45DA-AEE2-480565215088}" type="parTrans" cxnId="{723128BA-A74F-4B69-9715-72E8351E0032}">
      <dgm:prSet/>
      <dgm:spPr/>
      <dgm:t>
        <a:bodyPr/>
        <a:lstStyle/>
        <a:p>
          <a:endParaRPr lang="en-GB"/>
        </a:p>
      </dgm:t>
    </dgm:pt>
    <dgm:pt modelId="{5BD2D7AC-40CD-40B1-AFD8-A6F7D117B6CF}" type="sibTrans" cxnId="{723128BA-A74F-4B69-9715-72E8351E0032}">
      <dgm:prSet/>
      <dgm:spPr/>
      <dgm:t>
        <a:bodyPr/>
        <a:lstStyle/>
        <a:p>
          <a:endParaRPr lang="en-GB"/>
        </a:p>
      </dgm:t>
    </dgm:pt>
    <dgm:pt modelId="{9209CC72-A3A5-44B1-B22F-7A9EE86AA965}">
      <dgm:prSet phldrT="[Text]"/>
      <dgm:spPr>
        <a:solidFill>
          <a:schemeClr val="bg2">
            <a:lumMod val="50000"/>
            <a:alpha val="50000"/>
          </a:schemeClr>
        </a:solidFill>
      </dgm:spPr>
      <dgm:t>
        <a:bodyPr/>
        <a:lstStyle/>
        <a:p>
          <a:endParaRPr lang="en-GB" dirty="0"/>
        </a:p>
      </dgm:t>
    </dgm:pt>
    <dgm:pt modelId="{023A9762-0CA7-475C-B03B-5E773C31D067}" type="parTrans" cxnId="{8D090EE0-0B4E-414B-B960-15144D96946B}">
      <dgm:prSet/>
      <dgm:spPr/>
      <dgm:t>
        <a:bodyPr/>
        <a:lstStyle/>
        <a:p>
          <a:endParaRPr lang="en-GB"/>
        </a:p>
      </dgm:t>
    </dgm:pt>
    <dgm:pt modelId="{794C6328-D5B7-4ACF-9315-168852EC8702}" type="sibTrans" cxnId="{8D090EE0-0B4E-414B-B960-15144D96946B}">
      <dgm:prSet/>
      <dgm:spPr/>
      <dgm:t>
        <a:bodyPr/>
        <a:lstStyle/>
        <a:p>
          <a:endParaRPr lang="en-GB"/>
        </a:p>
      </dgm:t>
    </dgm:pt>
    <dgm:pt modelId="{61D636DC-34F7-41DF-9C68-48134F1CE9F3}">
      <dgm:prSet phldrT="[Text]"/>
      <dgm:spPr/>
      <dgm:t>
        <a:bodyPr/>
        <a:lstStyle/>
        <a:p>
          <a:r>
            <a:rPr lang="en-US" dirty="0">
              <a:solidFill>
                <a:schemeClr val="bg1"/>
              </a:solidFill>
            </a:rPr>
            <a:t>Pathways</a:t>
          </a:r>
        </a:p>
        <a:p>
          <a:r>
            <a:rPr lang="en-GB" dirty="0">
              <a:solidFill>
                <a:schemeClr val="bg1"/>
              </a:solidFill>
            </a:rPr>
            <a:t>- Admin</a:t>
          </a:r>
        </a:p>
        <a:p>
          <a:r>
            <a:rPr lang="en-GB" dirty="0">
              <a:solidFill>
                <a:schemeClr val="bg1"/>
              </a:solidFill>
            </a:rPr>
            <a:t>- Clinical</a:t>
          </a:r>
        </a:p>
      </dgm:t>
    </dgm:pt>
    <dgm:pt modelId="{D313CD99-9ACC-4A54-A729-8188E5701CE8}" type="parTrans" cxnId="{065F6F45-BC8E-4847-B020-C1B652933994}">
      <dgm:prSet/>
      <dgm:spPr/>
      <dgm:t>
        <a:bodyPr/>
        <a:lstStyle/>
        <a:p>
          <a:endParaRPr lang="en-GB"/>
        </a:p>
      </dgm:t>
    </dgm:pt>
    <dgm:pt modelId="{923424EB-9E2B-43EB-A72E-E723FBB61301}" type="sibTrans" cxnId="{065F6F45-BC8E-4847-B020-C1B652933994}">
      <dgm:prSet/>
      <dgm:spPr/>
      <dgm:t>
        <a:bodyPr/>
        <a:lstStyle/>
        <a:p>
          <a:endParaRPr lang="en-GB"/>
        </a:p>
      </dgm:t>
    </dgm:pt>
    <dgm:pt modelId="{B73F1CAC-7345-47AC-98A2-FEA06F4D589C}" type="pres">
      <dgm:prSet presAssocID="{41213F52-11FA-4C2D-81E7-CF9EAE2370E4}" presName="Name0" presStyleCnt="0">
        <dgm:presLayoutVars>
          <dgm:chMax val="7"/>
          <dgm:dir/>
          <dgm:resizeHandles val="exact"/>
        </dgm:presLayoutVars>
      </dgm:prSet>
      <dgm:spPr/>
    </dgm:pt>
    <dgm:pt modelId="{6C58311C-92B0-4A07-AF2D-39B4B3750B81}" type="pres">
      <dgm:prSet presAssocID="{41213F52-11FA-4C2D-81E7-CF9EAE2370E4}" presName="ellipse1" presStyleLbl="vennNode1" presStyleIdx="0" presStyleCnt="5" custLinFactNeighborX="18483" custLinFactNeighborY="-1621">
        <dgm:presLayoutVars>
          <dgm:bulletEnabled val="1"/>
        </dgm:presLayoutVars>
      </dgm:prSet>
      <dgm:spPr/>
    </dgm:pt>
    <dgm:pt modelId="{845E0395-9AA2-4F39-BCF0-01E492918FCB}" type="pres">
      <dgm:prSet presAssocID="{41213F52-11FA-4C2D-81E7-CF9EAE2370E4}" presName="ellipse2" presStyleLbl="vennNode1" presStyleIdx="1" presStyleCnt="5" custLinFactNeighborX="10081" custLinFactNeighborY="-1061">
        <dgm:presLayoutVars>
          <dgm:bulletEnabled val="1"/>
        </dgm:presLayoutVars>
      </dgm:prSet>
      <dgm:spPr/>
    </dgm:pt>
    <dgm:pt modelId="{37F5CAAE-7FB4-47EC-AC2B-8543EE0D0425}" type="pres">
      <dgm:prSet presAssocID="{41213F52-11FA-4C2D-81E7-CF9EAE2370E4}" presName="ellipse3" presStyleLbl="vennNode1" presStyleIdx="2" presStyleCnt="5">
        <dgm:presLayoutVars>
          <dgm:bulletEnabled val="1"/>
        </dgm:presLayoutVars>
      </dgm:prSet>
      <dgm:spPr/>
    </dgm:pt>
    <dgm:pt modelId="{4ADDF7E6-6DFC-44FE-9769-A0DA17FE33F2}" type="pres">
      <dgm:prSet presAssocID="{41213F52-11FA-4C2D-81E7-CF9EAE2370E4}" presName="ellipse4" presStyleLbl="vennNode1" presStyleIdx="3" presStyleCnt="5" custLinFactNeighborX="-7163" custLinFactNeighborY="531">
        <dgm:presLayoutVars>
          <dgm:bulletEnabled val="1"/>
        </dgm:presLayoutVars>
      </dgm:prSet>
      <dgm:spPr/>
    </dgm:pt>
    <dgm:pt modelId="{BBA6C9F0-3F9A-4E02-927D-8D2E7A3FADA0}" type="pres">
      <dgm:prSet presAssocID="{41213F52-11FA-4C2D-81E7-CF9EAE2370E4}" presName="ellipse5" presStyleLbl="vennNode1" presStyleIdx="4" presStyleCnt="5" custLinFactNeighborX="-17510">
        <dgm:presLayoutVars>
          <dgm:bulletEnabled val="1"/>
        </dgm:presLayoutVars>
      </dgm:prSet>
      <dgm:spPr/>
    </dgm:pt>
  </dgm:ptLst>
  <dgm:cxnLst>
    <dgm:cxn modelId="{DB4B5105-3CBC-4BD1-A3D9-73AB5F466129}" srcId="{41213F52-11FA-4C2D-81E7-CF9EAE2370E4}" destId="{AC50D993-A1E4-4165-86C7-D6E5B5AA29EB}" srcOrd="1" destOrd="0" parTransId="{52C44F2F-D573-43EA-A7EC-2C1127166FCE}" sibTransId="{11BE870B-8C9E-4FF5-BBF3-C5BC9C35C411}"/>
    <dgm:cxn modelId="{74F9F70C-4D19-4CEC-A657-1A80992C4D32}" type="presOf" srcId="{41213F52-11FA-4C2D-81E7-CF9EAE2370E4}" destId="{B73F1CAC-7345-47AC-98A2-FEA06F4D589C}" srcOrd="0" destOrd="0" presId="urn:microsoft.com/office/officeart/2005/8/layout/rings+Icon"/>
    <dgm:cxn modelId="{D27B0A18-0FF9-4F6D-AD55-D64CC36CAA77}" type="presOf" srcId="{61D636DC-34F7-41DF-9C68-48134F1CE9F3}" destId="{BBA6C9F0-3F9A-4E02-927D-8D2E7A3FADA0}" srcOrd="0" destOrd="0" presId="urn:microsoft.com/office/officeart/2005/8/layout/rings+Icon"/>
    <dgm:cxn modelId="{350DED24-4EB1-43F5-87B9-40960CBB16F7}" type="presOf" srcId="{AC50D993-A1E4-4165-86C7-D6E5B5AA29EB}" destId="{845E0395-9AA2-4F39-BCF0-01E492918FCB}" srcOrd="0" destOrd="0" presId="urn:microsoft.com/office/officeart/2005/8/layout/rings+Icon"/>
    <dgm:cxn modelId="{13AC7264-09D5-421A-B7C3-45903F6E9BC1}" srcId="{41213F52-11FA-4C2D-81E7-CF9EAE2370E4}" destId="{313C7882-DC4A-4666-AC82-66E5F531E40B}" srcOrd="0" destOrd="0" parTransId="{68AE9DAD-1D9B-4A5A-B6F6-7E8E6AF5B5A4}" sibTransId="{02AE8C79-8887-4739-BFFD-200E4D605A66}"/>
    <dgm:cxn modelId="{065F6F45-BC8E-4847-B020-C1B652933994}" srcId="{41213F52-11FA-4C2D-81E7-CF9EAE2370E4}" destId="{61D636DC-34F7-41DF-9C68-48134F1CE9F3}" srcOrd="4" destOrd="0" parTransId="{D313CD99-9ACC-4A54-A729-8188E5701CE8}" sibTransId="{923424EB-9E2B-43EB-A72E-E723FBB61301}"/>
    <dgm:cxn modelId="{9D42D079-E185-4513-B7AD-291D1CA8C978}" type="presOf" srcId="{313C7882-DC4A-4666-AC82-66E5F531E40B}" destId="{6C58311C-92B0-4A07-AF2D-39B4B3750B81}" srcOrd="0" destOrd="0" presId="urn:microsoft.com/office/officeart/2005/8/layout/rings+Icon"/>
    <dgm:cxn modelId="{723128BA-A74F-4B69-9715-72E8351E0032}" srcId="{41213F52-11FA-4C2D-81E7-CF9EAE2370E4}" destId="{191DC824-B391-4CCB-8FE5-29B91F89A74D}" srcOrd="2" destOrd="0" parTransId="{A350C93C-B7BF-45DA-AEE2-480565215088}" sibTransId="{5BD2D7AC-40CD-40B1-AFD8-A6F7D117B6CF}"/>
    <dgm:cxn modelId="{F55202CD-D6A2-4EFF-BE8E-303EA7B187FF}" type="presOf" srcId="{9209CC72-A3A5-44B1-B22F-7A9EE86AA965}" destId="{4ADDF7E6-6DFC-44FE-9769-A0DA17FE33F2}" srcOrd="0" destOrd="0" presId="urn:microsoft.com/office/officeart/2005/8/layout/rings+Icon"/>
    <dgm:cxn modelId="{BE4403DC-56C5-49DA-8EA9-7B5DE5166C99}" type="presOf" srcId="{191DC824-B391-4CCB-8FE5-29B91F89A74D}" destId="{37F5CAAE-7FB4-47EC-AC2B-8543EE0D0425}" srcOrd="0" destOrd="0" presId="urn:microsoft.com/office/officeart/2005/8/layout/rings+Icon"/>
    <dgm:cxn modelId="{8D090EE0-0B4E-414B-B960-15144D96946B}" srcId="{41213F52-11FA-4C2D-81E7-CF9EAE2370E4}" destId="{9209CC72-A3A5-44B1-B22F-7A9EE86AA965}" srcOrd="3" destOrd="0" parTransId="{023A9762-0CA7-475C-B03B-5E773C31D067}" sibTransId="{794C6328-D5B7-4ACF-9315-168852EC8702}"/>
    <dgm:cxn modelId="{1C6BA399-28C1-49EA-ABD7-EF961A1D07F8}" type="presParOf" srcId="{B73F1CAC-7345-47AC-98A2-FEA06F4D589C}" destId="{6C58311C-92B0-4A07-AF2D-39B4B3750B81}" srcOrd="0" destOrd="0" presId="urn:microsoft.com/office/officeart/2005/8/layout/rings+Icon"/>
    <dgm:cxn modelId="{FA06D970-5C2F-49C1-9105-8D8A774A04CD}" type="presParOf" srcId="{B73F1CAC-7345-47AC-98A2-FEA06F4D589C}" destId="{845E0395-9AA2-4F39-BCF0-01E492918FCB}" srcOrd="1" destOrd="0" presId="urn:microsoft.com/office/officeart/2005/8/layout/rings+Icon"/>
    <dgm:cxn modelId="{F85E68BC-EB6D-4177-A091-C7C54C3C8C00}" type="presParOf" srcId="{B73F1CAC-7345-47AC-98A2-FEA06F4D589C}" destId="{37F5CAAE-7FB4-47EC-AC2B-8543EE0D0425}" srcOrd="2" destOrd="0" presId="urn:microsoft.com/office/officeart/2005/8/layout/rings+Icon"/>
    <dgm:cxn modelId="{BA6F0DA0-6D69-470A-B9B8-EF6760770A6E}" type="presParOf" srcId="{B73F1CAC-7345-47AC-98A2-FEA06F4D589C}" destId="{4ADDF7E6-6DFC-44FE-9769-A0DA17FE33F2}" srcOrd="3" destOrd="0" presId="urn:microsoft.com/office/officeart/2005/8/layout/rings+Icon"/>
    <dgm:cxn modelId="{C82CAF42-6C4E-4B81-B57D-D4857C0D921C}" type="presParOf" srcId="{B73F1CAC-7345-47AC-98A2-FEA06F4D589C}" destId="{BBA6C9F0-3F9A-4E02-927D-8D2E7A3FADA0}" srcOrd="4"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1213F52-11FA-4C2D-81E7-CF9EAE2370E4}" type="doc">
      <dgm:prSet loTypeId="urn:microsoft.com/office/officeart/2005/8/layout/rings+Icon" loCatId="relationship" qsTypeId="urn:microsoft.com/office/officeart/2005/8/quickstyle/simple1" qsCatId="simple" csTypeId="urn:microsoft.com/office/officeart/2005/8/colors/colorful5" csCatId="colorful" phldr="1"/>
      <dgm:spPr/>
    </dgm:pt>
    <dgm:pt modelId="{313C7882-DC4A-4666-AC82-66E5F531E40B}">
      <dgm:prSet phldrT="[Text]"/>
      <dgm:spPr/>
      <dgm:t>
        <a:bodyPr/>
        <a:lstStyle/>
        <a:p>
          <a:r>
            <a:rPr lang="en-US" dirty="0">
              <a:solidFill>
                <a:schemeClr val="bg1"/>
              </a:solidFill>
            </a:rPr>
            <a:t>Patient facing</a:t>
          </a:r>
          <a:endParaRPr lang="en-GB" dirty="0">
            <a:solidFill>
              <a:schemeClr val="bg1"/>
            </a:solidFill>
          </a:endParaRPr>
        </a:p>
      </dgm:t>
    </dgm:pt>
    <dgm:pt modelId="{68AE9DAD-1D9B-4A5A-B6F6-7E8E6AF5B5A4}" type="parTrans" cxnId="{13AC7264-09D5-421A-B7C3-45903F6E9BC1}">
      <dgm:prSet/>
      <dgm:spPr/>
      <dgm:t>
        <a:bodyPr/>
        <a:lstStyle/>
        <a:p>
          <a:endParaRPr lang="en-GB"/>
        </a:p>
      </dgm:t>
    </dgm:pt>
    <dgm:pt modelId="{02AE8C79-8887-4739-BFFD-200E4D605A66}" type="sibTrans" cxnId="{13AC7264-09D5-421A-B7C3-45903F6E9BC1}">
      <dgm:prSet/>
      <dgm:spPr/>
      <dgm:t>
        <a:bodyPr/>
        <a:lstStyle/>
        <a:p>
          <a:endParaRPr lang="en-GB"/>
        </a:p>
      </dgm:t>
    </dgm:pt>
    <dgm:pt modelId="{AC50D993-A1E4-4165-86C7-D6E5B5AA29EB}">
      <dgm:prSet phldrT="[Text]"/>
      <dgm:spPr/>
      <dgm:t>
        <a:bodyPr/>
        <a:lstStyle/>
        <a:p>
          <a:r>
            <a:rPr lang="en-US" dirty="0">
              <a:solidFill>
                <a:schemeClr val="bg1"/>
              </a:solidFill>
            </a:rPr>
            <a:t>Patient / population engagement</a:t>
          </a:r>
          <a:endParaRPr lang="en-GB" dirty="0">
            <a:solidFill>
              <a:schemeClr val="bg1"/>
            </a:solidFill>
          </a:endParaRPr>
        </a:p>
      </dgm:t>
    </dgm:pt>
    <dgm:pt modelId="{52C44F2F-D573-43EA-A7EC-2C1127166FCE}" type="parTrans" cxnId="{DB4B5105-3CBC-4BD1-A3D9-73AB5F466129}">
      <dgm:prSet/>
      <dgm:spPr/>
      <dgm:t>
        <a:bodyPr/>
        <a:lstStyle/>
        <a:p>
          <a:endParaRPr lang="en-GB"/>
        </a:p>
      </dgm:t>
    </dgm:pt>
    <dgm:pt modelId="{11BE870B-8C9E-4FF5-BBF3-C5BC9C35C411}" type="sibTrans" cxnId="{DB4B5105-3CBC-4BD1-A3D9-73AB5F466129}">
      <dgm:prSet/>
      <dgm:spPr/>
      <dgm:t>
        <a:bodyPr/>
        <a:lstStyle/>
        <a:p>
          <a:endParaRPr lang="en-GB"/>
        </a:p>
      </dgm:t>
    </dgm:pt>
    <dgm:pt modelId="{191DC824-B391-4CCB-8FE5-29B91F89A74D}">
      <dgm:prSet phldrT="[Text]"/>
      <dgm:spPr/>
      <dgm:t>
        <a:bodyPr/>
        <a:lstStyle/>
        <a:p>
          <a:r>
            <a:rPr lang="en-US" dirty="0">
              <a:solidFill>
                <a:schemeClr val="bg1"/>
              </a:solidFill>
            </a:rPr>
            <a:t>Front door</a:t>
          </a:r>
          <a:endParaRPr lang="en-GB" dirty="0">
            <a:solidFill>
              <a:schemeClr val="bg1"/>
            </a:solidFill>
          </a:endParaRPr>
        </a:p>
      </dgm:t>
    </dgm:pt>
    <dgm:pt modelId="{A350C93C-B7BF-45DA-AEE2-480565215088}" type="parTrans" cxnId="{723128BA-A74F-4B69-9715-72E8351E0032}">
      <dgm:prSet/>
      <dgm:spPr/>
      <dgm:t>
        <a:bodyPr/>
        <a:lstStyle/>
        <a:p>
          <a:endParaRPr lang="en-GB"/>
        </a:p>
      </dgm:t>
    </dgm:pt>
    <dgm:pt modelId="{5BD2D7AC-40CD-40B1-AFD8-A6F7D117B6CF}" type="sibTrans" cxnId="{723128BA-A74F-4B69-9715-72E8351E0032}">
      <dgm:prSet/>
      <dgm:spPr/>
      <dgm:t>
        <a:bodyPr/>
        <a:lstStyle/>
        <a:p>
          <a:endParaRPr lang="en-GB"/>
        </a:p>
      </dgm:t>
    </dgm:pt>
    <dgm:pt modelId="{9209CC72-A3A5-44B1-B22F-7A9EE86AA965}">
      <dgm:prSet phldrT="[Text]"/>
      <dgm:spPr/>
      <dgm:t>
        <a:bodyPr/>
        <a:lstStyle/>
        <a:p>
          <a:r>
            <a:rPr lang="en-US" dirty="0">
              <a:solidFill>
                <a:schemeClr val="bg1"/>
              </a:solidFill>
            </a:rPr>
            <a:t>Staff management</a:t>
          </a:r>
          <a:endParaRPr lang="en-GB" dirty="0">
            <a:solidFill>
              <a:schemeClr val="bg1"/>
            </a:solidFill>
          </a:endParaRPr>
        </a:p>
      </dgm:t>
    </dgm:pt>
    <dgm:pt modelId="{023A9762-0CA7-475C-B03B-5E773C31D067}" type="parTrans" cxnId="{8D090EE0-0B4E-414B-B960-15144D96946B}">
      <dgm:prSet/>
      <dgm:spPr/>
      <dgm:t>
        <a:bodyPr/>
        <a:lstStyle/>
        <a:p>
          <a:endParaRPr lang="en-GB"/>
        </a:p>
      </dgm:t>
    </dgm:pt>
    <dgm:pt modelId="{794C6328-D5B7-4ACF-9315-168852EC8702}" type="sibTrans" cxnId="{8D090EE0-0B4E-414B-B960-15144D96946B}">
      <dgm:prSet/>
      <dgm:spPr/>
      <dgm:t>
        <a:bodyPr/>
        <a:lstStyle/>
        <a:p>
          <a:endParaRPr lang="en-GB"/>
        </a:p>
      </dgm:t>
    </dgm:pt>
    <dgm:pt modelId="{61D636DC-34F7-41DF-9C68-48134F1CE9F3}">
      <dgm:prSet phldrT="[Text]"/>
      <dgm:spPr/>
      <dgm:t>
        <a:bodyPr/>
        <a:lstStyle/>
        <a:p>
          <a:r>
            <a:rPr lang="en-US" dirty="0">
              <a:solidFill>
                <a:schemeClr val="bg1"/>
              </a:solidFill>
            </a:rPr>
            <a:t>Pathways</a:t>
          </a:r>
        </a:p>
        <a:p>
          <a:r>
            <a:rPr lang="en-GB" dirty="0">
              <a:solidFill>
                <a:schemeClr val="bg1"/>
              </a:solidFill>
            </a:rPr>
            <a:t>- Admin</a:t>
          </a:r>
        </a:p>
        <a:p>
          <a:r>
            <a:rPr lang="en-GB" dirty="0">
              <a:solidFill>
                <a:schemeClr val="bg1"/>
              </a:solidFill>
            </a:rPr>
            <a:t>- Clinical</a:t>
          </a:r>
        </a:p>
      </dgm:t>
    </dgm:pt>
    <dgm:pt modelId="{D313CD99-9ACC-4A54-A729-8188E5701CE8}" type="parTrans" cxnId="{065F6F45-BC8E-4847-B020-C1B652933994}">
      <dgm:prSet/>
      <dgm:spPr/>
      <dgm:t>
        <a:bodyPr/>
        <a:lstStyle/>
        <a:p>
          <a:endParaRPr lang="en-GB"/>
        </a:p>
      </dgm:t>
    </dgm:pt>
    <dgm:pt modelId="{923424EB-9E2B-43EB-A72E-E723FBB61301}" type="sibTrans" cxnId="{065F6F45-BC8E-4847-B020-C1B652933994}">
      <dgm:prSet/>
      <dgm:spPr/>
      <dgm:t>
        <a:bodyPr/>
        <a:lstStyle/>
        <a:p>
          <a:endParaRPr lang="en-GB"/>
        </a:p>
      </dgm:t>
    </dgm:pt>
    <dgm:pt modelId="{B73F1CAC-7345-47AC-98A2-FEA06F4D589C}" type="pres">
      <dgm:prSet presAssocID="{41213F52-11FA-4C2D-81E7-CF9EAE2370E4}" presName="Name0" presStyleCnt="0">
        <dgm:presLayoutVars>
          <dgm:chMax val="7"/>
          <dgm:dir/>
          <dgm:resizeHandles val="exact"/>
        </dgm:presLayoutVars>
      </dgm:prSet>
      <dgm:spPr/>
    </dgm:pt>
    <dgm:pt modelId="{6C58311C-92B0-4A07-AF2D-39B4B3750B81}" type="pres">
      <dgm:prSet presAssocID="{41213F52-11FA-4C2D-81E7-CF9EAE2370E4}" presName="ellipse1" presStyleLbl="vennNode1" presStyleIdx="0" presStyleCnt="5" custLinFactNeighborX="18468" custLinFactNeighborY="-649">
        <dgm:presLayoutVars>
          <dgm:bulletEnabled val="1"/>
        </dgm:presLayoutVars>
      </dgm:prSet>
      <dgm:spPr/>
    </dgm:pt>
    <dgm:pt modelId="{845E0395-9AA2-4F39-BCF0-01E492918FCB}" type="pres">
      <dgm:prSet presAssocID="{41213F52-11FA-4C2D-81E7-CF9EAE2370E4}" presName="ellipse2" presStyleLbl="vennNode1" presStyleIdx="1" presStyleCnt="5" custLinFactNeighborX="10081" custLinFactNeighborY="-1061">
        <dgm:presLayoutVars>
          <dgm:bulletEnabled val="1"/>
        </dgm:presLayoutVars>
      </dgm:prSet>
      <dgm:spPr/>
    </dgm:pt>
    <dgm:pt modelId="{37F5CAAE-7FB4-47EC-AC2B-8543EE0D0425}" type="pres">
      <dgm:prSet presAssocID="{41213F52-11FA-4C2D-81E7-CF9EAE2370E4}" presName="ellipse3" presStyleLbl="vennNode1" presStyleIdx="2" presStyleCnt="5" custLinFactNeighborX="-15" custLinFactNeighborY="-649">
        <dgm:presLayoutVars>
          <dgm:bulletEnabled val="1"/>
        </dgm:presLayoutVars>
      </dgm:prSet>
      <dgm:spPr/>
    </dgm:pt>
    <dgm:pt modelId="{4ADDF7E6-6DFC-44FE-9769-A0DA17FE33F2}" type="pres">
      <dgm:prSet presAssocID="{41213F52-11FA-4C2D-81E7-CF9EAE2370E4}" presName="ellipse4" presStyleLbl="vennNode1" presStyleIdx="3" presStyleCnt="5" custLinFactNeighborX="-7163" custLinFactNeighborY="531">
        <dgm:presLayoutVars>
          <dgm:bulletEnabled val="1"/>
        </dgm:presLayoutVars>
      </dgm:prSet>
      <dgm:spPr/>
    </dgm:pt>
    <dgm:pt modelId="{BBA6C9F0-3F9A-4E02-927D-8D2E7A3FADA0}" type="pres">
      <dgm:prSet presAssocID="{41213F52-11FA-4C2D-81E7-CF9EAE2370E4}" presName="ellipse5" presStyleLbl="vennNode1" presStyleIdx="4" presStyleCnt="5" custLinFactNeighborX="-17510">
        <dgm:presLayoutVars>
          <dgm:bulletEnabled val="1"/>
        </dgm:presLayoutVars>
      </dgm:prSet>
      <dgm:spPr/>
    </dgm:pt>
  </dgm:ptLst>
  <dgm:cxnLst>
    <dgm:cxn modelId="{DB4B5105-3CBC-4BD1-A3D9-73AB5F466129}" srcId="{41213F52-11FA-4C2D-81E7-CF9EAE2370E4}" destId="{AC50D993-A1E4-4165-86C7-D6E5B5AA29EB}" srcOrd="1" destOrd="0" parTransId="{52C44F2F-D573-43EA-A7EC-2C1127166FCE}" sibTransId="{11BE870B-8C9E-4FF5-BBF3-C5BC9C35C411}"/>
    <dgm:cxn modelId="{74F9F70C-4D19-4CEC-A657-1A80992C4D32}" type="presOf" srcId="{41213F52-11FA-4C2D-81E7-CF9EAE2370E4}" destId="{B73F1CAC-7345-47AC-98A2-FEA06F4D589C}" srcOrd="0" destOrd="0" presId="urn:microsoft.com/office/officeart/2005/8/layout/rings+Icon"/>
    <dgm:cxn modelId="{D27B0A18-0FF9-4F6D-AD55-D64CC36CAA77}" type="presOf" srcId="{61D636DC-34F7-41DF-9C68-48134F1CE9F3}" destId="{BBA6C9F0-3F9A-4E02-927D-8D2E7A3FADA0}" srcOrd="0" destOrd="0" presId="urn:microsoft.com/office/officeart/2005/8/layout/rings+Icon"/>
    <dgm:cxn modelId="{350DED24-4EB1-43F5-87B9-40960CBB16F7}" type="presOf" srcId="{AC50D993-A1E4-4165-86C7-D6E5B5AA29EB}" destId="{845E0395-9AA2-4F39-BCF0-01E492918FCB}" srcOrd="0" destOrd="0" presId="urn:microsoft.com/office/officeart/2005/8/layout/rings+Icon"/>
    <dgm:cxn modelId="{13AC7264-09D5-421A-B7C3-45903F6E9BC1}" srcId="{41213F52-11FA-4C2D-81E7-CF9EAE2370E4}" destId="{313C7882-DC4A-4666-AC82-66E5F531E40B}" srcOrd="0" destOrd="0" parTransId="{68AE9DAD-1D9B-4A5A-B6F6-7E8E6AF5B5A4}" sibTransId="{02AE8C79-8887-4739-BFFD-200E4D605A66}"/>
    <dgm:cxn modelId="{065F6F45-BC8E-4847-B020-C1B652933994}" srcId="{41213F52-11FA-4C2D-81E7-CF9EAE2370E4}" destId="{61D636DC-34F7-41DF-9C68-48134F1CE9F3}" srcOrd="4" destOrd="0" parTransId="{D313CD99-9ACC-4A54-A729-8188E5701CE8}" sibTransId="{923424EB-9E2B-43EB-A72E-E723FBB61301}"/>
    <dgm:cxn modelId="{9D42D079-E185-4513-B7AD-291D1CA8C978}" type="presOf" srcId="{313C7882-DC4A-4666-AC82-66E5F531E40B}" destId="{6C58311C-92B0-4A07-AF2D-39B4B3750B81}" srcOrd="0" destOrd="0" presId="urn:microsoft.com/office/officeart/2005/8/layout/rings+Icon"/>
    <dgm:cxn modelId="{723128BA-A74F-4B69-9715-72E8351E0032}" srcId="{41213F52-11FA-4C2D-81E7-CF9EAE2370E4}" destId="{191DC824-B391-4CCB-8FE5-29B91F89A74D}" srcOrd="2" destOrd="0" parTransId="{A350C93C-B7BF-45DA-AEE2-480565215088}" sibTransId="{5BD2D7AC-40CD-40B1-AFD8-A6F7D117B6CF}"/>
    <dgm:cxn modelId="{F55202CD-D6A2-4EFF-BE8E-303EA7B187FF}" type="presOf" srcId="{9209CC72-A3A5-44B1-B22F-7A9EE86AA965}" destId="{4ADDF7E6-6DFC-44FE-9769-A0DA17FE33F2}" srcOrd="0" destOrd="0" presId="urn:microsoft.com/office/officeart/2005/8/layout/rings+Icon"/>
    <dgm:cxn modelId="{BE4403DC-56C5-49DA-8EA9-7B5DE5166C99}" type="presOf" srcId="{191DC824-B391-4CCB-8FE5-29B91F89A74D}" destId="{37F5CAAE-7FB4-47EC-AC2B-8543EE0D0425}" srcOrd="0" destOrd="0" presId="urn:microsoft.com/office/officeart/2005/8/layout/rings+Icon"/>
    <dgm:cxn modelId="{8D090EE0-0B4E-414B-B960-15144D96946B}" srcId="{41213F52-11FA-4C2D-81E7-CF9EAE2370E4}" destId="{9209CC72-A3A5-44B1-B22F-7A9EE86AA965}" srcOrd="3" destOrd="0" parTransId="{023A9762-0CA7-475C-B03B-5E773C31D067}" sibTransId="{794C6328-D5B7-4ACF-9315-168852EC8702}"/>
    <dgm:cxn modelId="{1C6BA399-28C1-49EA-ABD7-EF961A1D07F8}" type="presParOf" srcId="{B73F1CAC-7345-47AC-98A2-FEA06F4D589C}" destId="{6C58311C-92B0-4A07-AF2D-39B4B3750B81}" srcOrd="0" destOrd="0" presId="urn:microsoft.com/office/officeart/2005/8/layout/rings+Icon"/>
    <dgm:cxn modelId="{FA06D970-5C2F-49C1-9105-8D8A774A04CD}" type="presParOf" srcId="{B73F1CAC-7345-47AC-98A2-FEA06F4D589C}" destId="{845E0395-9AA2-4F39-BCF0-01E492918FCB}" srcOrd="1" destOrd="0" presId="urn:microsoft.com/office/officeart/2005/8/layout/rings+Icon"/>
    <dgm:cxn modelId="{F85E68BC-EB6D-4177-A091-C7C54C3C8C00}" type="presParOf" srcId="{B73F1CAC-7345-47AC-98A2-FEA06F4D589C}" destId="{37F5CAAE-7FB4-47EC-AC2B-8543EE0D0425}" srcOrd="2" destOrd="0" presId="urn:microsoft.com/office/officeart/2005/8/layout/rings+Icon"/>
    <dgm:cxn modelId="{BA6F0DA0-6D69-470A-B9B8-EF6760770A6E}" type="presParOf" srcId="{B73F1CAC-7345-47AC-98A2-FEA06F4D589C}" destId="{4ADDF7E6-6DFC-44FE-9769-A0DA17FE33F2}" srcOrd="3" destOrd="0" presId="urn:microsoft.com/office/officeart/2005/8/layout/rings+Icon"/>
    <dgm:cxn modelId="{C82CAF42-6C4E-4B81-B57D-D4857C0D921C}" type="presParOf" srcId="{B73F1CAC-7345-47AC-98A2-FEA06F4D589C}" destId="{BBA6C9F0-3F9A-4E02-927D-8D2E7A3FADA0}" srcOrd="4" destOrd="0" presId="urn:microsoft.com/office/officeart/2005/8/layout/rings+Icon"/>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21D039-5DB1-4A1B-A2C9-29C9D893E243}"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GB"/>
        </a:p>
      </dgm:t>
    </dgm:pt>
    <dgm:pt modelId="{0CFE6BF1-1A92-4ECF-A990-E58D8264CA49}">
      <dgm:prSet phldrT="[Text]"/>
      <dgm:spPr/>
      <dgm:t>
        <a:bodyPr/>
        <a:lstStyle/>
        <a:p>
          <a:r>
            <a:rPr lang="en-US" dirty="0"/>
            <a:t>Plan and requirements	</a:t>
          </a:r>
          <a:endParaRPr lang="en-GB" dirty="0"/>
        </a:p>
      </dgm:t>
    </dgm:pt>
    <dgm:pt modelId="{092F09BE-9EC1-4E33-A104-007DC2E0CCC4}" type="parTrans" cxnId="{0ED6641B-D208-4AF1-8F02-5617264C2EEB}">
      <dgm:prSet/>
      <dgm:spPr/>
      <dgm:t>
        <a:bodyPr/>
        <a:lstStyle/>
        <a:p>
          <a:endParaRPr lang="en-GB"/>
        </a:p>
      </dgm:t>
    </dgm:pt>
    <dgm:pt modelId="{72D05F67-914D-48B6-895B-B246F9707724}" type="sibTrans" cxnId="{0ED6641B-D208-4AF1-8F02-5617264C2EEB}">
      <dgm:prSet/>
      <dgm:spPr/>
      <dgm:t>
        <a:bodyPr/>
        <a:lstStyle/>
        <a:p>
          <a:endParaRPr lang="en-GB"/>
        </a:p>
      </dgm:t>
    </dgm:pt>
    <dgm:pt modelId="{F8EF3244-6614-4417-AF52-021E4AD582D8}">
      <dgm:prSet phldrT="[Text]"/>
      <dgm:spPr/>
      <dgm:t>
        <a:bodyPr/>
        <a:lstStyle/>
        <a:p>
          <a:r>
            <a:rPr lang="en-US" dirty="0"/>
            <a:t>Analysis and design</a:t>
          </a:r>
          <a:endParaRPr lang="en-GB" dirty="0"/>
        </a:p>
      </dgm:t>
    </dgm:pt>
    <dgm:pt modelId="{99102477-3707-46C2-9D46-080B42D9116D}" type="parTrans" cxnId="{29C1F5C5-9CE7-4C85-B10A-E97502232E8D}">
      <dgm:prSet/>
      <dgm:spPr/>
      <dgm:t>
        <a:bodyPr/>
        <a:lstStyle/>
        <a:p>
          <a:endParaRPr lang="en-GB"/>
        </a:p>
      </dgm:t>
    </dgm:pt>
    <dgm:pt modelId="{0C6AACC0-B396-4B77-9690-F01C314E676F}" type="sibTrans" cxnId="{29C1F5C5-9CE7-4C85-B10A-E97502232E8D}">
      <dgm:prSet/>
      <dgm:spPr/>
      <dgm:t>
        <a:bodyPr/>
        <a:lstStyle/>
        <a:p>
          <a:endParaRPr lang="en-GB"/>
        </a:p>
      </dgm:t>
    </dgm:pt>
    <dgm:pt modelId="{5B6A7E53-75D7-4F03-B673-01168BB67A87}">
      <dgm:prSet phldrT="[Text]"/>
      <dgm:spPr/>
      <dgm:t>
        <a:bodyPr/>
        <a:lstStyle/>
        <a:p>
          <a:r>
            <a:rPr lang="en-US" dirty="0"/>
            <a:t>Implementation</a:t>
          </a:r>
          <a:endParaRPr lang="en-GB" dirty="0"/>
        </a:p>
      </dgm:t>
    </dgm:pt>
    <dgm:pt modelId="{A3033194-2A4B-4585-A7CC-7F0EF8907130}" type="parTrans" cxnId="{321323CC-8DD4-4FFB-BB36-C4A6B2ADE236}">
      <dgm:prSet/>
      <dgm:spPr/>
      <dgm:t>
        <a:bodyPr/>
        <a:lstStyle/>
        <a:p>
          <a:endParaRPr lang="en-GB"/>
        </a:p>
      </dgm:t>
    </dgm:pt>
    <dgm:pt modelId="{EECA1FE4-F1E0-49AF-AAD5-C31592DDB673}" type="sibTrans" cxnId="{321323CC-8DD4-4FFB-BB36-C4A6B2ADE236}">
      <dgm:prSet/>
      <dgm:spPr/>
      <dgm:t>
        <a:bodyPr/>
        <a:lstStyle/>
        <a:p>
          <a:endParaRPr lang="en-GB"/>
        </a:p>
      </dgm:t>
    </dgm:pt>
    <dgm:pt modelId="{B9A297FA-738F-4B3D-97C2-2D369E855393}">
      <dgm:prSet phldrT="[Text]"/>
      <dgm:spPr/>
      <dgm:t>
        <a:bodyPr/>
        <a:lstStyle/>
        <a:p>
          <a:r>
            <a:rPr lang="en-US" dirty="0"/>
            <a:t>Testing</a:t>
          </a:r>
          <a:endParaRPr lang="en-GB" dirty="0"/>
        </a:p>
      </dgm:t>
    </dgm:pt>
    <dgm:pt modelId="{FDB5ECF7-23A5-4193-9003-1C7E9D4ACCD6}" type="parTrans" cxnId="{FF5898A0-284F-4334-8789-762ABE87D200}">
      <dgm:prSet/>
      <dgm:spPr/>
      <dgm:t>
        <a:bodyPr/>
        <a:lstStyle/>
        <a:p>
          <a:endParaRPr lang="en-GB"/>
        </a:p>
      </dgm:t>
    </dgm:pt>
    <dgm:pt modelId="{7B42CB1E-E0B2-408A-9187-D9BA0EA96742}" type="sibTrans" cxnId="{FF5898A0-284F-4334-8789-762ABE87D200}">
      <dgm:prSet/>
      <dgm:spPr/>
      <dgm:t>
        <a:bodyPr/>
        <a:lstStyle/>
        <a:p>
          <a:endParaRPr lang="en-GB"/>
        </a:p>
      </dgm:t>
    </dgm:pt>
    <dgm:pt modelId="{76D664FA-5A5F-4DEB-988C-85D243B7924C}">
      <dgm:prSet phldrT="[Text]"/>
      <dgm:spPr/>
      <dgm:t>
        <a:bodyPr/>
        <a:lstStyle/>
        <a:p>
          <a:r>
            <a:rPr lang="en-US" dirty="0"/>
            <a:t>Evaluation and review</a:t>
          </a:r>
          <a:endParaRPr lang="en-GB" dirty="0"/>
        </a:p>
      </dgm:t>
    </dgm:pt>
    <dgm:pt modelId="{B4D22EA9-DCF4-4FB2-A824-595CFF6611A1}" type="parTrans" cxnId="{B9216B37-A0D1-4C65-A2C9-0CD2D0E10D0B}">
      <dgm:prSet/>
      <dgm:spPr/>
      <dgm:t>
        <a:bodyPr/>
        <a:lstStyle/>
        <a:p>
          <a:endParaRPr lang="en-GB"/>
        </a:p>
      </dgm:t>
    </dgm:pt>
    <dgm:pt modelId="{7C9EFA2A-ADF0-4DC0-8C33-C1740FE2B766}" type="sibTrans" cxnId="{B9216B37-A0D1-4C65-A2C9-0CD2D0E10D0B}">
      <dgm:prSet/>
      <dgm:spPr/>
      <dgm:t>
        <a:bodyPr/>
        <a:lstStyle/>
        <a:p>
          <a:endParaRPr lang="en-GB"/>
        </a:p>
      </dgm:t>
    </dgm:pt>
    <dgm:pt modelId="{B277020E-B9F6-4687-9C34-DBAA70E6E6B9}" type="pres">
      <dgm:prSet presAssocID="{4B21D039-5DB1-4A1B-A2C9-29C9D893E243}" presName="cycle" presStyleCnt="0">
        <dgm:presLayoutVars>
          <dgm:dir/>
          <dgm:resizeHandles val="exact"/>
        </dgm:presLayoutVars>
      </dgm:prSet>
      <dgm:spPr/>
    </dgm:pt>
    <dgm:pt modelId="{A62F2897-8BE1-49A2-83F6-DCDAAF3A7CA8}" type="pres">
      <dgm:prSet presAssocID="{0CFE6BF1-1A92-4ECF-A990-E58D8264CA49}" presName="node" presStyleLbl="node1" presStyleIdx="0" presStyleCnt="5">
        <dgm:presLayoutVars>
          <dgm:bulletEnabled val="1"/>
        </dgm:presLayoutVars>
      </dgm:prSet>
      <dgm:spPr/>
    </dgm:pt>
    <dgm:pt modelId="{8833ED64-AA79-41CC-8C91-172025B6412F}" type="pres">
      <dgm:prSet presAssocID="{0CFE6BF1-1A92-4ECF-A990-E58D8264CA49}" presName="spNode" presStyleCnt="0"/>
      <dgm:spPr/>
    </dgm:pt>
    <dgm:pt modelId="{51F3B042-E2E0-40E6-84FD-A65C18A9B4F1}" type="pres">
      <dgm:prSet presAssocID="{72D05F67-914D-48B6-895B-B246F9707724}" presName="sibTrans" presStyleLbl="sibTrans1D1" presStyleIdx="0" presStyleCnt="5"/>
      <dgm:spPr/>
    </dgm:pt>
    <dgm:pt modelId="{DC288D0B-FA69-4776-BB25-F5C9D3485026}" type="pres">
      <dgm:prSet presAssocID="{F8EF3244-6614-4417-AF52-021E4AD582D8}" presName="node" presStyleLbl="node1" presStyleIdx="1" presStyleCnt="5">
        <dgm:presLayoutVars>
          <dgm:bulletEnabled val="1"/>
        </dgm:presLayoutVars>
      </dgm:prSet>
      <dgm:spPr/>
    </dgm:pt>
    <dgm:pt modelId="{3028E805-3703-4524-9158-121C1C088591}" type="pres">
      <dgm:prSet presAssocID="{F8EF3244-6614-4417-AF52-021E4AD582D8}" presName="spNode" presStyleCnt="0"/>
      <dgm:spPr/>
    </dgm:pt>
    <dgm:pt modelId="{49345CDF-DB7F-4CBC-B9BE-0B9EA354787B}" type="pres">
      <dgm:prSet presAssocID="{0C6AACC0-B396-4B77-9690-F01C314E676F}" presName="sibTrans" presStyleLbl="sibTrans1D1" presStyleIdx="1" presStyleCnt="5"/>
      <dgm:spPr/>
    </dgm:pt>
    <dgm:pt modelId="{E0DA5062-6A6E-438C-AFB8-B0596C93A3F3}" type="pres">
      <dgm:prSet presAssocID="{5B6A7E53-75D7-4F03-B673-01168BB67A87}" presName="node" presStyleLbl="node1" presStyleIdx="2" presStyleCnt="5">
        <dgm:presLayoutVars>
          <dgm:bulletEnabled val="1"/>
        </dgm:presLayoutVars>
      </dgm:prSet>
      <dgm:spPr/>
    </dgm:pt>
    <dgm:pt modelId="{751FC8CA-F428-48CC-87F8-818B8EFB4642}" type="pres">
      <dgm:prSet presAssocID="{5B6A7E53-75D7-4F03-B673-01168BB67A87}" presName="spNode" presStyleCnt="0"/>
      <dgm:spPr/>
    </dgm:pt>
    <dgm:pt modelId="{957A1858-2102-40A4-A71F-3AC8C3C5A42C}" type="pres">
      <dgm:prSet presAssocID="{EECA1FE4-F1E0-49AF-AAD5-C31592DDB673}" presName="sibTrans" presStyleLbl="sibTrans1D1" presStyleIdx="2" presStyleCnt="5"/>
      <dgm:spPr/>
    </dgm:pt>
    <dgm:pt modelId="{98C230CF-F9EA-4E92-8314-0E5460172B03}" type="pres">
      <dgm:prSet presAssocID="{B9A297FA-738F-4B3D-97C2-2D369E855393}" presName="node" presStyleLbl="node1" presStyleIdx="3" presStyleCnt="5">
        <dgm:presLayoutVars>
          <dgm:bulletEnabled val="1"/>
        </dgm:presLayoutVars>
      </dgm:prSet>
      <dgm:spPr/>
    </dgm:pt>
    <dgm:pt modelId="{9E173684-9E7A-4CD5-ABC2-3A207020C788}" type="pres">
      <dgm:prSet presAssocID="{B9A297FA-738F-4B3D-97C2-2D369E855393}" presName="spNode" presStyleCnt="0"/>
      <dgm:spPr/>
    </dgm:pt>
    <dgm:pt modelId="{B1059ED5-102A-4B3C-9872-7E08FECF509C}" type="pres">
      <dgm:prSet presAssocID="{7B42CB1E-E0B2-408A-9187-D9BA0EA96742}" presName="sibTrans" presStyleLbl="sibTrans1D1" presStyleIdx="3" presStyleCnt="5"/>
      <dgm:spPr/>
    </dgm:pt>
    <dgm:pt modelId="{CDBD337F-2DBE-47F7-9C28-A6C554287A52}" type="pres">
      <dgm:prSet presAssocID="{76D664FA-5A5F-4DEB-988C-85D243B7924C}" presName="node" presStyleLbl="node1" presStyleIdx="4" presStyleCnt="5">
        <dgm:presLayoutVars>
          <dgm:bulletEnabled val="1"/>
        </dgm:presLayoutVars>
      </dgm:prSet>
      <dgm:spPr/>
    </dgm:pt>
    <dgm:pt modelId="{E4335A75-0B85-417A-B55D-8A57FE9FAFB4}" type="pres">
      <dgm:prSet presAssocID="{76D664FA-5A5F-4DEB-988C-85D243B7924C}" presName="spNode" presStyleCnt="0"/>
      <dgm:spPr/>
    </dgm:pt>
    <dgm:pt modelId="{C423384F-507E-4132-8BF7-505ABAAA61B7}" type="pres">
      <dgm:prSet presAssocID="{7C9EFA2A-ADF0-4DC0-8C33-C1740FE2B766}" presName="sibTrans" presStyleLbl="sibTrans1D1" presStyleIdx="4" presStyleCnt="5"/>
      <dgm:spPr/>
    </dgm:pt>
  </dgm:ptLst>
  <dgm:cxnLst>
    <dgm:cxn modelId="{0ED6641B-D208-4AF1-8F02-5617264C2EEB}" srcId="{4B21D039-5DB1-4A1B-A2C9-29C9D893E243}" destId="{0CFE6BF1-1A92-4ECF-A990-E58D8264CA49}" srcOrd="0" destOrd="0" parTransId="{092F09BE-9EC1-4E33-A104-007DC2E0CCC4}" sibTransId="{72D05F67-914D-48B6-895B-B246F9707724}"/>
    <dgm:cxn modelId="{79C27534-249F-4DF4-99FA-F72DD95931CD}" type="presOf" srcId="{0CFE6BF1-1A92-4ECF-A990-E58D8264CA49}" destId="{A62F2897-8BE1-49A2-83F6-DCDAAF3A7CA8}" srcOrd="0" destOrd="0" presId="urn:microsoft.com/office/officeart/2005/8/layout/cycle5"/>
    <dgm:cxn modelId="{B9216B37-A0D1-4C65-A2C9-0CD2D0E10D0B}" srcId="{4B21D039-5DB1-4A1B-A2C9-29C9D893E243}" destId="{76D664FA-5A5F-4DEB-988C-85D243B7924C}" srcOrd="4" destOrd="0" parTransId="{B4D22EA9-DCF4-4FB2-A824-595CFF6611A1}" sibTransId="{7C9EFA2A-ADF0-4DC0-8C33-C1740FE2B766}"/>
    <dgm:cxn modelId="{FCDF1E61-0F8D-4765-8224-0E1D6CDBAC08}" type="presOf" srcId="{76D664FA-5A5F-4DEB-988C-85D243B7924C}" destId="{CDBD337F-2DBE-47F7-9C28-A6C554287A52}" srcOrd="0" destOrd="0" presId="urn:microsoft.com/office/officeart/2005/8/layout/cycle5"/>
    <dgm:cxn modelId="{FE69B36E-B7C7-4630-B98A-34AAB597CEAB}" type="presOf" srcId="{B9A297FA-738F-4B3D-97C2-2D369E855393}" destId="{98C230CF-F9EA-4E92-8314-0E5460172B03}" srcOrd="0" destOrd="0" presId="urn:microsoft.com/office/officeart/2005/8/layout/cycle5"/>
    <dgm:cxn modelId="{5F96C974-4CE3-48EB-83BE-47E3AADA57E2}" type="presOf" srcId="{EECA1FE4-F1E0-49AF-AAD5-C31592DDB673}" destId="{957A1858-2102-40A4-A71F-3AC8C3C5A42C}" srcOrd="0" destOrd="0" presId="urn:microsoft.com/office/officeart/2005/8/layout/cycle5"/>
    <dgm:cxn modelId="{FF799B98-3D5F-408B-9885-1771414DED38}" type="presOf" srcId="{72D05F67-914D-48B6-895B-B246F9707724}" destId="{51F3B042-E2E0-40E6-84FD-A65C18A9B4F1}" srcOrd="0" destOrd="0" presId="urn:microsoft.com/office/officeart/2005/8/layout/cycle5"/>
    <dgm:cxn modelId="{FF5898A0-284F-4334-8789-762ABE87D200}" srcId="{4B21D039-5DB1-4A1B-A2C9-29C9D893E243}" destId="{B9A297FA-738F-4B3D-97C2-2D369E855393}" srcOrd="3" destOrd="0" parTransId="{FDB5ECF7-23A5-4193-9003-1C7E9D4ACCD6}" sibTransId="{7B42CB1E-E0B2-408A-9187-D9BA0EA96742}"/>
    <dgm:cxn modelId="{4406DFBB-6266-4106-88D1-4FACEA348218}" type="presOf" srcId="{0C6AACC0-B396-4B77-9690-F01C314E676F}" destId="{49345CDF-DB7F-4CBC-B9BE-0B9EA354787B}" srcOrd="0" destOrd="0" presId="urn:microsoft.com/office/officeart/2005/8/layout/cycle5"/>
    <dgm:cxn modelId="{782E21BC-0932-44F2-AC1B-0598C4122AD1}" type="presOf" srcId="{7B42CB1E-E0B2-408A-9187-D9BA0EA96742}" destId="{B1059ED5-102A-4B3C-9872-7E08FECF509C}" srcOrd="0" destOrd="0" presId="urn:microsoft.com/office/officeart/2005/8/layout/cycle5"/>
    <dgm:cxn modelId="{29C1F5C5-9CE7-4C85-B10A-E97502232E8D}" srcId="{4B21D039-5DB1-4A1B-A2C9-29C9D893E243}" destId="{F8EF3244-6614-4417-AF52-021E4AD582D8}" srcOrd="1" destOrd="0" parTransId="{99102477-3707-46C2-9D46-080B42D9116D}" sibTransId="{0C6AACC0-B396-4B77-9690-F01C314E676F}"/>
    <dgm:cxn modelId="{321323CC-8DD4-4FFB-BB36-C4A6B2ADE236}" srcId="{4B21D039-5DB1-4A1B-A2C9-29C9D893E243}" destId="{5B6A7E53-75D7-4F03-B673-01168BB67A87}" srcOrd="2" destOrd="0" parTransId="{A3033194-2A4B-4585-A7CC-7F0EF8907130}" sibTransId="{EECA1FE4-F1E0-49AF-AAD5-C31592DDB673}"/>
    <dgm:cxn modelId="{779B2FDA-390C-43C6-976F-A2A544FC1FD2}" type="presOf" srcId="{4B21D039-5DB1-4A1B-A2C9-29C9D893E243}" destId="{B277020E-B9F6-4687-9C34-DBAA70E6E6B9}" srcOrd="0" destOrd="0" presId="urn:microsoft.com/office/officeart/2005/8/layout/cycle5"/>
    <dgm:cxn modelId="{9F17FAED-8A41-4ADE-A664-A1D68B2664CE}" type="presOf" srcId="{5B6A7E53-75D7-4F03-B673-01168BB67A87}" destId="{E0DA5062-6A6E-438C-AFB8-B0596C93A3F3}" srcOrd="0" destOrd="0" presId="urn:microsoft.com/office/officeart/2005/8/layout/cycle5"/>
    <dgm:cxn modelId="{65231CF3-B376-4A0C-B1C1-20EB2C772159}" type="presOf" srcId="{F8EF3244-6614-4417-AF52-021E4AD582D8}" destId="{DC288D0B-FA69-4776-BB25-F5C9D3485026}" srcOrd="0" destOrd="0" presId="urn:microsoft.com/office/officeart/2005/8/layout/cycle5"/>
    <dgm:cxn modelId="{C35684FE-4904-4BD9-A12A-68EC99D12C44}" type="presOf" srcId="{7C9EFA2A-ADF0-4DC0-8C33-C1740FE2B766}" destId="{C423384F-507E-4132-8BF7-505ABAAA61B7}" srcOrd="0" destOrd="0" presId="urn:microsoft.com/office/officeart/2005/8/layout/cycle5"/>
    <dgm:cxn modelId="{A6E3EEA8-46C7-49DD-A21F-902957D7F3CF}" type="presParOf" srcId="{B277020E-B9F6-4687-9C34-DBAA70E6E6B9}" destId="{A62F2897-8BE1-49A2-83F6-DCDAAF3A7CA8}" srcOrd="0" destOrd="0" presId="urn:microsoft.com/office/officeart/2005/8/layout/cycle5"/>
    <dgm:cxn modelId="{58EC6EDD-67EE-4CDE-A4A4-A2D281F1CF65}" type="presParOf" srcId="{B277020E-B9F6-4687-9C34-DBAA70E6E6B9}" destId="{8833ED64-AA79-41CC-8C91-172025B6412F}" srcOrd="1" destOrd="0" presId="urn:microsoft.com/office/officeart/2005/8/layout/cycle5"/>
    <dgm:cxn modelId="{0C00D579-BAF3-463B-8D37-5331BB9D303E}" type="presParOf" srcId="{B277020E-B9F6-4687-9C34-DBAA70E6E6B9}" destId="{51F3B042-E2E0-40E6-84FD-A65C18A9B4F1}" srcOrd="2" destOrd="0" presId="urn:microsoft.com/office/officeart/2005/8/layout/cycle5"/>
    <dgm:cxn modelId="{BCDA371C-E707-4527-8531-DBC99CD9CB1E}" type="presParOf" srcId="{B277020E-B9F6-4687-9C34-DBAA70E6E6B9}" destId="{DC288D0B-FA69-4776-BB25-F5C9D3485026}" srcOrd="3" destOrd="0" presId="urn:microsoft.com/office/officeart/2005/8/layout/cycle5"/>
    <dgm:cxn modelId="{5A39B50C-22DF-415E-BB60-33FCF67094A4}" type="presParOf" srcId="{B277020E-B9F6-4687-9C34-DBAA70E6E6B9}" destId="{3028E805-3703-4524-9158-121C1C088591}" srcOrd="4" destOrd="0" presId="urn:microsoft.com/office/officeart/2005/8/layout/cycle5"/>
    <dgm:cxn modelId="{0D41B906-0B61-4683-A2B7-21E75CE3A8E4}" type="presParOf" srcId="{B277020E-B9F6-4687-9C34-DBAA70E6E6B9}" destId="{49345CDF-DB7F-4CBC-B9BE-0B9EA354787B}" srcOrd="5" destOrd="0" presId="urn:microsoft.com/office/officeart/2005/8/layout/cycle5"/>
    <dgm:cxn modelId="{9023B31D-8C83-407E-A2A7-7B500CB4BB92}" type="presParOf" srcId="{B277020E-B9F6-4687-9C34-DBAA70E6E6B9}" destId="{E0DA5062-6A6E-438C-AFB8-B0596C93A3F3}" srcOrd="6" destOrd="0" presId="urn:microsoft.com/office/officeart/2005/8/layout/cycle5"/>
    <dgm:cxn modelId="{025DD8A8-8EDD-4577-8CD2-489476EC4E5D}" type="presParOf" srcId="{B277020E-B9F6-4687-9C34-DBAA70E6E6B9}" destId="{751FC8CA-F428-48CC-87F8-818B8EFB4642}" srcOrd="7" destOrd="0" presId="urn:microsoft.com/office/officeart/2005/8/layout/cycle5"/>
    <dgm:cxn modelId="{F86B63E4-798D-4E1C-BCE2-8488AA1CCFA0}" type="presParOf" srcId="{B277020E-B9F6-4687-9C34-DBAA70E6E6B9}" destId="{957A1858-2102-40A4-A71F-3AC8C3C5A42C}" srcOrd="8" destOrd="0" presId="urn:microsoft.com/office/officeart/2005/8/layout/cycle5"/>
    <dgm:cxn modelId="{CACA2992-DA75-40D9-83F5-623E0FFDD64A}" type="presParOf" srcId="{B277020E-B9F6-4687-9C34-DBAA70E6E6B9}" destId="{98C230CF-F9EA-4E92-8314-0E5460172B03}" srcOrd="9" destOrd="0" presId="urn:microsoft.com/office/officeart/2005/8/layout/cycle5"/>
    <dgm:cxn modelId="{DEC8720B-31E9-41ED-A6EC-C7DB09B30387}" type="presParOf" srcId="{B277020E-B9F6-4687-9C34-DBAA70E6E6B9}" destId="{9E173684-9E7A-4CD5-ABC2-3A207020C788}" srcOrd="10" destOrd="0" presId="urn:microsoft.com/office/officeart/2005/8/layout/cycle5"/>
    <dgm:cxn modelId="{54E5BE33-F825-428C-A7C4-D02AEE7F46D8}" type="presParOf" srcId="{B277020E-B9F6-4687-9C34-DBAA70E6E6B9}" destId="{B1059ED5-102A-4B3C-9872-7E08FECF509C}" srcOrd="11" destOrd="0" presId="urn:microsoft.com/office/officeart/2005/8/layout/cycle5"/>
    <dgm:cxn modelId="{0D13EB0F-824A-489C-8143-231F32CBBFC6}" type="presParOf" srcId="{B277020E-B9F6-4687-9C34-DBAA70E6E6B9}" destId="{CDBD337F-2DBE-47F7-9C28-A6C554287A52}" srcOrd="12" destOrd="0" presId="urn:microsoft.com/office/officeart/2005/8/layout/cycle5"/>
    <dgm:cxn modelId="{72C7EA27-095C-42F0-958C-88CFE354AC76}" type="presParOf" srcId="{B277020E-B9F6-4687-9C34-DBAA70E6E6B9}" destId="{E4335A75-0B85-417A-B55D-8A57FE9FAFB4}" srcOrd="13" destOrd="0" presId="urn:microsoft.com/office/officeart/2005/8/layout/cycle5"/>
    <dgm:cxn modelId="{29802556-3CAE-46C2-A0E3-8931A295B94A}" type="presParOf" srcId="{B277020E-B9F6-4687-9C34-DBAA70E6E6B9}" destId="{C423384F-507E-4132-8BF7-505ABAAA61B7}"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1C9E5B-47B5-49DC-819E-B95385BCFF3D}">
      <dsp:nvSpPr>
        <dsp:cNvPr id="0" name=""/>
        <dsp:cNvSpPr/>
      </dsp:nvSpPr>
      <dsp:spPr>
        <a:xfrm>
          <a:off x="3831416" y="2251133"/>
          <a:ext cx="2078481" cy="1756122"/>
        </a:xfrm>
        <a:prstGeom prst="hexagon">
          <a:avLst>
            <a:gd name="adj" fmla="val 2857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t>Alignment of system priorities, enablers, levers and partnerships to accelerate change at scale</a:t>
          </a:r>
        </a:p>
      </dsp:txBody>
      <dsp:txXfrm>
        <a:off x="4171864" y="2538780"/>
        <a:ext cx="1397585" cy="1180828"/>
      </dsp:txXfrm>
    </dsp:sp>
    <dsp:sp modelId="{9AEBED6F-8A32-429C-8BC4-3DC9AA2D204F}">
      <dsp:nvSpPr>
        <dsp:cNvPr id="0" name=""/>
        <dsp:cNvSpPr/>
      </dsp:nvSpPr>
      <dsp:spPr>
        <a:xfrm>
          <a:off x="8253972" y="706288"/>
          <a:ext cx="968309" cy="834326"/>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8294A6-64A4-4EA4-9171-FAA47FF0DCF2}">
      <dsp:nvSpPr>
        <dsp:cNvPr id="0" name=""/>
        <dsp:cNvSpPr/>
      </dsp:nvSpPr>
      <dsp:spPr>
        <a:xfrm>
          <a:off x="3823843" y="0"/>
          <a:ext cx="2103177" cy="1819495"/>
        </a:xfrm>
        <a:prstGeom prst="hexagon">
          <a:avLst>
            <a:gd name="adj" fmla="val 2857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t>Research and evaluation</a:t>
          </a:r>
        </a:p>
      </dsp:txBody>
      <dsp:txXfrm>
        <a:off x="4172384" y="301529"/>
        <a:ext cx="1406095" cy="1216437"/>
      </dsp:txXfrm>
    </dsp:sp>
    <dsp:sp modelId="{8F36A030-8DCA-40BF-B206-472E10BFB435}">
      <dsp:nvSpPr>
        <dsp:cNvPr id="0" name=""/>
        <dsp:cNvSpPr/>
      </dsp:nvSpPr>
      <dsp:spPr>
        <a:xfrm>
          <a:off x="8224466" y="709348"/>
          <a:ext cx="968309" cy="834326"/>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F0B990-6BDB-481C-A5BC-46BF96FF9D6B}">
      <dsp:nvSpPr>
        <dsp:cNvPr id="0" name=""/>
        <dsp:cNvSpPr/>
      </dsp:nvSpPr>
      <dsp:spPr>
        <a:xfrm>
          <a:off x="5752702" y="1119112"/>
          <a:ext cx="2103177" cy="1819495"/>
        </a:xfrm>
        <a:prstGeom prst="hexagon">
          <a:avLst>
            <a:gd name="adj" fmla="val 28570"/>
            <a:gd name="vf" fmla="val 115470"/>
          </a:avLst>
        </a:prstGeom>
        <a:solidFill>
          <a:schemeClr val="accent5">
            <a:hueOff val="358141"/>
            <a:satOff val="-5535"/>
            <a:lumOff val="-6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t>Evidence based content and quality standards</a:t>
          </a:r>
        </a:p>
      </dsp:txBody>
      <dsp:txXfrm>
        <a:off x="6101243" y="1420641"/>
        <a:ext cx="1406095" cy="1216437"/>
      </dsp:txXfrm>
    </dsp:sp>
    <dsp:sp modelId="{B210537F-EE93-4FA4-92C5-A7F19D8122AF}">
      <dsp:nvSpPr>
        <dsp:cNvPr id="0" name=""/>
        <dsp:cNvSpPr/>
      </dsp:nvSpPr>
      <dsp:spPr>
        <a:xfrm>
          <a:off x="8224468" y="697381"/>
          <a:ext cx="968309" cy="834326"/>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BC8755-D8A5-4116-896D-381829D3C9D9}">
      <dsp:nvSpPr>
        <dsp:cNvPr id="0" name=""/>
        <dsp:cNvSpPr/>
      </dsp:nvSpPr>
      <dsp:spPr>
        <a:xfrm>
          <a:off x="5752702" y="3319156"/>
          <a:ext cx="2103177" cy="1819495"/>
        </a:xfrm>
        <a:prstGeom prst="hexagon">
          <a:avLst>
            <a:gd name="adj" fmla="val 28570"/>
            <a:gd name="vf" fmla="val 115470"/>
          </a:avLst>
        </a:prstGeom>
        <a:solidFill>
          <a:schemeClr val="accent5">
            <a:hueOff val="716283"/>
            <a:satOff val="-11070"/>
            <a:lumOff val="-135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t>Practical support and knowledge sharing</a:t>
          </a:r>
        </a:p>
      </dsp:txBody>
      <dsp:txXfrm>
        <a:off x="6101243" y="3620685"/>
        <a:ext cx="1406095" cy="1216437"/>
      </dsp:txXfrm>
    </dsp:sp>
    <dsp:sp modelId="{F83F415C-09E9-414A-8E04-4B23BB70FFED}">
      <dsp:nvSpPr>
        <dsp:cNvPr id="0" name=""/>
        <dsp:cNvSpPr/>
      </dsp:nvSpPr>
      <dsp:spPr>
        <a:xfrm>
          <a:off x="8204795" y="688425"/>
          <a:ext cx="968309" cy="834326"/>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6C7E3A-F388-4A9B-9CEA-EE1285D8FA68}">
      <dsp:nvSpPr>
        <dsp:cNvPr id="0" name=""/>
        <dsp:cNvSpPr/>
      </dsp:nvSpPr>
      <dsp:spPr>
        <a:xfrm>
          <a:off x="3823843" y="4439520"/>
          <a:ext cx="2103177" cy="1819495"/>
        </a:xfrm>
        <a:prstGeom prst="hexagon">
          <a:avLst>
            <a:gd name="adj" fmla="val 28570"/>
            <a:gd name="vf" fmla="val 115470"/>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t>Digital usability and accessibility standards and product benchmarking</a:t>
          </a:r>
        </a:p>
      </dsp:txBody>
      <dsp:txXfrm>
        <a:off x="4172384" y="4741049"/>
        <a:ext cx="1406095" cy="1216437"/>
      </dsp:txXfrm>
    </dsp:sp>
    <dsp:sp modelId="{AF2C0C5C-2DA7-4B18-99B8-FF13ADF9C9C5}">
      <dsp:nvSpPr>
        <dsp:cNvPr id="0" name=""/>
        <dsp:cNvSpPr/>
      </dsp:nvSpPr>
      <dsp:spPr>
        <a:xfrm>
          <a:off x="8244137" y="698389"/>
          <a:ext cx="968309" cy="834326"/>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CFF93A-4B7F-4449-A45E-9614D0BA90EA}">
      <dsp:nvSpPr>
        <dsp:cNvPr id="0" name=""/>
        <dsp:cNvSpPr/>
      </dsp:nvSpPr>
      <dsp:spPr>
        <a:xfrm>
          <a:off x="1886030" y="3320407"/>
          <a:ext cx="2103177" cy="1819495"/>
        </a:xfrm>
        <a:prstGeom prst="hexagon">
          <a:avLst>
            <a:gd name="adj" fmla="val 28570"/>
            <a:gd name="vf" fmla="val 115470"/>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t>Strengthened ICB transformation and improvement model and infrastructure</a:t>
          </a:r>
        </a:p>
      </dsp:txBody>
      <dsp:txXfrm>
        <a:off x="2234571" y="3621936"/>
        <a:ext cx="1406095" cy="1216437"/>
      </dsp:txXfrm>
    </dsp:sp>
    <dsp:sp modelId="{346640C0-956D-4674-B604-2787BC429CEE}">
      <dsp:nvSpPr>
        <dsp:cNvPr id="0" name=""/>
        <dsp:cNvSpPr/>
      </dsp:nvSpPr>
      <dsp:spPr>
        <a:xfrm>
          <a:off x="1886030" y="1116608"/>
          <a:ext cx="2103177" cy="1819495"/>
        </a:xfrm>
        <a:prstGeom prst="hexagon">
          <a:avLst>
            <a:gd name="adj" fmla="val 28570"/>
            <a:gd name="vf" fmla="val 115470"/>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t>Local primary care transformation leaders, peer communities and inclusion of patient voices</a:t>
          </a:r>
        </a:p>
      </dsp:txBody>
      <dsp:txXfrm>
        <a:off x="2234571" y="1418137"/>
        <a:ext cx="1406095" cy="12164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58311C-92B0-4A07-AF2D-39B4B3750B81}">
      <dsp:nvSpPr>
        <dsp:cNvPr id="0" name=""/>
        <dsp:cNvSpPr/>
      </dsp:nvSpPr>
      <dsp:spPr>
        <a:xfrm>
          <a:off x="1748734" y="0"/>
          <a:ext cx="2611097" cy="2611091"/>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1"/>
              </a:solidFill>
            </a:rPr>
            <a:t>Patient facing</a:t>
          </a:r>
          <a:endParaRPr lang="en-GB" sz="2200" kern="1200" dirty="0">
            <a:solidFill>
              <a:schemeClr val="bg1"/>
            </a:solidFill>
          </a:endParaRPr>
        </a:p>
      </dsp:txBody>
      <dsp:txXfrm>
        <a:off x="2131120" y="382385"/>
        <a:ext cx="1846325" cy="1846321"/>
      </dsp:txXfrm>
    </dsp:sp>
    <dsp:sp modelId="{845E0395-9AA2-4F39-BCF0-01E492918FCB}">
      <dsp:nvSpPr>
        <dsp:cNvPr id="0" name=""/>
        <dsp:cNvSpPr/>
      </dsp:nvSpPr>
      <dsp:spPr>
        <a:xfrm>
          <a:off x="2872409" y="1713749"/>
          <a:ext cx="2611097" cy="2611091"/>
        </a:xfrm>
        <a:prstGeom prst="ellipse">
          <a:avLst/>
        </a:prstGeom>
        <a:solidFill>
          <a:schemeClr val="accent5">
            <a:alpha val="50000"/>
            <a:hueOff val="447677"/>
            <a:satOff val="-6919"/>
            <a:lumOff val="-84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1"/>
              </a:solidFill>
            </a:rPr>
            <a:t>Patient / population engagement</a:t>
          </a:r>
          <a:endParaRPr lang="en-GB" sz="2200" kern="1200" dirty="0">
            <a:solidFill>
              <a:schemeClr val="bg1"/>
            </a:solidFill>
          </a:endParaRPr>
        </a:p>
      </dsp:txBody>
      <dsp:txXfrm>
        <a:off x="3254795" y="2096134"/>
        <a:ext cx="1846325" cy="1846321"/>
      </dsp:txXfrm>
    </dsp:sp>
    <dsp:sp modelId="{37F5CAAE-7FB4-47EC-AC2B-8543EE0D0425}">
      <dsp:nvSpPr>
        <dsp:cNvPr id="0" name=""/>
        <dsp:cNvSpPr/>
      </dsp:nvSpPr>
      <dsp:spPr>
        <a:xfrm>
          <a:off x="3952258" y="0"/>
          <a:ext cx="2611097" cy="2611091"/>
        </a:xfrm>
        <a:prstGeom prst="ellipse">
          <a:avLst/>
        </a:prstGeom>
        <a:solidFill>
          <a:schemeClr val="accent5">
            <a:alpha val="50000"/>
            <a:hueOff val="895353"/>
            <a:satOff val="-13837"/>
            <a:lumOff val="-16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1"/>
              </a:solidFill>
            </a:rPr>
            <a:t>Front door</a:t>
          </a:r>
          <a:endParaRPr lang="en-GB" sz="2200" kern="1200" dirty="0">
            <a:solidFill>
              <a:schemeClr val="bg1"/>
            </a:solidFill>
          </a:endParaRPr>
        </a:p>
      </dsp:txBody>
      <dsp:txXfrm>
        <a:off x="4334644" y="382385"/>
        <a:ext cx="1846325" cy="1846321"/>
      </dsp:txXfrm>
    </dsp:sp>
    <dsp:sp modelId="{4ADDF7E6-6DFC-44FE-9769-A0DA17FE33F2}">
      <dsp:nvSpPr>
        <dsp:cNvPr id="0" name=""/>
        <dsp:cNvSpPr/>
      </dsp:nvSpPr>
      <dsp:spPr>
        <a:xfrm>
          <a:off x="5108285" y="1741452"/>
          <a:ext cx="2611097" cy="2611091"/>
        </a:xfrm>
        <a:prstGeom prst="ellipse">
          <a:avLst/>
        </a:prstGeom>
        <a:solidFill>
          <a:schemeClr val="accent5">
            <a:alpha val="50000"/>
            <a:hueOff val="1343030"/>
            <a:satOff val="-20756"/>
            <a:lumOff val="-254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1"/>
              </a:solidFill>
            </a:rPr>
            <a:t>Staff management</a:t>
          </a:r>
          <a:endParaRPr lang="en-GB" sz="2200" kern="1200" dirty="0">
            <a:solidFill>
              <a:schemeClr val="bg1"/>
            </a:solidFill>
          </a:endParaRPr>
        </a:p>
      </dsp:txBody>
      <dsp:txXfrm>
        <a:off x="5490671" y="2123837"/>
        <a:ext cx="1846325" cy="1846321"/>
      </dsp:txXfrm>
    </dsp:sp>
    <dsp:sp modelId="{BBA6C9F0-3F9A-4E02-927D-8D2E7A3FADA0}">
      <dsp:nvSpPr>
        <dsp:cNvPr id="0" name=""/>
        <dsp:cNvSpPr/>
      </dsp:nvSpPr>
      <dsp:spPr>
        <a:xfrm>
          <a:off x="6180782" y="0"/>
          <a:ext cx="2611097" cy="2611091"/>
        </a:xfrm>
        <a:prstGeom prst="ellipse">
          <a:avLst/>
        </a:prstGeom>
        <a:solidFill>
          <a:schemeClr val="accent5">
            <a:alpha val="50000"/>
            <a:hueOff val="1790706"/>
            <a:satOff val="-27674"/>
            <a:lumOff val="-339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1"/>
              </a:solidFill>
            </a:rPr>
            <a:t>Pathways</a:t>
          </a:r>
        </a:p>
        <a:p>
          <a:pPr marL="0" lvl="0" indent="0" algn="ctr" defTabSz="977900">
            <a:lnSpc>
              <a:spcPct val="90000"/>
            </a:lnSpc>
            <a:spcBef>
              <a:spcPct val="0"/>
            </a:spcBef>
            <a:spcAft>
              <a:spcPct val="35000"/>
            </a:spcAft>
            <a:buNone/>
          </a:pPr>
          <a:r>
            <a:rPr lang="en-GB" sz="2200" kern="1200" dirty="0">
              <a:solidFill>
                <a:schemeClr val="bg1"/>
              </a:solidFill>
            </a:rPr>
            <a:t>- Admin</a:t>
          </a:r>
        </a:p>
        <a:p>
          <a:pPr marL="0" lvl="0" indent="0" algn="ctr" defTabSz="977900">
            <a:lnSpc>
              <a:spcPct val="90000"/>
            </a:lnSpc>
            <a:spcBef>
              <a:spcPct val="0"/>
            </a:spcBef>
            <a:spcAft>
              <a:spcPct val="35000"/>
            </a:spcAft>
            <a:buNone/>
          </a:pPr>
          <a:r>
            <a:rPr lang="en-GB" sz="2200" kern="1200" dirty="0">
              <a:solidFill>
                <a:schemeClr val="bg1"/>
              </a:solidFill>
            </a:rPr>
            <a:t>- Clinical</a:t>
          </a:r>
        </a:p>
      </dsp:txBody>
      <dsp:txXfrm>
        <a:off x="6563168" y="382385"/>
        <a:ext cx="1846325" cy="18463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EF4DD5-BE2E-46F0-8D6B-42054D6AFF98}">
      <dsp:nvSpPr>
        <dsp:cNvPr id="0" name=""/>
        <dsp:cNvSpPr/>
      </dsp:nvSpPr>
      <dsp:spPr>
        <a:xfrm>
          <a:off x="524236" y="0"/>
          <a:ext cx="7333527" cy="2933411"/>
        </a:xfrm>
        <a:prstGeom prst="leftRightRibb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D62D66-8981-4C17-AC5E-65C8DCF95523}">
      <dsp:nvSpPr>
        <dsp:cNvPr id="0" name=""/>
        <dsp:cNvSpPr/>
      </dsp:nvSpPr>
      <dsp:spPr>
        <a:xfrm>
          <a:off x="1404259" y="513346"/>
          <a:ext cx="2420064" cy="143737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60020" rIns="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t>Proactive</a:t>
          </a:r>
          <a:endParaRPr lang="en-GB" sz="4500" kern="1200" dirty="0"/>
        </a:p>
      </dsp:txBody>
      <dsp:txXfrm>
        <a:off x="1404259" y="513346"/>
        <a:ext cx="2420064" cy="1437371"/>
      </dsp:txXfrm>
    </dsp:sp>
    <dsp:sp modelId="{D368E1F1-49D5-421F-8646-CB42A39CDF79}">
      <dsp:nvSpPr>
        <dsp:cNvPr id="0" name=""/>
        <dsp:cNvSpPr/>
      </dsp:nvSpPr>
      <dsp:spPr>
        <a:xfrm>
          <a:off x="4191000" y="982692"/>
          <a:ext cx="2860075" cy="143737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60020" rIns="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t>Reactive</a:t>
          </a:r>
          <a:endParaRPr lang="en-GB" sz="4500" kern="1200" dirty="0"/>
        </a:p>
      </dsp:txBody>
      <dsp:txXfrm>
        <a:off x="4191000" y="982692"/>
        <a:ext cx="2860075" cy="14373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58311C-92B0-4A07-AF2D-39B4B3750B81}">
      <dsp:nvSpPr>
        <dsp:cNvPr id="0" name=""/>
        <dsp:cNvSpPr/>
      </dsp:nvSpPr>
      <dsp:spPr>
        <a:xfrm>
          <a:off x="219504" y="468244"/>
          <a:ext cx="1187604" cy="1187601"/>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solidFill>
            </a:rPr>
            <a:t>Patient facing</a:t>
          </a:r>
          <a:endParaRPr lang="en-GB" sz="1300" kern="1200" dirty="0">
            <a:solidFill>
              <a:schemeClr val="bg1"/>
            </a:solidFill>
          </a:endParaRPr>
        </a:p>
      </dsp:txBody>
      <dsp:txXfrm>
        <a:off x="393425" y="642164"/>
        <a:ext cx="839762" cy="839761"/>
      </dsp:txXfrm>
    </dsp:sp>
    <dsp:sp modelId="{845E0395-9AA2-4F39-BCF0-01E492918FCB}">
      <dsp:nvSpPr>
        <dsp:cNvPr id="0" name=""/>
        <dsp:cNvSpPr/>
      </dsp:nvSpPr>
      <dsp:spPr>
        <a:xfrm>
          <a:off x="730407" y="1266958"/>
          <a:ext cx="1187604" cy="1187601"/>
        </a:xfrm>
        <a:prstGeom prst="ellipse">
          <a:avLst/>
        </a:prstGeom>
        <a:solidFill>
          <a:schemeClr val="bg2">
            <a:lumMod val="5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endParaRPr lang="en-GB" sz="1300" kern="1200" dirty="0"/>
        </a:p>
      </dsp:txBody>
      <dsp:txXfrm>
        <a:off x="904328" y="1440878"/>
        <a:ext cx="839762" cy="839761"/>
      </dsp:txXfrm>
    </dsp:sp>
    <dsp:sp modelId="{37F5CAAE-7FB4-47EC-AC2B-8543EE0D0425}">
      <dsp:nvSpPr>
        <dsp:cNvPr id="0" name=""/>
        <dsp:cNvSpPr/>
      </dsp:nvSpPr>
      <dsp:spPr>
        <a:xfrm>
          <a:off x="1221732" y="487495"/>
          <a:ext cx="1187604" cy="1187601"/>
        </a:xfrm>
        <a:prstGeom prst="ellipse">
          <a:avLst/>
        </a:prstGeom>
        <a:solidFill>
          <a:schemeClr val="accent5">
            <a:alpha val="50000"/>
            <a:hueOff val="895353"/>
            <a:satOff val="-13837"/>
            <a:lumOff val="-16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solidFill>
            </a:rPr>
            <a:t>Front door</a:t>
          </a:r>
          <a:endParaRPr lang="en-GB" sz="1300" kern="1200" dirty="0">
            <a:solidFill>
              <a:schemeClr val="bg1"/>
            </a:solidFill>
          </a:endParaRPr>
        </a:p>
      </dsp:txBody>
      <dsp:txXfrm>
        <a:off x="1395653" y="661415"/>
        <a:ext cx="839762" cy="839761"/>
      </dsp:txXfrm>
    </dsp:sp>
    <dsp:sp modelId="{4ADDF7E6-6DFC-44FE-9769-A0DA17FE33F2}">
      <dsp:nvSpPr>
        <dsp:cNvPr id="0" name=""/>
        <dsp:cNvSpPr/>
      </dsp:nvSpPr>
      <dsp:spPr>
        <a:xfrm>
          <a:off x="1747349" y="1285865"/>
          <a:ext cx="1187604" cy="1187601"/>
        </a:xfrm>
        <a:prstGeom prst="ellipse">
          <a:avLst/>
        </a:prstGeom>
        <a:solidFill>
          <a:schemeClr val="bg2">
            <a:lumMod val="5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endParaRPr lang="en-GB" sz="1300" kern="1200" dirty="0"/>
        </a:p>
      </dsp:txBody>
      <dsp:txXfrm>
        <a:off x="1921270" y="1459785"/>
        <a:ext cx="839762" cy="839761"/>
      </dsp:txXfrm>
    </dsp:sp>
    <dsp:sp modelId="{BBA6C9F0-3F9A-4E02-927D-8D2E7A3FADA0}">
      <dsp:nvSpPr>
        <dsp:cNvPr id="0" name=""/>
        <dsp:cNvSpPr/>
      </dsp:nvSpPr>
      <dsp:spPr>
        <a:xfrm>
          <a:off x="2235153" y="487495"/>
          <a:ext cx="1187604" cy="1187601"/>
        </a:xfrm>
        <a:prstGeom prst="ellipse">
          <a:avLst/>
        </a:prstGeom>
        <a:solidFill>
          <a:schemeClr val="accent5">
            <a:alpha val="50000"/>
            <a:hueOff val="1790706"/>
            <a:satOff val="-27674"/>
            <a:lumOff val="-339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solidFill>
            </a:rPr>
            <a:t>Pathways</a:t>
          </a:r>
        </a:p>
        <a:p>
          <a:pPr marL="0" lvl="0" indent="0" algn="ctr" defTabSz="577850">
            <a:lnSpc>
              <a:spcPct val="90000"/>
            </a:lnSpc>
            <a:spcBef>
              <a:spcPct val="0"/>
            </a:spcBef>
            <a:spcAft>
              <a:spcPct val="35000"/>
            </a:spcAft>
            <a:buNone/>
          </a:pPr>
          <a:r>
            <a:rPr lang="en-GB" sz="1300" kern="1200" dirty="0">
              <a:solidFill>
                <a:schemeClr val="bg1"/>
              </a:solidFill>
            </a:rPr>
            <a:t>- Admin</a:t>
          </a:r>
        </a:p>
        <a:p>
          <a:pPr marL="0" lvl="0" indent="0" algn="ctr" defTabSz="577850">
            <a:lnSpc>
              <a:spcPct val="90000"/>
            </a:lnSpc>
            <a:spcBef>
              <a:spcPct val="0"/>
            </a:spcBef>
            <a:spcAft>
              <a:spcPct val="35000"/>
            </a:spcAft>
            <a:buNone/>
          </a:pPr>
          <a:r>
            <a:rPr lang="en-GB" sz="1300" kern="1200" dirty="0">
              <a:solidFill>
                <a:schemeClr val="bg1"/>
              </a:solidFill>
            </a:rPr>
            <a:t>- Clinical</a:t>
          </a:r>
        </a:p>
      </dsp:txBody>
      <dsp:txXfrm>
        <a:off x="2409074" y="661415"/>
        <a:ext cx="839762" cy="8397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58311C-92B0-4A07-AF2D-39B4B3750B81}">
      <dsp:nvSpPr>
        <dsp:cNvPr id="0" name=""/>
        <dsp:cNvSpPr/>
      </dsp:nvSpPr>
      <dsp:spPr>
        <a:xfrm>
          <a:off x="236897" y="224745"/>
          <a:ext cx="1282748" cy="1282745"/>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rPr>
            <a:t>Patient facing</a:t>
          </a:r>
          <a:endParaRPr lang="en-GB" sz="1100" kern="1200" dirty="0">
            <a:solidFill>
              <a:schemeClr val="bg1"/>
            </a:solidFill>
          </a:endParaRPr>
        </a:p>
      </dsp:txBody>
      <dsp:txXfrm>
        <a:off x="424751" y="412599"/>
        <a:ext cx="907040" cy="907037"/>
      </dsp:txXfrm>
    </dsp:sp>
    <dsp:sp modelId="{845E0395-9AA2-4F39-BCF0-01E492918FCB}">
      <dsp:nvSpPr>
        <dsp:cNvPr id="0" name=""/>
        <dsp:cNvSpPr/>
      </dsp:nvSpPr>
      <dsp:spPr>
        <a:xfrm>
          <a:off x="788923" y="1074980"/>
          <a:ext cx="1282748" cy="1282745"/>
        </a:xfrm>
        <a:prstGeom prst="ellipse">
          <a:avLst/>
        </a:prstGeom>
        <a:solidFill>
          <a:schemeClr val="accent5">
            <a:alpha val="50000"/>
            <a:hueOff val="447677"/>
            <a:satOff val="-6919"/>
            <a:lumOff val="-84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rPr>
            <a:t>Patient / population engagement</a:t>
          </a:r>
          <a:endParaRPr lang="en-GB" sz="1100" kern="1200" dirty="0">
            <a:solidFill>
              <a:schemeClr val="bg1"/>
            </a:solidFill>
          </a:endParaRPr>
        </a:p>
      </dsp:txBody>
      <dsp:txXfrm>
        <a:off x="976777" y="1262834"/>
        <a:ext cx="907040" cy="907037"/>
      </dsp:txXfrm>
    </dsp:sp>
    <dsp:sp modelId="{37F5CAAE-7FB4-47EC-AC2B-8543EE0D0425}">
      <dsp:nvSpPr>
        <dsp:cNvPr id="0" name=""/>
        <dsp:cNvSpPr/>
      </dsp:nvSpPr>
      <dsp:spPr>
        <a:xfrm>
          <a:off x="1319418" y="224745"/>
          <a:ext cx="1282748" cy="1282745"/>
        </a:xfrm>
        <a:prstGeom prst="ellipse">
          <a:avLst/>
        </a:prstGeom>
        <a:solidFill>
          <a:schemeClr val="accent5">
            <a:alpha val="50000"/>
            <a:hueOff val="895353"/>
            <a:satOff val="-13837"/>
            <a:lumOff val="-16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rPr>
            <a:t>Front door</a:t>
          </a:r>
          <a:endParaRPr lang="en-GB" sz="1100" kern="1200" dirty="0">
            <a:solidFill>
              <a:schemeClr val="bg1"/>
            </a:solidFill>
          </a:endParaRPr>
        </a:p>
      </dsp:txBody>
      <dsp:txXfrm>
        <a:off x="1507272" y="412599"/>
        <a:ext cx="907040" cy="907037"/>
      </dsp:txXfrm>
    </dsp:sp>
    <dsp:sp modelId="{4ADDF7E6-6DFC-44FE-9769-A0DA17FE33F2}">
      <dsp:nvSpPr>
        <dsp:cNvPr id="0" name=""/>
        <dsp:cNvSpPr/>
      </dsp:nvSpPr>
      <dsp:spPr>
        <a:xfrm>
          <a:off x="1887337" y="1095402"/>
          <a:ext cx="1282748" cy="1282745"/>
        </a:xfrm>
        <a:prstGeom prst="ellipse">
          <a:avLst/>
        </a:prstGeom>
        <a:solidFill>
          <a:schemeClr val="accent5">
            <a:alpha val="50000"/>
            <a:hueOff val="1343030"/>
            <a:satOff val="-20756"/>
            <a:lumOff val="-254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rPr>
            <a:t>Staff management</a:t>
          </a:r>
          <a:endParaRPr lang="en-GB" sz="1100" kern="1200" dirty="0">
            <a:solidFill>
              <a:schemeClr val="bg1"/>
            </a:solidFill>
          </a:endParaRPr>
        </a:p>
      </dsp:txBody>
      <dsp:txXfrm>
        <a:off x="2075191" y="1283256"/>
        <a:ext cx="907040" cy="907037"/>
      </dsp:txXfrm>
    </dsp:sp>
    <dsp:sp modelId="{BBA6C9F0-3F9A-4E02-927D-8D2E7A3FADA0}">
      <dsp:nvSpPr>
        <dsp:cNvPr id="0" name=""/>
        <dsp:cNvSpPr/>
      </dsp:nvSpPr>
      <dsp:spPr>
        <a:xfrm>
          <a:off x="2414221" y="233070"/>
          <a:ext cx="1282748" cy="1282745"/>
        </a:xfrm>
        <a:prstGeom prst="ellipse">
          <a:avLst/>
        </a:prstGeom>
        <a:solidFill>
          <a:schemeClr val="accent5">
            <a:alpha val="50000"/>
            <a:hueOff val="1790706"/>
            <a:satOff val="-27674"/>
            <a:lumOff val="-339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rPr>
            <a:t>Pathways</a:t>
          </a:r>
        </a:p>
        <a:p>
          <a:pPr marL="0" lvl="0" indent="0" algn="ctr" defTabSz="488950">
            <a:lnSpc>
              <a:spcPct val="90000"/>
            </a:lnSpc>
            <a:spcBef>
              <a:spcPct val="0"/>
            </a:spcBef>
            <a:spcAft>
              <a:spcPct val="35000"/>
            </a:spcAft>
            <a:buNone/>
          </a:pPr>
          <a:r>
            <a:rPr lang="en-GB" sz="1100" kern="1200" dirty="0">
              <a:solidFill>
                <a:schemeClr val="bg1"/>
              </a:solidFill>
            </a:rPr>
            <a:t>- Admin</a:t>
          </a:r>
        </a:p>
        <a:p>
          <a:pPr marL="0" lvl="0" indent="0" algn="ctr" defTabSz="488950">
            <a:lnSpc>
              <a:spcPct val="90000"/>
            </a:lnSpc>
            <a:spcBef>
              <a:spcPct val="0"/>
            </a:spcBef>
            <a:spcAft>
              <a:spcPct val="35000"/>
            </a:spcAft>
            <a:buNone/>
          </a:pPr>
          <a:r>
            <a:rPr lang="en-GB" sz="1100" kern="1200" dirty="0">
              <a:solidFill>
                <a:schemeClr val="bg1"/>
              </a:solidFill>
            </a:rPr>
            <a:t>- Clinical</a:t>
          </a:r>
        </a:p>
      </dsp:txBody>
      <dsp:txXfrm>
        <a:off x="2602075" y="420924"/>
        <a:ext cx="907040" cy="90703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2F2897-8BE1-49A2-83F6-DCDAAF3A7CA8}">
      <dsp:nvSpPr>
        <dsp:cNvPr id="0" name=""/>
        <dsp:cNvSpPr/>
      </dsp:nvSpPr>
      <dsp:spPr>
        <a:xfrm>
          <a:off x="1809284" y="1418"/>
          <a:ext cx="1429680" cy="9292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Plan and requirements	</a:t>
          </a:r>
          <a:endParaRPr lang="en-GB" sz="1400" kern="1200" dirty="0"/>
        </a:p>
      </dsp:txBody>
      <dsp:txXfrm>
        <a:off x="1854648" y="46782"/>
        <a:ext cx="1338952" cy="838564"/>
      </dsp:txXfrm>
    </dsp:sp>
    <dsp:sp modelId="{51F3B042-E2E0-40E6-84FD-A65C18A9B4F1}">
      <dsp:nvSpPr>
        <dsp:cNvPr id="0" name=""/>
        <dsp:cNvSpPr/>
      </dsp:nvSpPr>
      <dsp:spPr>
        <a:xfrm>
          <a:off x="667978" y="466064"/>
          <a:ext cx="3712293" cy="3712293"/>
        </a:xfrm>
        <a:custGeom>
          <a:avLst/>
          <a:gdLst/>
          <a:ahLst/>
          <a:cxnLst/>
          <a:rect l="0" t="0" r="0" b="0"/>
          <a:pathLst>
            <a:path>
              <a:moveTo>
                <a:pt x="2762398" y="236273"/>
              </a:moveTo>
              <a:arcTo wR="1856146" hR="1856146" stAng="17953512" swAng="1211417"/>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DC288D0B-FA69-4776-BB25-F5C9D3485026}">
      <dsp:nvSpPr>
        <dsp:cNvPr id="0" name=""/>
        <dsp:cNvSpPr/>
      </dsp:nvSpPr>
      <dsp:spPr>
        <a:xfrm>
          <a:off x="3574585" y="1283984"/>
          <a:ext cx="1429680" cy="9292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Analysis and design</a:t>
          </a:r>
          <a:endParaRPr lang="en-GB" sz="1400" kern="1200" dirty="0"/>
        </a:p>
      </dsp:txBody>
      <dsp:txXfrm>
        <a:off x="3619949" y="1329348"/>
        <a:ext cx="1338952" cy="838564"/>
      </dsp:txXfrm>
    </dsp:sp>
    <dsp:sp modelId="{49345CDF-DB7F-4CBC-B9BE-0B9EA354787B}">
      <dsp:nvSpPr>
        <dsp:cNvPr id="0" name=""/>
        <dsp:cNvSpPr/>
      </dsp:nvSpPr>
      <dsp:spPr>
        <a:xfrm>
          <a:off x="667978" y="466064"/>
          <a:ext cx="3712293" cy="3712293"/>
        </a:xfrm>
        <a:custGeom>
          <a:avLst/>
          <a:gdLst/>
          <a:ahLst/>
          <a:cxnLst/>
          <a:rect l="0" t="0" r="0" b="0"/>
          <a:pathLst>
            <a:path>
              <a:moveTo>
                <a:pt x="3707839" y="1984657"/>
              </a:moveTo>
              <a:arcTo wR="1856146" hR="1856146" stAng="21838203" swAng="1359632"/>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E0DA5062-6A6E-438C-AFB8-B0596C93A3F3}">
      <dsp:nvSpPr>
        <dsp:cNvPr id="0" name=""/>
        <dsp:cNvSpPr/>
      </dsp:nvSpPr>
      <dsp:spPr>
        <a:xfrm>
          <a:off x="2900300" y="3359219"/>
          <a:ext cx="1429680" cy="9292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Implementation</a:t>
          </a:r>
          <a:endParaRPr lang="en-GB" sz="1400" kern="1200" dirty="0"/>
        </a:p>
      </dsp:txBody>
      <dsp:txXfrm>
        <a:off x="2945664" y="3404583"/>
        <a:ext cx="1338952" cy="838564"/>
      </dsp:txXfrm>
    </dsp:sp>
    <dsp:sp modelId="{957A1858-2102-40A4-A71F-3AC8C3C5A42C}">
      <dsp:nvSpPr>
        <dsp:cNvPr id="0" name=""/>
        <dsp:cNvSpPr/>
      </dsp:nvSpPr>
      <dsp:spPr>
        <a:xfrm>
          <a:off x="667978" y="466064"/>
          <a:ext cx="3712293" cy="3712293"/>
        </a:xfrm>
        <a:custGeom>
          <a:avLst/>
          <a:gdLst/>
          <a:ahLst/>
          <a:cxnLst/>
          <a:rect l="0" t="0" r="0" b="0"/>
          <a:pathLst>
            <a:path>
              <a:moveTo>
                <a:pt x="2083900" y="3698267"/>
              </a:moveTo>
              <a:arcTo wR="1856146" hR="1856146" stAng="4977114" swAng="845772"/>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98C230CF-F9EA-4E92-8314-0E5460172B03}">
      <dsp:nvSpPr>
        <dsp:cNvPr id="0" name=""/>
        <dsp:cNvSpPr/>
      </dsp:nvSpPr>
      <dsp:spPr>
        <a:xfrm>
          <a:off x="718269" y="3359219"/>
          <a:ext cx="1429680" cy="9292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Testing</a:t>
          </a:r>
          <a:endParaRPr lang="en-GB" sz="1400" kern="1200" dirty="0"/>
        </a:p>
      </dsp:txBody>
      <dsp:txXfrm>
        <a:off x="763633" y="3404583"/>
        <a:ext cx="1338952" cy="838564"/>
      </dsp:txXfrm>
    </dsp:sp>
    <dsp:sp modelId="{B1059ED5-102A-4B3C-9872-7E08FECF509C}">
      <dsp:nvSpPr>
        <dsp:cNvPr id="0" name=""/>
        <dsp:cNvSpPr/>
      </dsp:nvSpPr>
      <dsp:spPr>
        <a:xfrm>
          <a:off x="667978" y="466064"/>
          <a:ext cx="3712293" cy="3712293"/>
        </a:xfrm>
        <a:custGeom>
          <a:avLst/>
          <a:gdLst/>
          <a:ahLst/>
          <a:cxnLst/>
          <a:rect l="0" t="0" r="0" b="0"/>
          <a:pathLst>
            <a:path>
              <a:moveTo>
                <a:pt x="196908" y="2688139"/>
              </a:moveTo>
              <a:arcTo wR="1856146" hR="1856146" stAng="9202166" swAng="1359632"/>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CDBD337F-2DBE-47F7-9C28-A6C554287A52}">
      <dsp:nvSpPr>
        <dsp:cNvPr id="0" name=""/>
        <dsp:cNvSpPr/>
      </dsp:nvSpPr>
      <dsp:spPr>
        <a:xfrm>
          <a:off x="43984" y="1283984"/>
          <a:ext cx="1429680" cy="9292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Evaluation and review</a:t>
          </a:r>
          <a:endParaRPr lang="en-GB" sz="1400" kern="1200" dirty="0"/>
        </a:p>
      </dsp:txBody>
      <dsp:txXfrm>
        <a:off x="89348" y="1329348"/>
        <a:ext cx="1338952" cy="838564"/>
      </dsp:txXfrm>
    </dsp:sp>
    <dsp:sp modelId="{C423384F-507E-4132-8BF7-505ABAAA61B7}">
      <dsp:nvSpPr>
        <dsp:cNvPr id="0" name=""/>
        <dsp:cNvSpPr/>
      </dsp:nvSpPr>
      <dsp:spPr>
        <a:xfrm>
          <a:off x="667978" y="466064"/>
          <a:ext cx="3712293" cy="3712293"/>
        </a:xfrm>
        <a:custGeom>
          <a:avLst/>
          <a:gdLst/>
          <a:ahLst/>
          <a:cxnLst/>
          <a:rect l="0" t="0" r="0" b="0"/>
          <a:pathLst>
            <a:path>
              <a:moveTo>
                <a:pt x="446501" y="648595"/>
              </a:moveTo>
              <a:arcTo wR="1856146" hR="1856146" stAng="13235071" swAng="1211417"/>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3.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4.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5.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6.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2EEC95-64DF-BC69-FC71-A682B40486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E9611872-9401-5D00-CCCA-46DDE0B8B9C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C6D816-94D6-40FC-B977-F8A94C7E4824}" type="datetimeFigureOut">
              <a:rPr lang="en-GB" smtClean="0"/>
              <a:t>01/08/2024</a:t>
            </a:fld>
            <a:endParaRPr lang="en-GB" dirty="0"/>
          </a:p>
        </p:txBody>
      </p:sp>
      <p:sp>
        <p:nvSpPr>
          <p:cNvPr id="4" name="Footer Placeholder 3">
            <a:extLst>
              <a:ext uri="{FF2B5EF4-FFF2-40B4-BE49-F238E27FC236}">
                <a16:creationId xmlns:a16="http://schemas.microsoft.com/office/drawing/2014/main" id="{46056112-4593-5EC1-B7DA-2B07022F7A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019C22BD-2C7D-A062-42A2-EA161F716A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0EB188-56CE-4FCB-8130-436851797F69}" type="slidenum">
              <a:rPr lang="en-GB" smtClean="0"/>
              <a:t>‹#›</a:t>
            </a:fld>
            <a:endParaRPr lang="en-GB" dirty="0"/>
          </a:p>
        </p:txBody>
      </p:sp>
    </p:spTree>
    <p:extLst>
      <p:ext uri="{BB962C8B-B14F-4D97-AF65-F5344CB8AC3E}">
        <p14:creationId xmlns:p14="http://schemas.microsoft.com/office/powerpoint/2010/main" val="3162181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EED4C3-48B6-4E4A-9B0F-8051E56348DC}" type="datetimeFigureOut">
              <a:rPr lang="en-GB" smtClean="0"/>
              <a:t>01/08/2024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4EC7EF-95E1-3D44-A982-BC7A3E9C617E}" type="slidenum">
              <a:rPr lang="en-GB" smtClean="0"/>
              <a:t>‹#›</a:t>
            </a:fld>
            <a:endParaRPr lang="en-GB" dirty="0"/>
          </a:p>
        </p:txBody>
      </p:sp>
    </p:spTree>
    <p:extLst>
      <p:ext uri="{BB962C8B-B14F-4D97-AF65-F5344CB8AC3E}">
        <p14:creationId xmlns:p14="http://schemas.microsoft.com/office/powerpoint/2010/main" val="1501633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2120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no single perfect solution</a:t>
            </a:r>
            <a:endParaRPr lang="en-GB" dirty="0"/>
          </a:p>
        </p:txBody>
      </p:sp>
      <p:sp>
        <p:nvSpPr>
          <p:cNvPr id="4" name="Slide Number Placeholder 3"/>
          <p:cNvSpPr>
            <a:spLocks noGrp="1"/>
          </p:cNvSpPr>
          <p:nvPr>
            <p:ph type="sldNum" sz="quarter" idx="5"/>
          </p:nvPr>
        </p:nvSpPr>
        <p:spPr/>
        <p:txBody>
          <a:bodyPr/>
          <a:lstStyle/>
          <a:p>
            <a:fld id="{13713CBD-01E5-426C-BAE8-B42DE30BD010}" type="slidenum">
              <a:rPr lang="en-GB" smtClean="0"/>
              <a:t>17</a:t>
            </a:fld>
            <a:endParaRPr lang="en-GB"/>
          </a:p>
        </p:txBody>
      </p:sp>
    </p:spTree>
    <p:extLst>
      <p:ext uri="{BB962C8B-B14F-4D97-AF65-F5344CB8AC3E}">
        <p14:creationId xmlns:p14="http://schemas.microsoft.com/office/powerpoint/2010/main" val="1918240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t>
            </a:r>
            <a:r>
              <a:rPr lang="en-US" dirty="0" err="1"/>
              <a:t>emphasise</a:t>
            </a:r>
            <a:r>
              <a:rPr lang="en-US" dirty="0"/>
              <a:t> for all staff to understand this process improving collaboration and support</a:t>
            </a:r>
            <a:endParaRPr lang="en-GB" dirty="0"/>
          </a:p>
        </p:txBody>
      </p:sp>
      <p:sp>
        <p:nvSpPr>
          <p:cNvPr id="4" name="Slide Number Placeholder 3"/>
          <p:cNvSpPr>
            <a:spLocks noGrp="1"/>
          </p:cNvSpPr>
          <p:nvPr>
            <p:ph type="sldNum" sz="quarter" idx="5"/>
          </p:nvPr>
        </p:nvSpPr>
        <p:spPr/>
        <p:txBody>
          <a:bodyPr/>
          <a:lstStyle/>
          <a:p>
            <a:fld id="{111CE3B8-3398-4277-BF79-50D00F07E650}" type="slidenum">
              <a:rPr lang="en-GB" smtClean="0"/>
              <a:t>24</a:t>
            </a:fld>
            <a:endParaRPr lang="en-GB"/>
          </a:p>
        </p:txBody>
      </p:sp>
    </p:spTree>
    <p:extLst>
      <p:ext uri="{BB962C8B-B14F-4D97-AF65-F5344CB8AC3E}">
        <p14:creationId xmlns:p14="http://schemas.microsoft.com/office/powerpoint/2010/main" val="944174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working with commercial partners sometimes we give a narrative of them being on the ‘dark side’.</a:t>
            </a:r>
          </a:p>
          <a:p>
            <a:endParaRPr lang="en-GB" dirty="0"/>
          </a:p>
          <a:p>
            <a:r>
              <a:rPr lang="en-GB" dirty="0"/>
              <a:t>However my experience is not this but we just need to mindful how we approach these partnerships in order to stay true to our values. </a:t>
            </a:r>
          </a:p>
          <a:p>
            <a:endParaRPr lang="en-GB" dirty="0"/>
          </a:p>
          <a:p>
            <a:r>
              <a:rPr lang="en-GB" dirty="0"/>
              <a:t>Even more than this I think the NHS requires the expertise, innovation and resources that private enterprise requires. </a:t>
            </a:r>
          </a:p>
          <a:p>
            <a:endParaRPr lang="en-GB" dirty="0"/>
          </a:p>
          <a:p>
            <a:r>
              <a:rPr lang="en-GB" dirty="0"/>
              <a:t>We may not often think of GP partnerships as private enterprises but there is not a black line that defines NHS and commercial</a:t>
            </a:r>
          </a:p>
        </p:txBody>
      </p:sp>
      <p:sp>
        <p:nvSpPr>
          <p:cNvPr id="4" name="Slide Number Placeholder 3"/>
          <p:cNvSpPr>
            <a:spLocks noGrp="1"/>
          </p:cNvSpPr>
          <p:nvPr>
            <p:ph type="sldNum" sz="quarter" idx="5"/>
          </p:nvPr>
        </p:nvSpPr>
        <p:spPr/>
        <p:txBody>
          <a:bodyPr/>
          <a:lstStyle/>
          <a:p>
            <a:fld id="{BD9938D1-8BA6-4ED0-A5E5-3E6C4EED304D}" type="slidenum">
              <a:rPr lang="en-GB" smtClean="0"/>
              <a:t>30</a:t>
            </a:fld>
            <a:endParaRPr lang="en-GB"/>
          </a:p>
        </p:txBody>
      </p:sp>
    </p:spTree>
    <p:extLst>
      <p:ext uri="{BB962C8B-B14F-4D97-AF65-F5344CB8AC3E}">
        <p14:creationId xmlns:p14="http://schemas.microsoft.com/office/powerpoint/2010/main" val="3761567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Is everyone familiar with WGLL framework, this is my version and its what bad looks like.</a:t>
            </a:r>
          </a:p>
          <a:p>
            <a:endParaRPr lang="en-GB" dirty="0"/>
          </a:p>
          <a:p>
            <a:r>
              <a:rPr lang="en-GB" dirty="0"/>
              <a:t>2 stories to illustrate my framework. The names and identity of some of the characters have been changed in order to preserve their anonymity (or dignity)</a:t>
            </a:r>
          </a:p>
          <a:p>
            <a:r>
              <a:rPr lang="en-GB" dirty="0"/>
              <a:t>There once was a GP practice that recognised the value of RPA, mainly in their back office function, they were so confident they employed a single person and took out a 12 month licence to run existing back office functions not only for their own practice but several practices, after several months of preparation they were ready to go live, the launch was soft and gradual, teething problems became more like fundamental issues, the person employed solely to run this project left, £35k of RPA software and licensing was left redundant</a:t>
            </a:r>
          </a:p>
          <a:p>
            <a:endParaRPr lang="en-GB" dirty="0"/>
          </a:p>
          <a:p>
            <a:r>
              <a:rPr lang="en-GB" dirty="0"/>
              <a:t>Digitise a bad pathway</a:t>
            </a:r>
          </a:p>
          <a:p>
            <a:r>
              <a:rPr lang="en-GB" dirty="0"/>
              <a:t>Ignore humans/have a single point of failure</a:t>
            </a:r>
          </a:p>
          <a:p>
            <a:endParaRPr lang="en-GB" dirty="0"/>
          </a:p>
          <a:p>
            <a:r>
              <a:rPr lang="en-GB" dirty="0"/>
              <a:t>2</a:t>
            </a:r>
            <a:r>
              <a:rPr lang="en-GB" baseline="30000" dirty="0"/>
              <a:t>nd</a:t>
            </a:r>
            <a:r>
              <a:rPr lang="en-GB" dirty="0"/>
              <a:t> story </a:t>
            </a:r>
          </a:p>
          <a:p>
            <a:r>
              <a:rPr lang="en-GB" dirty="0"/>
              <a:t>Once upon a time a young naïve GP spent several months having exciting positive meetings with a large company over the opportunities their tech company could offer general practice. Process maps were drawn, enough infographics and use cases to sink a ship were created. A few months in and the commercial heads of terms conversations were started. Lets just say the assumptions made on both sides were wide of the mark. I thought their 2 billion euro R&amp;D annual investment might be find a small % to prop up the project, they didn’t and they thought we money</a:t>
            </a:r>
          </a:p>
          <a:p>
            <a:endParaRPr lang="en-GB" dirty="0"/>
          </a:p>
          <a:p>
            <a:r>
              <a:rPr lang="en-GB" dirty="0"/>
              <a:t>Make assumptions</a:t>
            </a:r>
          </a:p>
          <a:p>
            <a:r>
              <a:rPr lang="en-GB" dirty="0"/>
              <a:t>Leave it to the last minute to talk contracts/money</a:t>
            </a:r>
          </a:p>
        </p:txBody>
      </p:sp>
      <p:sp>
        <p:nvSpPr>
          <p:cNvPr id="4" name="Slide Number Placeholder 3"/>
          <p:cNvSpPr>
            <a:spLocks noGrp="1"/>
          </p:cNvSpPr>
          <p:nvPr>
            <p:ph type="sldNum" sz="quarter" idx="5"/>
          </p:nvPr>
        </p:nvSpPr>
        <p:spPr/>
        <p:txBody>
          <a:bodyPr/>
          <a:lstStyle/>
          <a:p>
            <a:fld id="{BD9938D1-8BA6-4ED0-A5E5-3E6C4EED304D}" type="slidenum">
              <a:rPr lang="en-GB" smtClean="0"/>
              <a:t>31</a:t>
            </a:fld>
            <a:endParaRPr lang="en-GB"/>
          </a:p>
        </p:txBody>
      </p:sp>
    </p:spTree>
    <p:extLst>
      <p:ext uri="{BB962C8B-B14F-4D97-AF65-F5344CB8AC3E}">
        <p14:creationId xmlns:p14="http://schemas.microsoft.com/office/powerpoint/2010/main" val="2242092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4EC7EF-95E1-3D44-A982-BC7A3E9C617E}" type="slidenum">
              <a:rPr lang="en-GB" smtClean="0"/>
              <a:t>5</a:t>
            </a:fld>
            <a:endParaRPr lang="en-GB" dirty="0"/>
          </a:p>
        </p:txBody>
      </p:sp>
    </p:spTree>
    <p:extLst>
      <p:ext uri="{BB962C8B-B14F-4D97-AF65-F5344CB8AC3E}">
        <p14:creationId xmlns:p14="http://schemas.microsoft.com/office/powerpoint/2010/main" val="534832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500"/>
              </a:spcBef>
              <a:spcAft>
                <a:spcPts val="500"/>
              </a:spcAft>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5244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B05087-68C0-43E6-B179-23B1CE2F794D}" type="slidenum">
              <a:rPr lang="en-GB" smtClean="0"/>
              <a:t>9</a:t>
            </a:fld>
            <a:endParaRPr lang="en-GB" dirty="0"/>
          </a:p>
        </p:txBody>
      </p:sp>
    </p:spTree>
    <p:extLst>
      <p:ext uri="{BB962C8B-B14F-4D97-AF65-F5344CB8AC3E}">
        <p14:creationId xmlns:p14="http://schemas.microsoft.com/office/powerpoint/2010/main" val="2838200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713CBD-01E5-426C-BAE8-B42DE30BD010}" type="slidenum">
              <a:rPr lang="en-GB" smtClean="0"/>
              <a:t>11</a:t>
            </a:fld>
            <a:endParaRPr lang="en-GB"/>
          </a:p>
        </p:txBody>
      </p:sp>
    </p:spTree>
    <p:extLst>
      <p:ext uri="{BB962C8B-B14F-4D97-AF65-F5344CB8AC3E}">
        <p14:creationId xmlns:p14="http://schemas.microsoft.com/office/powerpoint/2010/main" val="1296795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demonstrate processes common to practices regardless of size and structure</a:t>
            </a:r>
          </a:p>
          <a:p>
            <a:r>
              <a:rPr lang="en-US" dirty="0"/>
              <a:t>Consider this as a small part of overall system activity and therefore the impact of other providers on our ability to provide care</a:t>
            </a:r>
            <a:endParaRPr lang="en-GB" dirty="0"/>
          </a:p>
        </p:txBody>
      </p:sp>
      <p:sp>
        <p:nvSpPr>
          <p:cNvPr id="4" name="Slide Number Placeholder 3"/>
          <p:cNvSpPr>
            <a:spLocks noGrp="1"/>
          </p:cNvSpPr>
          <p:nvPr>
            <p:ph type="sldNum" sz="quarter" idx="5"/>
          </p:nvPr>
        </p:nvSpPr>
        <p:spPr/>
        <p:txBody>
          <a:bodyPr/>
          <a:lstStyle/>
          <a:p>
            <a:fld id="{111CE3B8-3398-4277-BF79-50D00F07E650}" type="slidenum">
              <a:rPr lang="en-GB" smtClean="0"/>
              <a:t>12</a:t>
            </a:fld>
            <a:endParaRPr lang="en-GB"/>
          </a:p>
        </p:txBody>
      </p:sp>
    </p:spTree>
    <p:extLst>
      <p:ext uri="{BB962C8B-B14F-4D97-AF65-F5344CB8AC3E}">
        <p14:creationId xmlns:p14="http://schemas.microsoft.com/office/powerpoint/2010/main" val="915787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OC data helps us to see a predictable pattern of demand</a:t>
            </a:r>
          </a:p>
          <a:p>
            <a:r>
              <a:rPr lang="en-US" dirty="0"/>
              <a:t>Impact of practice closure for training</a:t>
            </a:r>
          </a:p>
          <a:p>
            <a:r>
              <a:rPr lang="en-US" dirty="0"/>
              <a:t>Increasing demand before Easter, tailing off during the week after the public holiday. Impact felt due to staff holidays.</a:t>
            </a:r>
          </a:p>
          <a:p>
            <a:endParaRPr lang="en-GB" dirty="0"/>
          </a:p>
        </p:txBody>
      </p:sp>
      <p:sp>
        <p:nvSpPr>
          <p:cNvPr id="4" name="Slide Number Placeholder 3"/>
          <p:cNvSpPr>
            <a:spLocks noGrp="1"/>
          </p:cNvSpPr>
          <p:nvPr>
            <p:ph type="sldNum" sz="quarter" idx="5"/>
          </p:nvPr>
        </p:nvSpPr>
        <p:spPr/>
        <p:txBody>
          <a:bodyPr/>
          <a:lstStyle/>
          <a:p>
            <a:fld id="{111CE3B8-3398-4277-BF79-50D00F07E650}" type="slidenum">
              <a:rPr lang="en-GB" smtClean="0"/>
              <a:t>13</a:t>
            </a:fld>
            <a:endParaRPr lang="en-GB"/>
          </a:p>
        </p:txBody>
      </p:sp>
    </p:spTree>
    <p:extLst>
      <p:ext uri="{BB962C8B-B14F-4D97-AF65-F5344CB8AC3E}">
        <p14:creationId xmlns:p14="http://schemas.microsoft.com/office/powerpoint/2010/main" val="3270464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OC data helps us to see a predictable pattern of demand</a:t>
            </a:r>
          </a:p>
          <a:p>
            <a:r>
              <a:rPr lang="en-US" dirty="0"/>
              <a:t>Impact of practice closure for training</a:t>
            </a:r>
          </a:p>
          <a:p>
            <a:r>
              <a:rPr lang="en-US" dirty="0"/>
              <a:t>Increasing demand before Easter, tailing off during the week after the public holiday. Impact felt due to staff holidays.</a:t>
            </a:r>
          </a:p>
          <a:p>
            <a:endParaRPr lang="en-GB" dirty="0"/>
          </a:p>
        </p:txBody>
      </p:sp>
      <p:sp>
        <p:nvSpPr>
          <p:cNvPr id="4" name="Slide Number Placeholder 3"/>
          <p:cNvSpPr>
            <a:spLocks noGrp="1"/>
          </p:cNvSpPr>
          <p:nvPr>
            <p:ph type="sldNum" sz="quarter" idx="5"/>
          </p:nvPr>
        </p:nvSpPr>
        <p:spPr/>
        <p:txBody>
          <a:bodyPr/>
          <a:lstStyle/>
          <a:p>
            <a:fld id="{111CE3B8-3398-4277-BF79-50D00F07E650}" type="slidenum">
              <a:rPr lang="en-GB" smtClean="0"/>
              <a:t>14</a:t>
            </a:fld>
            <a:endParaRPr lang="en-GB"/>
          </a:p>
        </p:txBody>
      </p:sp>
    </p:spTree>
    <p:extLst>
      <p:ext uri="{BB962C8B-B14F-4D97-AF65-F5344CB8AC3E}">
        <p14:creationId xmlns:p14="http://schemas.microsoft.com/office/powerpoint/2010/main" val="4140798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highlight impact of proactive care on capacity to provide reactive care</a:t>
            </a:r>
            <a:endParaRPr lang="en-GB" dirty="0"/>
          </a:p>
        </p:txBody>
      </p:sp>
      <p:sp>
        <p:nvSpPr>
          <p:cNvPr id="4" name="Slide Number Placeholder 3"/>
          <p:cNvSpPr>
            <a:spLocks noGrp="1"/>
          </p:cNvSpPr>
          <p:nvPr>
            <p:ph type="sldNum" sz="quarter" idx="5"/>
          </p:nvPr>
        </p:nvSpPr>
        <p:spPr/>
        <p:txBody>
          <a:bodyPr/>
          <a:lstStyle/>
          <a:p>
            <a:fld id="{111CE3B8-3398-4277-BF79-50D00F07E650}" type="slidenum">
              <a:rPr lang="en-GB" smtClean="0"/>
              <a:t>15</a:t>
            </a:fld>
            <a:endParaRPr lang="en-GB"/>
          </a:p>
        </p:txBody>
      </p:sp>
    </p:spTree>
    <p:extLst>
      <p:ext uri="{BB962C8B-B14F-4D97-AF65-F5344CB8AC3E}">
        <p14:creationId xmlns:p14="http://schemas.microsoft.com/office/powerpoint/2010/main" val="24084942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7.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7.png"/></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ata 1">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dirty="0">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10800000">
            <a:off x="9220370"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2571088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Title, subhead, Three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C4A9B1-8C9A-5B25-6E7A-B9589ECCAD85}"/>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815273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line slide with image A">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2C3761D-E146-5B7A-CD68-6CC98EA19A5F}"/>
              </a:ext>
            </a:extLst>
          </p:cNvPr>
          <p:cNvSpPr/>
          <p:nvPr userDrawn="1"/>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354093"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a:t>Headline over a number of lines,</a:t>
            </a:r>
            <a:br>
              <a:rPr lang="en-GB"/>
            </a:br>
            <a:r>
              <a:rPr lang="en-GB"/>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dirty="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Tree>
    <p:extLst>
      <p:ext uri="{BB962C8B-B14F-4D97-AF65-F5344CB8AC3E}">
        <p14:creationId xmlns:p14="http://schemas.microsoft.com/office/powerpoint/2010/main" val="2573310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CON Grid Boxes 4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6" name="Picture 5">
            <a:extLst>
              <a:ext uri="{FF2B5EF4-FFF2-40B4-BE49-F238E27FC236}">
                <a16:creationId xmlns:a16="http://schemas.microsoft.com/office/drawing/2014/main" id="{2F244FF8-F4E4-0514-77D0-8D8D69F9337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10800000">
            <a:off x="9220370" y="244040"/>
            <a:ext cx="3064672" cy="187960"/>
          </a:xfrm>
          <a:prstGeom prst="rect">
            <a:avLst/>
          </a:prstGeom>
        </p:spPr>
      </p:pic>
      <p:cxnSp>
        <p:nvCxnSpPr>
          <p:cNvPr id="7" name="Straight Connector 6">
            <a:extLst>
              <a:ext uri="{FF2B5EF4-FFF2-40B4-BE49-F238E27FC236}">
                <a16:creationId xmlns:a16="http://schemas.microsoft.com/office/drawing/2014/main" id="{7DBEB741-20EA-C36A-7EF8-DE1CD1F1AA0C}"/>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3388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CON Grid Boxes 2UP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B26CA0-4967-284E-42B6-5686F8C6B07B}"/>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2000"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8"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4324378"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10800000">
            <a:off x="9220370"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9841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Grid, Titles 4UP Grey">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8BBC9FB-69CA-ACB9-E6B9-6E2830215B65}"/>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Top Corners Rounded 17">
            <a:extLst>
              <a:ext uri="{FF2B5EF4-FFF2-40B4-BE49-F238E27FC236}">
                <a16:creationId xmlns:a16="http://schemas.microsoft.com/office/drawing/2014/main" id="{205929B3-ED58-E54F-B724-E24FB5F163DF}"/>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2"/>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401346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190978-5FC4-6858-371C-AF3DAD50E21F}"/>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dirty="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4" y="1314156"/>
            <a:ext cx="7503849" cy="3466727"/>
          </a:xfrm>
          <a:prstGeom prst="rect">
            <a:avLst/>
          </a:prstGeom>
        </p:spPr>
        <p:txBody>
          <a:bodyPr>
            <a:noAutofit/>
          </a:bodyPr>
          <a:lstStyle>
            <a:lvl1pPr marL="288000" indent="-288000" algn="l">
              <a:buNone/>
              <a:defRPr sz="4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0" y="4780883"/>
            <a:ext cx="7503849" cy="896938"/>
          </a:xfrm>
          <a:prstGeom prst="rect">
            <a:avLst/>
          </a:prstGeom>
        </p:spPr>
        <p:txBody>
          <a:bodyPr/>
          <a:lstStyle>
            <a:lvl1pPr marL="0" indent="0" algn="l">
              <a:buNone/>
              <a:defRPr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136877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7" name="TextBox 6">
            <a:extLst>
              <a:ext uri="{FF2B5EF4-FFF2-40B4-BE49-F238E27FC236}">
                <a16:creationId xmlns:a16="http://schemas.microsoft.com/office/drawing/2014/main" id="{2DFAD1B1-54FF-2FC6-D407-337D3737411D}"/>
              </a:ext>
            </a:extLst>
          </p:cNvPr>
          <p:cNvSpPr txBox="1"/>
          <p:nvPr userDrawn="1"/>
        </p:nvSpPr>
        <p:spPr>
          <a:xfrm>
            <a:off x="1245609" y="2349016"/>
            <a:ext cx="3552728" cy="1200329"/>
          </a:xfrm>
          <a:prstGeom prst="rect">
            <a:avLst/>
          </a:prstGeom>
          <a:noFill/>
        </p:spPr>
        <p:txBody>
          <a:bodyPr wrap="square" rtlCol="0">
            <a:spAutoFit/>
          </a:bodyPr>
          <a:lstStyle/>
          <a:p>
            <a:r>
              <a:rPr lang="en-GB" dirty="0"/>
              <a:t>Text content goes over single column. Text content here goes over single column. Text content here goes over single column.  </a:t>
            </a:r>
          </a:p>
        </p:txBody>
      </p:sp>
    </p:spTree>
    <p:extLst>
      <p:ext uri="{BB962C8B-B14F-4D97-AF65-F5344CB8AC3E}">
        <p14:creationId xmlns:p14="http://schemas.microsoft.com/office/powerpoint/2010/main" val="215418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1" y="0"/>
            <a:ext cx="12191998"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6" name="TextBox 5">
            <a:extLst>
              <a:ext uri="{FF2B5EF4-FFF2-40B4-BE49-F238E27FC236}">
                <a16:creationId xmlns:a16="http://schemas.microsoft.com/office/drawing/2014/main" id="{20A68404-D948-7642-8BC6-F42E883389E5}"/>
              </a:ext>
            </a:extLst>
          </p:cNvPr>
          <p:cNvSpPr txBox="1"/>
          <p:nvPr userDrawn="1"/>
        </p:nvSpPr>
        <p:spPr>
          <a:xfrm>
            <a:off x="1245609" y="2349016"/>
            <a:ext cx="3552728" cy="1200329"/>
          </a:xfrm>
          <a:prstGeom prst="rect">
            <a:avLst/>
          </a:prstGeom>
          <a:noFill/>
        </p:spPr>
        <p:txBody>
          <a:bodyPr wrap="square" rtlCol="0">
            <a:spAutoFit/>
          </a:bodyPr>
          <a:lstStyle/>
          <a:p>
            <a:r>
              <a:rPr lang="en-GB" dirty="0"/>
              <a:t>Text content goes over single column. Text content here goes over single column. Text content here goes over single column.  </a:t>
            </a:r>
          </a:p>
        </p:txBody>
      </p:sp>
    </p:spTree>
    <p:extLst>
      <p:ext uri="{BB962C8B-B14F-4D97-AF65-F5344CB8AC3E}">
        <p14:creationId xmlns:p14="http://schemas.microsoft.com/office/powerpoint/2010/main" val="741714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dirty="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
        <p:nvSpPr>
          <p:cNvPr id="2" name="TextBox 1">
            <a:extLst>
              <a:ext uri="{FF2B5EF4-FFF2-40B4-BE49-F238E27FC236}">
                <a16:creationId xmlns:a16="http://schemas.microsoft.com/office/drawing/2014/main" id="{B77551A3-9BAE-400C-B485-0F4ED3DB7306}"/>
              </a:ext>
            </a:extLst>
          </p:cNvPr>
          <p:cNvSpPr txBox="1"/>
          <p:nvPr userDrawn="1"/>
        </p:nvSpPr>
        <p:spPr>
          <a:xfrm>
            <a:off x="1245609" y="2349016"/>
            <a:ext cx="3552728" cy="1384995"/>
          </a:xfrm>
          <a:prstGeom prst="rect">
            <a:avLst/>
          </a:prstGeom>
          <a:noFill/>
        </p:spPr>
        <p:txBody>
          <a:bodyPr wrap="square" rtlCol="0">
            <a:spAutoFit/>
          </a:bodyPr>
          <a:lstStyle/>
          <a:p>
            <a:r>
              <a:rPr lang="en-GB" sz="2800" b="1" dirty="0"/>
              <a:t>“Quote text here. Quote text here. Quote text here.”</a:t>
            </a:r>
          </a:p>
        </p:txBody>
      </p:sp>
    </p:spTree>
    <p:extLst>
      <p:ext uri="{BB962C8B-B14F-4D97-AF65-F5344CB8AC3E}">
        <p14:creationId xmlns:p14="http://schemas.microsoft.com/office/powerpoint/2010/main" val="1435021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and image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dirty="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 </a:t>
            </a:r>
          </a:p>
        </p:txBody>
      </p:sp>
      <p:pic>
        <p:nvPicPr>
          <p:cNvPr id="6" name="Picture 5">
            <a:extLst>
              <a:ext uri="{FF2B5EF4-FFF2-40B4-BE49-F238E27FC236}">
                <a16:creationId xmlns:a16="http://schemas.microsoft.com/office/drawing/2014/main" id="{CEB4F947-0C85-DAF2-683C-40847EF7F07B}"/>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3" name="TextBox 2">
            <a:extLst>
              <a:ext uri="{FF2B5EF4-FFF2-40B4-BE49-F238E27FC236}">
                <a16:creationId xmlns:a16="http://schemas.microsoft.com/office/drawing/2014/main" id="{072D8FDB-A40F-9C14-5A8C-BCBBA006B64D}"/>
              </a:ext>
            </a:extLst>
          </p:cNvPr>
          <p:cNvSpPr txBox="1"/>
          <p:nvPr userDrawn="1"/>
        </p:nvSpPr>
        <p:spPr>
          <a:xfrm>
            <a:off x="1245609" y="2349016"/>
            <a:ext cx="3552728" cy="1384995"/>
          </a:xfrm>
          <a:prstGeom prst="rect">
            <a:avLst/>
          </a:prstGeom>
          <a:noFill/>
        </p:spPr>
        <p:txBody>
          <a:bodyPr wrap="square" rtlCol="0">
            <a:spAutoFit/>
          </a:bodyPr>
          <a:lstStyle/>
          <a:p>
            <a:r>
              <a:rPr lang="en-GB" sz="2800" b="1" dirty="0"/>
              <a:t>“Quote text here. Quote text here. Quote text here.”</a:t>
            </a:r>
          </a:p>
        </p:txBody>
      </p:sp>
    </p:spTree>
    <p:extLst>
      <p:ext uri="{BB962C8B-B14F-4D97-AF65-F5344CB8AC3E}">
        <p14:creationId xmlns:p14="http://schemas.microsoft.com/office/powerpoint/2010/main" val="2340604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Heading, content, basic text one col">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5138" y="414734"/>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Content Placeholder 2"/>
          <p:cNvSpPr>
            <a:spLocks noGrp="1"/>
          </p:cNvSpPr>
          <p:nvPr>
            <p:ph idx="1" hasCustomPrompt="1"/>
          </p:nvPr>
        </p:nvSpPr>
        <p:spPr>
          <a:xfrm>
            <a:off x="375138" y="1415778"/>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Tree>
    <p:extLst>
      <p:ext uri="{BB962C8B-B14F-4D97-AF65-F5344CB8AC3E}">
        <p14:creationId xmlns:p14="http://schemas.microsoft.com/office/powerpoint/2010/main" val="3823030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Breaker Heading1-Blue-DarkBlueA">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C30C3909-1482-1013-E118-A2CE0A1DD3D4}"/>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82932" y="2520000"/>
            <a:ext cx="6948488" cy="96361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dirty="0">
              <a:solidFill>
                <a:schemeClr val="tx1"/>
              </a:solidFill>
            </a:endParaRPr>
          </a:p>
        </p:txBody>
      </p:sp>
    </p:spTree>
    <p:extLst>
      <p:ext uri="{BB962C8B-B14F-4D97-AF65-F5344CB8AC3E}">
        <p14:creationId xmlns:p14="http://schemas.microsoft.com/office/powerpoint/2010/main" val="894609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Breaker Heading1-Blue-DarkBlue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092F3-915E-341D-8AD1-B8E398E9BFA4}"/>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descr="Chart&#10;&#10;Description automatically generated with medium confidence">
            <a:extLst>
              <a:ext uri="{FF2B5EF4-FFF2-40B4-BE49-F238E27FC236}">
                <a16:creationId xmlns:a16="http://schemas.microsoft.com/office/drawing/2014/main" id="{0AF6C2AD-0E53-2A94-6EDF-C2BC1C35E66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16747" y="-121920"/>
            <a:ext cx="12408747" cy="697992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612000"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dirty="0">
              <a:solidFill>
                <a:schemeClr val="tx1"/>
              </a:solidFill>
            </a:endParaRPr>
          </a:p>
        </p:txBody>
      </p:sp>
    </p:spTree>
    <p:extLst>
      <p:ext uri="{BB962C8B-B14F-4D97-AF65-F5344CB8AC3E}">
        <p14:creationId xmlns:p14="http://schemas.microsoft.com/office/powerpoint/2010/main" val="954980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descr="A picture containing icon&#10;&#10;Description automatically generated">
            <a:extLst>
              <a:ext uri="{FF2B5EF4-FFF2-40B4-BE49-F238E27FC236}">
                <a16:creationId xmlns:a16="http://schemas.microsoft.com/office/drawing/2014/main" id="{2D07C2D6-AB1B-B84B-BC13-7D79E8BCFCF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2265" y="-122410"/>
            <a:ext cx="12499929" cy="703121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dirty="0">
              <a:solidFill>
                <a:schemeClr val="tx1"/>
              </a:solidFill>
            </a:endParaRPr>
          </a:p>
        </p:txBody>
      </p:sp>
    </p:spTree>
    <p:extLst>
      <p:ext uri="{BB962C8B-B14F-4D97-AF65-F5344CB8AC3E}">
        <p14:creationId xmlns:p14="http://schemas.microsoft.com/office/powerpoint/2010/main" val="98233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Breaker Heading1-Blue-DarkBlueA">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268FFC32-6059-0DED-CEB1-02D4D3CCBC8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54598"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dirty="0">
              <a:solidFill>
                <a:schemeClr val="tx1"/>
              </a:solidFill>
            </a:endParaRPr>
          </a:p>
        </p:txBody>
      </p:sp>
    </p:spTree>
    <p:extLst>
      <p:ext uri="{BB962C8B-B14F-4D97-AF65-F5344CB8AC3E}">
        <p14:creationId xmlns:p14="http://schemas.microsoft.com/office/powerpoint/2010/main" val="417355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Headline slide with image 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
        <p:nvSpPr>
          <p:cNvPr id="11" name="Rectangle 10">
            <a:extLst>
              <a:ext uri="{FF2B5EF4-FFF2-40B4-BE49-F238E27FC236}">
                <a16:creationId xmlns:a16="http://schemas.microsoft.com/office/drawing/2014/main" id="{72C3761D-E146-5B7A-CD68-6CC98EA19A5F}"/>
              </a:ext>
            </a:extLst>
          </p:cNvPr>
          <p:cNvSpPr/>
          <p:nvPr userDrawn="1"/>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dirty="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6" name="Text Placeholder 7">
            <a:extLst>
              <a:ext uri="{FF2B5EF4-FFF2-40B4-BE49-F238E27FC236}">
                <a16:creationId xmlns:a16="http://schemas.microsoft.com/office/drawing/2014/main" id="{5B6F326D-0ECB-4952-2659-CD1729198654}"/>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Tree>
    <p:extLst>
      <p:ext uri="{BB962C8B-B14F-4D97-AF65-F5344CB8AC3E}">
        <p14:creationId xmlns:p14="http://schemas.microsoft.com/office/powerpoint/2010/main" val="990755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Slide ACCESSIBL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9D383FB-0467-4241-BEF0-D636E886723B}"/>
              </a:ext>
            </a:extLst>
          </p:cNvPr>
          <p:cNvCxnSpPr/>
          <p:nvPr userDrawn="1"/>
        </p:nvCxnSpPr>
        <p:spPr>
          <a:xfrm>
            <a:off x="5715926"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dirty="0">
              <a:solidFill>
                <a:schemeClr val="accent2"/>
              </a:solidFill>
            </a:endParaRPr>
          </a:p>
        </p:txBody>
      </p:sp>
      <p:sp>
        <p:nvSpPr>
          <p:cNvPr id="2" name="TextBox 1">
            <a:extLst>
              <a:ext uri="{FF2B5EF4-FFF2-40B4-BE49-F238E27FC236}">
                <a16:creationId xmlns:a16="http://schemas.microsoft.com/office/drawing/2014/main" id="{0390E57B-AF19-8642-9E47-AF887F52887B}"/>
              </a:ext>
            </a:extLst>
          </p:cNvPr>
          <p:cNvSpPr txBox="1"/>
          <p:nvPr userDrawn="1"/>
        </p:nvSpPr>
        <p:spPr>
          <a:xfrm>
            <a:off x="5610770" y="2808746"/>
            <a:ext cx="4343734"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dirty="0">
                <a:ln>
                  <a:noFill/>
                </a:ln>
                <a:solidFill>
                  <a:schemeClr val="tx1"/>
                </a:solidFill>
                <a:effectLst/>
                <a:uLnTx/>
                <a:uFillTx/>
                <a:latin typeface="+mn-lt"/>
                <a:ea typeface="+mn-ea"/>
                <a:cs typeface="+mn-cs"/>
              </a:rPr>
              <a:t> Thank You</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dirty="0">
                <a:ln>
                  <a:noFill/>
                </a:ln>
                <a:solidFill>
                  <a:schemeClr val="tx1"/>
                </a:solidFill>
                <a:effectLst/>
                <a:uLnTx/>
                <a:uFillTx/>
                <a:latin typeface="+mn-lt"/>
                <a:ea typeface="+mn-ea"/>
                <a:cs typeface="+mn-cs"/>
              </a:rPr>
              <a:t>        	@nhsengland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dirty="0">
                <a:ln>
                  <a:noFill/>
                </a:ln>
                <a:solidFill>
                  <a:schemeClr val="tx1"/>
                </a:solidFill>
                <a:effectLst/>
                <a:uLnTx/>
                <a:uFillTx/>
                <a:latin typeface="+mn-lt"/>
                <a:ea typeface="+mn-ea"/>
                <a:cs typeface="+mn-cs"/>
              </a:rPr>
              <a:t>        	company/nhsengland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dirty="0">
                <a:ln>
                  <a:noFill/>
                </a:ln>
                <a:solidFill>
                  <a:schemeClr val="tx1"/>
                </a:solidFill>
                <a:effectLst/>
                <a:uLnTx/>
                <a:uFillTx/>
                <a:latin typeface="+mn-lt"/>
                <a:ea typeface="+mn-ea"/>
                <a:cs typeface="+mn-cs"/>
              </a:rPr>
              <a:t>	england.nhs.uk</a:t>
            </a:r>
            <a:endParaRPr lang="en-GB" sz="2400" b="1" dirty="0">
              <a:solidFill>
                <a:schemeClr val="tx1"/>
              </a:solidFill>
            </a:endParaRPr>
          </a:p>
        </p:txBody>
      </p:sp>
      <p:pic>
        <p:nvPicPr>
          <p:cNvPr id="5" name="Picture 4">
            <a:extLst>
              <a:ext uri="{FF2B5EF4-FFF2-40B4-BE49-F238E27FC236}">
                <a16:creationId xmlns:a16="http://schemas.microsoft.com/office/drawing/2014/main" id="{6C1B65D7-2EE6-F44F-85AA-7C93787926C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872040" y="3665234"/>
            <a:ext cx="390144" cy="390144"/>
          </a:xfrm>
          <a:prstGeom prst="rect">
            <a:avLst/>
          </a:prstGeom>
        </p:spPr>
      </p:pic>
      <p:pic>
        <p:nvPicPr>
          <p:cNvPr id="8" name="Picture 7">
            <a:extLst>
              <a:ext uri="{FF2B5EF4-FFF2-40B4-BE49-F238E27FC236}">
                <a16:creationId xmlns:a16="http://schemas.microsoft.com/office/drawing/2014/main" id="{F2843EE8-F6F8-9D40-92C1-94FB4DCF14B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5885396" y="4266369"/>
            <a:ext cx="390144" cy="390144"/>
          </a:xfrm>
          <a:prstGeom prst="rect">
            <a:avLst/>
          </a:prstGeom>
        </p:spPr>
      </p:pic>
      <p:pic>
        <p:nvPicPr>
          <p:cNvPr id="72" name="Picture 96">
            <a:extLst>
              <a:ext uri="{FF2B5EF4-FFF2-40B4-BE49-F238E27FC236}">
                <a16:creationId xmlns:a16="http://schemas.microsoft.com/office/drawing/2014/main" id="{664BA24D-FA8C-EE4D-A2DC-491BF11D6FA6}"/>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767074" y="4806522"/>
            <a:ext cx="600075" cy="600075"/>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8" cstate="email">
            <a:extLst>
              <a:ext uri="{28A0092B-C50C-407E-A947-70E740481C1C}">
                <a14:useLocalDpi xmlns:a14="http://schemas.microsoft.com/office/drawing/2010/main" val="0"/>
              </a:ext>
            </a:extLst>
          </a:blip>
          <a:stretch>
            <a:fillRect/>
          </a:stretch>
        </p:blipFill>
        <p:spPr>
          <a:xfrm>
            <a:off x="10551045" y="364425"/>
            <a:ext cx="1208955" cy="979789"/>
          </a:xfrm>
          <a:prstGeom prst="rect">
            <a:avLst/>
          </a:prstGeom>
        </p:spPr>
      </p:pic>
      <p:pic>
        <p:nvPicPr>
          <p:cNvPr id="6" name="Picture 5" descr="Icon&#10;&#10;Description automatically generated">
            <a:extLst>
              <a:ext uri="{FF2B5EF4-FFF2-40B4-BE49-F238E27FC236}">
                <a16:creationId xmlns:a16="http://schemas.microsoft.com/office/drawing/2014/main" id="{76D92FD5-08EA-6BC8-29BC-BCF5EEFE18AA}"/>
              </a:ext>
            </a:extLst>
          </p:cNvPr>
          <p:cNvPicPr>
            <a:picLocks noChangeAspect="1"/>
          </p:cNvPicPr>
          <p:nvPr userDrawn="1"/>
        </p:nvPicPr>
        <p:blipFill>
          <a:blip r:embed="rId9" cstate="email">
            <a:extLst>
              <a:ext uri="{28A0092B-C50C-407E-A947-70E740481C1C}">
                <a14:useLocalDpi xmlns:a14="http://schemas.microsoft.com/office/drawing/2010/main" val="0"/>
              </a:ext>
            </a:extLst>
          </a:blip>
          <a:stretch>
            <a:fillRect/>
          </a:stretch>
        </p:blipFill>
        <p:spPr>
          <a:xfrm rot="5400000">
            <a:off x="-2509143" y="-71523"/>
            <a:ext cx="10768951" cy="7616239"/>
          </a:xfrm>
          <a:prstGeom prst="rect">
            <a:avLst/>
          </a:prstGeom>
        </p:spPr>
      </p:pic>
    </p:spTree>
    <p:extLst>
      <p:ext uri="{BB962C8B-B14F-4D97-AF65-F5344CB8AC3E}">
        <p14:creationId xmlns:p14="http://schemas.microsoft.com/office/powerpoint/2010/main" val="2821117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dirty="0">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10800000">
            <a:off x="9220370"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63335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Headline and image with header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dirty="0">
              <a:solidFill>
                <a:schemeClr val="accent1"/>
              </a:solidFill>
            </a:endParaRPr>
          </a:p>
        </p:txBody>
      </p:sp>
    </p:spTree>
    <p:extLst>
      <p:ext uri="{BB962C8B-B14F-4D97-AF65-F5344CB8AC3E}">
        <p14:creationId xmlns:p14="http://schemas.microsoft.com/office/powerpoint/2010/main" val="1945740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dirty="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6" name="TextBox 5">
            <a:extLst>
              <a:ext uri="{FF2B5EF4-FFF2-40B4-BE49-F238E27FC236}">
                <a16:creationId xmlns:a16="http://schemas.microsoft.com/office/drawing/2014/main" id="{17BDFC27-AE77-990E-E3A7-5DF7B8BEB8B0}"/>
              </a:ext>
            </a:extLst>
          </p:cNvPr>
          <p:cNvSpPr txBox="1"/>
          <p:nvPr userDrawn="1"/>
        </p:nvSpPr>
        <p:spPr>
          <a:xfrm>
            <a:off x="7202551" y="2249424"/>
            <a:ext cx="4428148" cy="1200329"/>
          </a:xfrm>
          <a:prstGeom prst="rect">
            <a:avLst/>
          </a:prstGeom>
          <a:noFill/>
        </p:spPr>
        <p:txBody>
          <a:bodyPr wrap="square" rtlCol="0">
            <a:spAutoFit/>
          </a:bodyPr>
          <a:lstStyle/>
          <a:p>
            <a:r>
              <a:rPr lang="en-GB" dirty="0">
                <a:solidFill>
                  <a:schemeClr val="bg1"/>
                </a:solidFill>
              </a:rPr>
              <a:t>Text content goes over single column. Text content here goes over single column. Text content here goes over single column.  </a:t>
            </a:r>
          </a:p>
        </p:txBody>
      </p:sp>
    </p:spTree>
    <p:extLst>
      <p:ext uri="{BB962C8B-B14F-4D97-AF65-F5344CB8AC3E}">
        <p14:creationId xmlns:p14="http://schemas.microsoft.com/office/powerpoint/2010/main" val="4283534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dirty="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Tree>
    <p:extLst>
      <p:ext uri="{BB962C8B-B14F-4D97-AF65-F5344CB8AC3E}">
        <p14:creationId xmlns:p14="http://schemas.microsoft.com/office/powerpoint/2010/main" val="363607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ubhead, two columns">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B79D01-2A70-DAF1-6A65-BC0424C2FEEC}"/>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10800000">
            <a:off x="9220370" y="244040"/>
            <a:ext cx="3064672" cy="187960"/>
          </a:xfrm>
          <a:prstGeom prst="rect">
            <a:avLst/>
          </a:prstGeom>
        </p:spPr>
      </p:pic>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cxnSp>
        <p:nvCxnSpPr>
          <p:cNvPr id="12" name="Straight Connector 11">
            <a:extLst>
              <a:ext uri="{FF2B5EF4-FFF2-40B4-BE49-F238E27FC236}">
                <a16:creationId xmlns:a16="http://schemas.microsoft.com/office/drawing/2014/main" id="{18E2133D-2149-6B45-BEAB-A2D5E225B5AD}"/>
              </a:ext>
              <a:ext uri="{C183D7F6-B498-43B3-948B-1728B52AA6E4}">
                <adec:decorative xmlns:adec="http://schemas.microsoft.com/office/drawing/2017/decorative" val="1"/>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Tree>
    <p:extLst>
      <p:ext uri="{BB962C8B-B14F-4D97-AF65-F5344CB8AC3E}">
        <p14:creationId xmlns:p14="http://schemas.microsoft.com/office/powerpoint/2010/main" val="2047438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4109" y="1210682"/>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4109" y="2141151"/>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endParaRPr lang="en-US" dirty="0"/>
          </a:p>
        </p:txBody>
      </p:sp>
      <p:pic>
        <p:nvPicPr>
          <p:cNvPr id="7" name="Picture 6">
            <a:extLst>
              <a:ext uri="{FF2B5EF4-FFF2-40B4-BE49-F238E27FC236}">
                <a16:creationId xmlns:a16="http://schemas.microsoft.com/office/drawing/2014/main" id="{3D9F83AB-04F8-4C53-93F7-BAAABEF42693}"/>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spTree>
    <p:extLst>
      <p:ext uri="{BB962C8B-B14F-4D97-AF65-F5344CB8AC3E}">
        <p14:creationId xmlns:p14="http://schemas.microsoft.com/office/powerpoint/2010/main" val="21098774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14920" y="1343804"/>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609601" y="548641"/>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680410" y="114452"/>
            <a:ext cx="1440873" cy="436418"/>
          </a:xfrm>
          <a:prstGeom prst="rect">
            <a:avLst/>
          </a:prstGeom>
        </p:spPr>
      </p:pic>
    </p:spTree>
    <p:extLst>
      <p:ext uri="{BB962C8B-B14F-4D97-AF65-F5344CB8AC3E}">
        <p14:creationId xmlns:p14="http://schemas.microsoft.com/office/powerpoint/2010/main" val="15503978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Data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8B9EEEB-4482-151C-3E4B-6DCA5DB975F7}"/>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dirty="0">
              <a:solidFill>
                <a:schemeClr val="accent1"/>
              </a:solidFill>
            </a:endParaRPr>
          </a:p>
        </p:txBody>
      </p:sp>
      <p:cxnSp>
        <p:nvCxnSpPr>
          <p:cNvPr id="7" name="Straight Connector 6">
            <a:extLst>
              <a:ext uri="{FF2B5EF4-FFF2-40B4-BE49-F238E27FC236}">
                <a16:creationId xmlns:a16="http://schemas.microsoft.com/office/drawing/2014/main" id="{82B5EE73-D618-9F44-829B-3E2FB3EF9E8B}"/>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5BBF07FF-3CE1-3D71-B166-EE893EF0AEB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41780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dirty="0"/>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dirty="0"/>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551045" y="364425"/>
            <a:ext cx="1208955" cy="979789"/>
          </a:xfrm>
          <a:prstGeom prst="rect">
            <a:avLst/>
          </a:prstGeom>
        </p:spPr>
      </p:pic>
    </p:spTree>
    <p:extLst>
      <p:ext uri="{BB962C8B-B14F-4D97-AF65-F5344CB8AC3E}">
        <p14:creationId xmlns:p14="http://schemas.microsoft.com/office/powerpoint/2010/main" val="33618806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Heading, subhead, bullets one column">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749109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E9283-BB71-6930-71E2-15B8B33127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D860F9A-A2F9-EE29-E23D-0F3A7BB9E4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E237D6-BD6F-2341-88CF-32561B4D2F6D}"/>
              </a:ext>
            </a:extLst>
          </p:cNvPr>
          <p:cNvSpPr>
            <a:spLocks noGrp="1"/>
          </p:cNvSpPr>
          <p:nvPr>
            <p:ph type="dt" sz="half" idx="10"/>
          </p:nvPr>
        </p:nvSpPr>
        <p:spPr/>
        <p:txBody>
          <a:bodyPr/>
          <a:lstStyle/>
          <a:p>
            <a:fld id="{3C048C0D-F238-4A5A-A91E-D10F4C750809}" type="datetimeFigureOut">
              <a:rPr lang="en-GB" smtClean="0"/>
              <a:t>01/08/2024</a:t>
            </a:fld>
            <a:endParaRPr lang="en-GB"/>
          </a:p>
        </p:txBody>
      </p:sp>
      <p:sp>
        <p:nvSpPr>
          <p:cNvPr id="5" name="Footer Placeholder 4">
            <a:extLst>
              <a:ext uri="{FF2B5EF4-FFF2-40B4-BE49-F238E27FC236}">
                <a16:creationId xmlns:a16="http://schemas.microsoft.com/office/drawing/2014/main" id="{8B4494F1-8DD2-3D8C-BF0A-361DE4C82C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CD03C3-168E-EE4E-8C5E-C790CA8C167D}"/>
              </a:ext>
            </a:extLst>
          </p:cNvPr>
          <p:cNvSpPr>
            <a:spLocks noGrp="1"/>
          </p:cNvSpPr>
          <p:nvPr>
            <p:ph type="sldNum" sz="quarter" idx="12"/>
          </p:nvPr>
        </p:nvSpPr>
        <p:spPr/>
        <p:txBody>
          <a:bodyPr/>
          <a:lstStyle/>
          <a:p>
            <a:fld id="{8FD30D9F-B2F6-48BA-B5A5-418B8CCDDB12}" type="slidenum">
              <a:rPr lang="en-GB" smtClean="0"/>
              <a:t>‹#›</a:t>
            </a:fld>
            <a:endParaRPr lang="en-GB"/>
          </a:p>
        </p:txBody>
      </p:sp>
    </p:spTree>
    <p:extLst>
      <p:ext uri="{BB962C8B-B14F-4D97-AF65-F5344CB8AC3E}">
        <p14:creationId xmlns:p14="http://schemas.microsoft.com/office/powerpoint/2010/main" val="10139817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8F48A-4EF5-52EB-396A-C548E8AEFD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F7BDAD2-AE1F-F88B-0875-890E652577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1509B68-07C2-D324-D367-268E06C8CA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3D0DD3-7F89-ECE8-2B8B-22FF10AD3B1A}"/>
              </a:ext>
            </a:extLst>
          </p:cNvPr>
          <p:cNvSpPr>
            <a:spLocks noGrp="1"/>
          </p:cNvSpPr>
          <p:nvPr>
            <p:ph type="dt" sz="half" idx="10"/>
          </p:nvPr>
        </p:nvSpPr>
        <p:spPr/>
        <p:txBody>
          <a:bodyPr/>
          <a:lstStyle/>
          <a:p>
            <a:fld id="{3C048C0D-F238-4A5A-A91E-D10F4C750809}" type="datetimeFigureOut">
              <a:rPr lang="en-GB" smtClean="0"/>
              <a:t>01/08/2024</a:t>
            </a:fld>
            <a:endParaRPr lang="en-GB"/>
          </a:p>
        </p:txBody>
      </p:sp>
      <p:sp>
        <p:nvSpPr>
          <p:cNvPr id="6" name="Footer Placeholder 5">
            <a:extLst>
              <a:ext uri="{FF2B5EF4-FFF2-40B4-BE49-F238E27FC236}">
                <a16:creationId xmlns:a16="http://schemas.microsoft.com/office/drawing/2014/main" id="{AEC3E41B-81BA-13DD-F43E-A210DAD0D50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8123800-C15E-A6A2-EA88-87200A4012F2}"/>
              </a:ext>
            </a:extLst>
          </p:cNvPr>
          <p:cNvSpPr>
            <a:spLocks noGrp="1"/>
          </p:cNvSpPr>
          <p:nvPr>
            <p:ph type="sldNum" sz="quarter" idx="12"/>
          </p:nvPr>
        </p:nvSpPr>
        <p:spPr/>
        <p:txBody>
          <a:bodyPr/>
          <a:lstStyle/>
          <a:p>
            <a:fld id="{8FD30D9F-B2F6-48BA-B5A5-418B8CCDDB12}" type="slidenum">
              <a:rPr lang="en-GB" smtClean="0"/>
              <a:t>‹#›</a:t>
            </a:fld>
            <a:endParaRPr lang="en-GB"/>
          </a:p>
        </p:txBody>
      </p:sp>
    </p:spTree>
    <p:extLst>
      <p:ext uri="{BB962C8B-B14F-4D97-AF65-F5344CB8AC3E}">
        <p14:creationId xmlns:p14="http://schemas.microsoft.com/office/powerpoint/2010/main" val="5157658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4CD09-803F-79DF-A194-08F81926804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89C2DA-5FAF-9DD1-552B-FC271FA82B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55E5F4-7870-DD55-585B-1EB440E056A0}"/>
              </a:ext>
            </a:extLst>
          </p:cNvPr>
          <p:cNvSpPr>
            <a:spLocks noGrp="1"/>
          </p:cNvSpPr>
          <p:nvPr>
            <p:ph type="dt" sz="half" idx="10"/>
          </p:nvPr>
        </p:nvSpPr>
        <p:spPr/>
        <p:txBody>
          <a:bodyPr/>
          <a:lstStyle/>
          <a:p>
            <a:fld id="{3C048C0D-F238-4A5A-A91E-D10F4C750809}" type="datetimeFigureOut">
              <a:rPr lang="en-GB" smtClean="0"/>
              <a:t>01/08/2024</a:t>
            </a:fld>
            <a:endParaRPr lang="en-GB"/>
          </a:p>
        </p:txBody>
      </p:sp>
      <p:sp>
        <p:nvSpPr>
          <p:cNvPr id="5" name="Footer Placeholder 4">
            <a:extLst>
              <a:ext uri="{FF2B5EF4-FFF2-40B4-BE49-F238E27FC236}">
                <a16:creationId xmlns:a16="http://schemas.microsoft.com/office/drawing/2014/main" id="{2C7EE37C-AE90-F7B4-98A9-9A24F7930B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F7E913-C22C-65E9-7DC5-8C0D7C1FE0C0}"/>
              </a:ext>
            </a:extLst>
          </p:cNvPr>
          <p:cNvSpPr>
            <a:spLocks noGrp="1"/>
          </p:cNvSpPr>
          <p:nvPr>
            <p:ph type="sldNum" sz="quarter" idx="12"/>
          </p:nvPr>
        </p:nvSpPr>
        <p:spPr/>
        <p:txBody>
          <a:bodyPr/>
          <a:lstStyle/>
          <a:p>
            <a:fld id="{8FD30D9F-B2F6-48BA-B5A5-418B8CCDDB12}" type="slidenum">
              <a:rPr lang="en-GB" smtClean="0"/>
              <a:t>‹#›</a:t>
            </a:fld>
            <a:endParaRPr lang="en-GB"/>
          </a:p>
        </p:txBody>
      </p:sp>
    </p:spTree>
    <p:extLst>
      <p:ext uri="{BB962C8B-B14F-4D97-AF65-F5344CB8AC3E}">
        <p14:creationId xmlns:p14="http://schemas.microsoft.com/office/powerpoint/2010/main" val="4521933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CBE0F-CBE0-4210-8078-204C4A9FD41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CC9EFF8-F367-008E-D348-1562BBEBA6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38F762-27C9-38D8-A549-26B9EF43CD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334419A-BFBA-3BAC-1DCC-8B09C3BF66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BEF4F5-7D50-6276-B891-403A62AE8E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5B8D8E4-45C3-C971-04C4-F840D9BE52E8}"/>
              </a:ext>
            </a:extLst>
          </p:cNvPr>
          <p:cNvSpPr>
            <a:spLocks noGrp="1"/>
          </p:cNvSpPr>
          <p:nvPr>
            <p:ph type="dt" sz="half" idx="10"/>
          </p:nvPr>
        </p:nvSpPr>
        <p:spPr/>
        <p:txBody>
          <a:bodyPr/>
          <a:lstStyle/>
          <a:p>
            <a:fld id="{415EAB4E-E3A3-4C21-A2C4-091A1CB58DB1}" type="datetimeFigureOut">
              <a:rPr lang="en-GB" smtClean="0"/>
              <a:t>01/08/2024</a:t>
            </a:fld>
            <a:endParaRPr lang="en-GB"/>
          </a:p>
        </p:txBody>
      </p:sp>
      <p:sp>
        <p:nvSpPr>
          <p:cNvPr id="8" name="Footer Placeholder 7">
            <a:extLst>
              <a:ext uri="{FF2B5EF4-FFF2-40B4-BE49-F238E27FC236}">
                <a16:creationId xmlns:a16="http://schemas.microsoft.com/office/drawing/2014/main" id="{00771525-2E5D-70CB-6040-998405701E7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9987CB0-4F06-82E1-D23A-12759FFAAC34}"/>
              </a:ext>
            </a:extLst>
          </p:cNvPr>
          <p:cNvSpPr>
            <a:spLocks noGrp="1"/>
          </p:cNvSpPr>
          <p:nvPr>
            <p:ph type="sldNum" sz="quarter" idx="12"/>
          </p:nvPr>
        </p:nvSpPr>
        <p:spPr/>
        <p:txBody>
          <a:bodyPr/>
          <a:lstStyle/>
          <a:p>
            <a:fld id="{F72C7F1A-E0E5-4A7D-8F7D-08BF3E53AE7C}" type="slidenum">
              <a:rPr lang="en-GB" smtClean="0"/>
              <a:t>‹#›</a:t>
            </a:fld>
            <a:endParaRPr lang="en-GB"/>
          </a:p>
        </p:txBody>
      </p:sp>
    </p:spTree>
    <p:extLst>
      <p:ext uri="{BB962C8B-B14F-4D97-AF65-F5344CB8AC3E}">
        <p14:creationId xmlns:p14="http://schemas.microsoft.com/office/powerpoint/2010/main" val="32763005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dirty="0">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10800000">
            <a:off x="9220370"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3746086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Heading, content, basic text one col">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5138" y="414734"/>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Content Placeholder 2"/>
          <p:cNvSpPr>
            <a:spLocks noGrp="1"/>
          </p:cNvSpPr>
          <p:nvPr>
            <p:ph idx="1" hasCustomPrompt="1"/>
          </p:nvPr>
        </p:nvSpPr>
        <p:spPr>
          <a:xfrm>
            <a:off x="375138" y="1415778"/>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8441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Heading, content, basic text one col">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5138" y="414734"/>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Content Placeholder 2"/>
          <p:cNvSpPr>
            <a:spLocks noGrp="1"/>
          </p:cNvSpPr>
          <p:nvPr>
            <p:ph idx="1" hasCustomPrompt="1"/>
          </p:nvPr>
        </p:nvSpPr>
        <p:spPr>
          <a:xfrm>
            <a:off x="375138" y="1415778"/>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Tree>
    <p:extLst>
      <p:ext uri="{BB962C8B-B14F-4D97-AF65-F5344CB8AC3E}">
        <p14:creationId xmlns:p14="http://schemas.microsoft.com/office/powerpoint/2010/main" val="2036332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Title, subhead, two columns">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B79D01-2A70-DAF1-6A65-BC0424C2FEEC}"/>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10800000">
            <a:off x="9220370" y="244040"/>
            <a:ext cx="3064672" cy="187960"/>
          </a:xfrm>
          <a:prstGeom prst="rect">
            <a:avLst/>
          </a:prstGeom>
        </p:spPr>
      </p:pic>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cxnSp>
        <p:nvCxnSpPr>
          <p:cNvPr id="12" name="Straight Connector 11">
            <a:extLst>
              <a:ext uri="{FF2B5EF4-FFF2-40B4-BE49-F238E27FC236}">
                <a16:creationId xmlns:a16="http://schemas.microsoft.com/office/drawing/2014/main" id="{18E2133D-2149-6B45-BEAB-A2D5E225B5AD}"/>
              </a:ext>
              <a:ext uri="{C183D7F6-B498-43B3-948B-1728B52AA6E4}">
                <adec:decorative xmlns:adec="http://schemas.microsoft.com/office/drawing/2017/decorative" val="1"/>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Tree>
    <p:extLst>
      <p:ext uri="{BB962C8B-B14F-4D97-AF65-F5344CB8AC3E}">
        <p14:creationId xmlns:p14="http://schemas.microsoft.com/office/powerpoint/2010/main" val="3435219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_Heading, content, basic text one col">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5138" y="414734"/>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Content Placeholder 2"/>
          <p:cNvSpPr>
            <a:spLocks noGrp="1"/>
          </p:cNvSpPr>
          <p:nvPr>
            <p:ph idx="1" hasCustomPrompt="1"/>
          </p:nvPr>
        </p:nvSpPr>
        <p:spPr>
          <a:xfrm>
            <a:off x="375138" y="1415778"/>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0948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2_Heading, content, basic text one co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32DDCA5-A307-96EA-64A8-CCBA8E5F6393}"/>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347413" y="3166643"/>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Content Placeholder 2"/>
          <p:cNvSpPr>
            <a:spLocks noGrp="1"/>
          </p:cNvSpPr>
          <p:nvPr>
            <p:ph idx="1" hasCustomPrompt="1"/>
          </p:nvPr>
        </p:nvSpPr>
        <p:spPr>
          <a:xfrm>
            <a:off x="412708" y="2106000"/>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accent6"/>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952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3568E66E-4300-C34D-B490-E2E6A73E585A}"/>
              </a:ext>
            </a:extLst>
          </p:cNvPr>
          <p:cNvSpPr/>
          <p:nvPr userDrawn="1"/>
        </p:nvSpPr>
        <p:spPr>
          <a:xfrm>
            <a:off x="3830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F337980B-A75B-014B-A7A8-965882204640}"/>
              </a:ext>
            </a:extLst>
          </p:cNvPr>
          <p:cNvSpPr/>
          <p:nvPr userDrawn="1"/>
        </p:nvSpPr>
        <p:spPr>
          <a:xfrm>
            <a:off x="153452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E8B5FF7D-C2EF-9E4C-A4CF-A835052E5DF8}"/>
              </a:ext>
            </a:extLst>
          </p:cNvPr>
          <p:cNvSpPr/>
          <p:nvPr userDrawn="1"/>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177481C1-F4F0-BE4E-B991-152BB9620270}"/>
              </a:ext>
            </a:extLst>
          </p:cNvPr>
          <p:cNvSpPr/>
          <p:nvPr userDrawn="1"/>
        </p:nvSpPr>
        <p:spPr>
          <a:xfrm>
            <a:off x="38374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2FBC860F-BE8A-634D-9A96-33CE6D96B9F0}"/>
              </a:ext>
            </a:extLst>
          </p:cNvPr>
          <p:cNvSpPr/>
          <p:nvPr userDrawn="1"/>
        </p:nvSpPr>
        <p:spPr>
          <a:xfrm>
            <a:off x="498892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5FA913FF-786C-1944-BF18-E9AB064B3444}"/>
              </a:ext>
            </a:extLst>
          </p:cNvPr>
          <p:cNvSpPr/>
          <p:nvPr userDrawn="1"/>
        </p:nvSpPr>
        <p:spPr>
          <a:xfrm>
            <a:off x="6140393"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6C22D839-E390-8340-B649-B4FC5A6CFD70}"/>
              </a:ext>
            </a:extLst>
          </p:cNvPr>
          <p:cNvSpPr/>
          <p:nvPr userDrawn="1"/>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4640EE3D-EEFC-874A-A65B-DDDE03FC3221}"/>
              </a:ext>
            </a:extLst>
          </p:cNvPr>
          <p:cNvSpPr/>
          <p:nvPr userDrawn="1"/>
        </p:nvSpPr>
        <p:spPr>
          <a:xfrm>
            <a:off x="84433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2A667BF2-B8EF-D949-9F15-FC3B3099AD58}"/>
              </a:ext>
            </a:extLst>
          </p:cNvPr>
          <p:cNvSpPr/>
          <p:nvPr userDrawn="1"/>
        </p:nvSpPr>
        <p:spPr>
          <a:xfrm>
            <a:off x="9594794"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47201170-3375-514F-99C2-E37C6903968A}"/>
              </a:ext>
            </a:extLst>
          </p:cNvPr>
          <p:cNvSpPr/>
          <p:nvPr userDrawn="1"/>
        </p:nvSpPr>
        <p:spPr>
          <a:xfrm>
            <a:off x="107462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a:extLst>
              <a:ext uri="{FF2B5EF4-FFF2-40B4-BE49-F238E27FC236}">
                <a16:creationId xmlns:a16="http://schemas.microsoft.com/office/drawing/2014/main" id="{5E67BC68-4FB2-EE4A-A33E-6A7AF0CF413F}"/>
              </a:ext>
            </a:extLst>
          </p:cNvPr>
          <p:cNvSpPr/>
          <p:nvPr userDrawn="1"/>
        </p:nvSpPr>
        <p:spPr>
          <a:xfrm>
            <a:off x="498892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a:extLst>
              <a:ext uri="{FF2B5EF4-FFF2-40B4-BE49-F238E27FC236}">
                <a16:creationId xmlns:a16="http://schemas.microsoft.com/office/drawing/2014/main" id="{0277C142-7A53-7A4A-A8FB-FBF33048E364}"/>
              </a:ext>
            </a:extLst>
          </p:cNvPr>
          <p:cNvSpPr/>
          <p:nvPr userDrawn="1"/>
        </p:nvSpPr>
        <p:spPr>
          <a:xfrm>
            <a:off x="6140393"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28">
            <a:extLst>
              <a:ext uri="{FF2B5EF4-FFF2-40B4-BE49-F238E27FC236}">
                <a16:creationId xmlns:a16="http://schemas.microsoft.com/office/drawing/2014/main" id="{6ADC5831-BE66-5045-87AF-18EBDF02747B}"/>
              </a:ext>
            </a:extLst>
          </p:cNvPr>
          <p:cNvSpPr/>
          <p:nvPr userDrawn="1"/>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29">
            <a:extLst>
              <a:ext uri="{FF2B5EF4-FFF2-40B4-BE49-F238E27FC236}">
                <a16:creationId xmlns:a16="http://schemas.microsoft.com/office/drawing/2014/main" id="{2CB65DE4-B016-474E-A1C1-495957C7CA04}"/>
              </a:ext>
            </a:extLst>
          </p:cNvPr>
          <p:cNvSpPr/>
          <p:nvPr userDrawn="1"/>
        </p:nvSpPr>
        <p:spPr>
          <a:xfrm>
            <a:off x="84433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ectangle 30">
            <a:extLst>
              <a:ext uri="{FF2B5EF4-FFF2-40B4-BE49-F238E27FC236}">
                <a16:creationId xmlns:a16="http://schemas.microsoft.com/office/drawing/2014/main" id="{58B3AA15-3E6B-C347-B0BE-F416C5684A23}"/>
              </a:ext>
            </a:extLst>
          </p:cNvPr>
          <p:cNvSpPr/>
          <p:nvPr userDrawn="1"/>
        </p:nvSpPr>
        <p:spPr>
          <a:xfrm>
            <a:off x="9594794"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a:extLst>
              <a:ext uri="{FF2B5EF4-FFF2-40B4-BE49-F238E27FC236}">
                <a16:creationId xmlns:a16="http://schemas.microsoft.com/office/drawing/2014/main" id="{7AC0924D-A95B-1E43-84A3-825886C48DD3}"/>
              </a:ext>
            </a:extLst>
          </p:cNvPr>
          <p:cNvSpPr/>
          <p:nvPr userDrawn="1"/>
        </p:nvSpPr>
        <p:spPr>
          <a:xfrm>
            <a:off x="107462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36">
            <a:extLst>
              <a:ext uri="{FF2B5EF4-FFF2-40B4-BE49-F238E27FC236}">
                <a16:creationId xmlns:a16="http://schemas.microsoft.com/office/drawing/2014/main" id="{FF522785-C8F3-734E-AF20-487FED2CEBCA}"/>
              </a:ext>
            </a:extLst>
          </p:cNvPr>
          <p:cNvSpPr/>
          <p:nvPr userDrawn="1"/>
        </p:nvSpPr>
        <p:spPr>
          <a:xfrm>
            <a:off x="498892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37">
            <a:extLst>
              <a:ext uri="{FF2B5EF4-FFF2-40B4-BE49-F238E27FC236}">
                <a16:creationId xmlns:a16="http://schemas.microsoft.com/office/drawing/2014/main" id="{798AD1D6-A541-1941-8B56-2FF0936767C6}"/>
              </a:ext>
            </a:extLst>
          </p:cNvPr>
          <p:cNvSpPr/>
          <p:nvPr userDrawn="1"/>
        </p:nvSpPr>
        <p:spPr>
          <a:xfrm>
            <a:off x="6140393"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Rectangle 38">
            <a:extLst>
              <a:ext uri="{FF2B5EF4-FFF2-40B4-BE49-F238E27FC236}">
                <a16:creationId xmlns:a16="http://schemas.microsoft.com/office/drawing/2014/main" id="{A844F750-124C-F246-BCDD-67595B93DC88}"/>
              </a:ext>
            </a:extLst>
          </p:cNvPr>
          <p:cNvSpPr/>
          <p:nvPr userDrawn="1"/>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Rectangle 39">
            <a:extLst>
              <a:ext uri="{FF2B5EF4-FFF2-40B4-BE49-F238E27FC236}">
                <a16:creationId xmlns:a16="http://schemas.microsoft.com/office/drawing/2014/main" id="{15499656-96AE-C649-B3C1-81D5C6F60DA6}"/>
              </a:ext>
            </a:extLst>
          </p:cNvPr>
          <p:cNvSpPr/>
          <p:nvPr userDrawn="1"/>
        </p:nvSpPr>
        <p:spPr>
          <a:xfrm>
            <a:off x="84433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Rectangle 40">
            <a:extLst>
              <a:ext uri="{FF2B5EF4-FFF2-40B4-BE49-F238E27FC236}">
                <a16:creationId xmlns:a16="http://schemas.microsoft.com/office/drawing/2014/main" id="{B3150134-3C23-2A41-8EC0-2D0F308CD2FE}"/>
              </a:ext>
            </a:extLst>
          </p:cNvPr>
          <p:cNvSpPr/>
          <p:nvPr userDrawn="1"/>
        </p:nvSpPr>
        <p:spPr>
          <a:xfrm>
            <a:off x="9594794"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Rectangle 41">
            <a:extLst>
              <a:ext uri="{FF2B5EF4-FFF2-40B4-BE49-F238E27FC236}">
                <a16:creationId xmlns:a16="http://schemas.microsoft.com/office/drawing/2014/main" id="{4A542EAC-EEE9-2748-9DAC-6986FFF6348A}"/>
              </a:ext>
            </a:extLst>
          </p:cNvPr>
          <p:cNvSpPr/>
          <p:nvPr userDrawn="1"/>
        </p:nvSpPr>
        <p:spPr>
          <a:xfrm>
            <a:off x="107462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a:extLst>
              <a:ext uri="{FF2B5EF4-FFF2-40B4-BE49-F238E27FC236}">
                <a16:creationId xmlns:a16="http://schemas.microsoft.com/office/drawing/2014/main" id="{2D1CDB1A-8B42-520A-323D-5D120AA42E9C}"/>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827747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Sample-Icons-Layou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DF01C83-A866-28AC-7B1F-38947CCF6D80}"/>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5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5"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59"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58"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5"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59"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45">
            <a:extLst>
              <a:ext uri="{FF2B5EF4-FFF2-40B4-BE49-F238E27FC236}">
                <a16:creationId xmlns:a16="http://schemas.microsoft.com/office/drawing/2014/main" id="{510BDAA4-2C6C-4E47-9616-5977DD23D840}"/>
              </a:ext>
            </a:extLst>
          </p:cNvPr>
          <p:cNvSpPr/>
          <p:nvPr userDrawn="1"/>
        </p:nvSpPr>
        <p:spPr>
          <a:xfrm>
            <a:off x="5122911"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Rectangle 46">
            <a:extLst>
              <a:ext uri="{FF2B5EF4-FFF2-40B4-BE49-F238E27FC236}">
                <a16:creationId xmlns:a16="http://schemas.microsoft.com/office/drawing/2014/main" id="{2691AF0D-B60D-2949-AB30-089AD6A4A5A1}"/>
              </a:ext>
            </a:extLst>
          </p:cNvPr>
          <p:cNvSpPr/>
          <p:nvPr userDrawn="1"/>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Rectangle 47">
            <a:extLst>
              <a:ext uri="{FF2B5EF4-FFF2-40B4-BE49-F238E27FC236}">
                <a16:creationId xmlns:a16="http://schemas.microsoft.com/office/drawing/2014/main" id="{D76B0456-3FC3-5D44-A9F1-56A57FD0B992}"/>
              </a:ext>
            </a:extLst>
          </p:cNvPr>
          <p:cNvSpPr/>
          <p:nvPr userDrawn="1"/>
        </p:nvSpPr>
        <p:spPr>
          <a:xfrm>
            <a:off x="9825395"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a:extLst>
              <a:ext uri="{FF2B5EF4-FFF2-40B4-BE49-F238E27FC236}">
                <a16:creationId xmlns:a16="http://schemas.microsoft.com/office/drawing/2014/main" id="{D569F651-3737-5832-DC5A-9DB8A57B6C79}"/>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10800000">
            <a:off x="9220370"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Tree>
    <p:extLst>
      <p:ext uri="{BB962C8B-B14F-4D97-AF65-F5344CB8AC3E}">
        <p14:creationId xmlns:p14="http://schemas.microsoft.com/office/powerpoint/2010/main" val="3616329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2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B79D01-2A70-DAF1-6A65-BC0424C2FEEC}"/>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314596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3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9FE9CC-24C2-9AAC-6340-A9E7BC324939}"/>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942223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2_Title, subhead, Three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C4A9B1-8C9A-5B25-6E7A-B9589ECCAD85}"/>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85107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Headline slide with image A">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2C3761D-E146-5B7A-CD68-6CC98EA19A5F}"/>
              </a:ext>
            </a:extLst>
          </p:cNvPr>
          <p:cNvSpPr/>
          <p:nvPr userDrawn="1"/>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354093"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a:t>Headline over a number of lines,</a:t>
            </a:r>
            <a:br>
              <a:rPr lang="en-GB"/>
            </a:br>
            <a:r>
              <a:rPr lang="en-GB"/>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dirty="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Tree>
    <p:extLst>
      <p:ext uri="{BB962C8B-B14F-4D97-AF65-F5344CB8AC3E}">
        <p14:creationId xmlns:p14="http://schemas.microsoft.com/office/powerpoint/2010/main" val="515342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Heading, content, basic text one co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32DDCA5-A307-96EA-64A8-CCBA8E5F6393}"/>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347413" y="3166643"/>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Content Placeholder 2"/>
          <p:cNvSpPr>
            <a:spLocks noGrp="1"/>
          </p:cNvSpPr>
          <p:nvPr>
            <p:ph idx="1" hasCustomPrompt="1"/>
          </p:nvPr>
        </p:nvSpPr>
        <p:spPr>
          <a:xfrm>
            <a:off x="412708" y="2106000"/>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accent6"/>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044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CON Grid Boxes 4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6" name="Picture 5">
            <a:extLst>
              <a:ext uri="{FF2B5EF4-FFF2-40B4-BE49-F238E27FC236}">
                <a16:creationId xmlns:a16="http://schemas.microsoft.com/office/drawing/2014/main" id="{2F244FF8-F4E4-0514-77D0-8D8D69F9337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10800000">
            <a:off x="9220370" y="244040"/>
            <a:ext cx="3064672" cy="187960"/>
          </a:xfrm>
          <a:prstGeom prst="rect">
            <a:avLst/>
          </a:prstGeom>
        </p:spPr>
      </p:pic>
      <p:cxnSp>
        <p:nvCxnSpPr>
          <p:cNvPr id="7" name="Straight Connector 6">
            <a:extLst>
              <a:ext uri="{FF2B5EF4-FFF2-40B4-BE49-F238E27FC236}">
                <a16:creationId xmlns:a16="http://schemas.microsoft.com/office/drawing/2014/main" id="{7DBEB741-20EA-C36A-7EF8-DE1CD1F1AA0C}"/>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6636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CON Grid Boxes 2UP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B26CA0-4967-284E-42B6-5686F8C6B07B}"/>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2000"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8"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4324378"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10800000">
            <a:off x="9220370"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849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 Grid, Titles 4UP Grey">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8BBC9FB-69CA-ACB9-E6B9-6E2830215B65}"/>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Top Corners Rounded 17">
            <a:extLst>
              <a:ext uri="{FF2B5EF4-FFF2-40B4-BE49-F238E27FC236}">
                <a16:creationId xmlns:a16="http://schemas.microsoft.com/office/drawing/2014/main" id="{205929B3-ED58-E54F-B724-E24FB5F163DF}"/>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2"/>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2290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Quote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190978-5FC4-6858-371C-AF3DAD50E21F}"/>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dirty="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4" y="1314156"/>
            <a:ext cx="7503849" cy="3466727"/>
          </a:xfrm>
          <a:prstGeom prst="rect">
            <a:avLst/>
          </a:prstGeom>
        </p:spPr>
        <p:txBody>
          <a:bodyPr>
            <a:noAutofit/>
          </a:bodyPr>
          <a:lstStyle>
            <a:lvl1pPr marL="288000" indent="-288000" algn="l">
              <a:buNone/>
              <a:defRPr sz="4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0" y="4780883"/>
            <a:ext cx="7503849" cy="896938"/>
          </a:xfrm>
          <a:prstGeom prst="rect">
            <a:avLst/>
          </a:prstGeom>
        </p:spPr>
        <p:txBody>
          <a:bodyPr/>
          <a:lstStyle>
            <a:lvl1pPr marL="0" indent="0" algn="l">
              <a:buNone/>
              <a:defRPr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950932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7" name="TextBox 6">
            <a:extLst>
              <a:ext uri="{FF2B5EF4-FFF2-40B4-BE49-F238E27FC236}">
                <a16:creationId xmlns:a16="http://schemas.microsoft.com/office/drawing/2014/main" id="{2DFAD1B1-54FF-2FC6-D407-337D3737411D}"/>
              </a:ext>
            </a:extLst>
          </p:cNvPr>
          <p:cNvSpPr txBox="1"/>
          <p:nvPr userDrawn="1"/>
        </p:nvSpPr>
        <p:spPr>
          <a:xfrm>
            <a:off x="1245609" y="2349016"/>
            <a:ext cx="3552728" cy="1200329"/>
          </a:xfrm>
          <a:prstGeom prst="rect">
            <a:avLst/>
          </a:prstGeom>
          <a:noFill/>
        </p:spPr>
        <p:txBody>
          <a:bodyPr wrap="square" rtlCol="0">
            <a:spAutoFit/>
          </a:bodyPr>
          <a:lstStyle/>
          <a:p>
            <a:r>
              <a:rPr lang="en-GB" dirty="0"/>
              <a:t>Text content goes over single column. Text content here goes over single column. Text content here goes over single column.  </a:t>
            </a:r>
          </a:p>
        </p:txBody>
      </p:sp>
    </p:spTree>
    <p:extLst>
      <p:ext uri="{BB962C8B-B14F-4D97-AF65-F5344CB8AC3E}">
        <p14:creationId xmlns:p14="http://schemas.microsoft.com/office/powerpoint/2010/main" val="34428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1" y="0"/>
            <a:ext cx="12191998"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6" name="TextBox 5">
            <a:extLst>
              <a:ext uri="{FF2B5EF4-FFF2-40B4-BE49-F238E27FC236}">
                <a16:creationId xmlns:a16="http://schemas.microsoft.com/office/drawing/2014/main" id="{20A68404-D948-7642-8BC6-F42E883389E5}"/>
              </a:ext>
            </a:extLst>
          </p:cNvPr>
          <p:cNvSpPr txBox="1"/>
          <p:nvPr userDrawn="1"/>
        </p:nvSpPr>
        <p:spPr>
          <a:xfrm>
            <a:off x="1245609" y="2349016"/>
            <a:ext cx="3552728" cy="1200329"/>
          </a:xfrm>
          <a:prstGeom prst="rect">
            <a:avLst/>
          </a:prstGeom>
          <a:noFill/>
        </p:spPr>
        <p:txBody>
          <a:bodyPr wrap="square" rtlCol="0">
            <a:spAutoFit/>
          </a:bodyPr>
          <a:lstStyle/>
          <a:p>
            <a:r>
              <a:rPr lang="en-GB" dirty="0"/>
              <a:t>Text content goes over single column. Text content here goes over single column. Text content here goes over single column.  </a:t>
            </a:r>
          </a:p>
        </p:txBody>
      </p:sp>
    </p:spTree>
    <p:extLst>
      <p:ext uri="{BB962C8B-B14F-4D97-AF65-F5344CB8AC3E}">
        <p14:creationId xmlns:p14="http://schemas.microsoft.com/office/powerpoint/2010/main" val="127358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dirty="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
        <p:nvSpPr>
          <p:cNvPr id="2" name="TextBox 1">
            <a:extLst>
              <a:ext uri="{FF2B5EF4-FFF2-40B4-BE49-F238E27FC236}">
                <a16:creationId xmlns:a16="http://schemas.microsoft.com/office/drawing/2014/main" id="{B77551A3-9BAE-400C-B485-0F4ED3DB7306}"/>
              </a:ext>
            </a:extLst>
          </p:cNvPr>
          <p:cNvSpPr txBox="1"/>
          <p:nvPr userDrawn="1"/>
        </p:nvSpPr>
        <p:spPr>
          <a:xfrm>
            <a:off x="1245609" y="2349016"/>
            <a:ext cx="3552728" cy="1384995"/>
          </a:xfrm>
          <a:prstGeom prst="rect">
            <a:avLst/>
          </a:prstGeom>
          <a:noFill/>
        </p:spPr>
        <p:txBody>
          <a:bodyPr wrap="square" rtlCol="0">
            <a:spAutoFit/>
          </a:bodyPr>
          <a:lstStyle/>
          <a:p>
            <a:r>
              <a:rPr lang="en-GB" sz="2800" b="1" dirty="0"/>
              <a:t>“Quote text here. Quote text here. Quote text here.”</a:t>
            </a:r>
          </a:p>
        </p:txBody>
      </p:sp>
    </p:spTree>
    <p:extLst>
      <p:ext uri="{BB962C8B-B14F-4D97-AF65-F5344CB8AC3E}">
        <p14:creationId xmlns:p14="http://schemas.microsoft.com/office/powerpoint/2010/main" val="165248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ote and image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dirty="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 </a:t>
            </a:r>
          </a:p>
        </p:txBody>
      </p:sp>
      <p:pic>
        <p:nvPicPr>
          <p:cNvPr id="6" name="Picture 5">
            <a:extLst>
              <a:ext uri="{FF2B5EF4-FFF2-40B4-BE49-F238E27FC236}">
                <a16:creationId xmlns:a16="http://schemas.microsoft.com/office/drawing/2014/main" id="{CEB4F947-0C85-DAF2-683C-40847EF7F07B}"/>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3" name="TextBox 2">
            <a:extLst>
              <a:ext uri="{FF2B5EF4-FFF2-40B4-BE49-F238E27FC236}">
                <a16:creationId xmlns:a16="http://schemas.microsoft.com/office/drawing/2014/main" id="{072D8FDB-A40F-9C14-5A8C-BCBBA006B64D}"/>
              </a:ext>
            </a:extLst>
          </p:cNvPr>
          <p:cNvSpPr txBox="1"/>
          <p:nvPr userDrawn="1"/>
        </p:nvSpPr>
        <p:spPr>
          <a:xfrm>
            <a:off x="1245609" y="2349016"/>
            <a:ext cx="3552728" cy="1384995"/>
          </a:xfrm>
          <a:prstGeom prst="rect">
            <a:avLst/>
          </a:prstGeom>
          <a:noFill/>
        </p:spPr>
        <p:txBody>
          <a:bodyPr wrap="square" rtlCol="0">
            <a:spAutoFit/>
          </a:bodyPr>
          <a:lstStyle/>
          <a:p>
            <a:r>
              <a:rPr lang="en-GB" sz="2800" b="1" dirty="0"/>
              <a:t>“Quote text here. Quote text here. Quote text here.”</a:t>
            </a:r>
          </a:p>
        </p:txBody>
      </p:sp>
    </p:spTree>
    <p:extLst>
      <p:ext uri="{BB962C8B-B14F-4D97-AF65-F5344CB8AC3E}">
        <p14:creationId xmlns:p14="http://schemas.microsoft.com/office/powerpoint/2010/main" val="3344470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5_Breaker Heading1-Blue-DarkBlueA">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C30C3909-1482-1013-E118-A2CE0A1DD3D4}"/>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82932" y="2520000"/>
            <a:ext cx="6948488" cy="96361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dirty="0">
              <a:solidFill>
                <a:schemeClr val="tx1"/>
              </a:solidFill>
            </a:endParaRPr>
          </a:p>
        </p:txBody>
      </p:sp>
    </p:spTree>
    <p:extLst>
      <p:ext uri="{BB962C8B-B14F-4D97-AF65-F5344CB8AC3E}">
        <p14:creationId xmlns:p14="http://schemas.microsoft.com/office/powerpoint/2010/main" val="1060616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_Breaker Heading1-Blue-DarkBlue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092F3-915E-341D-8AD1-B8E398E9BFA4}"/>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descr="Chart&#10;&#10;Description automatically generated with medium confidence">
            <a:extLst>
              <a:ext uri="{FF2B5EF4-FFF2-40B4-BE49-F238E27FC236}">
                <a16:creationId xmlns:a16="http://schemas.microsoft.com/office/drawing/2014/main" id="{0AF6C2AD-0E53-2A94-6EDF-C2BC1C35E66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16747" y="-121920"/>
            <a:ext cx="12408747" cy="697992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612000"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dirty="0">
              <a:solidFill>
                <a:schemeClr val="tx1"/>
              </a:solidFill>
            </a:endParaRPr>
          </a:p>
        </p:txBody>
      </p:sp>
    </p:spTree>
    <p:extLst>
      <p:ext uri="{BB962C8B-B14F-4D97-AF65-F5344CB8AC3E}">
        <p14:creationId xmlns:p14="http://schemas.microsoft.com/office/powerpoint/2010/main" val="1233743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3568E66E-4300-C34D-B490-E2E6A73E585A}"/>
              </a:ext>
            </a:extLst>
          </p:cNvPr>
          <p:cNvSpPr/>
          <p:nvPr userDrawn="1"/>
        </p:nvSpPr>
        <p:spPr>
          <a:xfrm>
            <a:off x="3830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F337980B-A75B-014B-A7A8-965882204640}"/>
              </a:ext>
            </a:extLst>
          </p:cNvPr>
          <p:cNvSpPr/>
          <p:nvPr userDrawn="1"/>
        </p:nvSpPr>
        <p:spPr>
          <a:xfrm>
            <a:off x="153452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E8B5FF7D-C2EF-9E4C-A4CF-A835052E5DF8}"/>
              </a:ext>
            </a:extLst>
          </p:cNvPr>
          <p:cNvSpPr/>
          <p:nvPr userDrawn="1"/>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177481C1-F4F0-BE4E-B991-152BB9620270}"/>
              </a:ext>
            </a:extLst>
          </p:cNvPr>
          <p:cNvSpPr/>
          <p:nvPr userDrawn="1"/>
        </p:nvSpPr>
        <p:spPr>
          <a:xfrm>
            <a:off x="38374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2FBC860F-BE8A-634D-9A96-33CE6D96B9F0}"/>
              </a:ext>
            </a:extLst>
          </p:cNvPr>
          <p:cNvSpPr/>
          <p:nvPr userDrawn="1"/>
        </p:nvSpPr>
        <p:spPr>
          <a:xfrm>
            <a:off x="498892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5FA913FF-786C-1944-BF18-E9AB064B3444}"/>
              </a:ext>
            </a:extLst>
          </p:cNvPr>
          <p:cNvSpPr/>
          <p:nvPr userDrawn="1"/>
        </p:nvSpPr>
        <p:spPr>
          <a:xfrm>
            <a:off x="6140393"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6C22D839-E390-8340-B649-B4FC5A6CFD70}"/>
              </a:ext>
            </a:extLst>
          </p:cNvPr>
          <p:cNvSpPr/>
          <p:nvPr userDrawn="1"/>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4640EE3D-EEFC-874A-A65B-DDDE03FC3221}"/>
              </a:ext>
            </a:extLst>
          </p:cNvPr>
          <p:cNvSpPr/>
          <p:nvPr userDrawn="1"/>
        </p:nvSpPr>
        <p:spPr>
          <a:xfrm>
            <a:off x="84433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2A667BF2-B8EF-D949-9F15-FC3B3099AD58}"/>
              </a:ext>
            </a:extLst>
          </p:cNvPr>
          <p:cNvSpPr/>
          <p:nvPr userDrawn="1"/>
        </p:nvSpPr>
        <p:spPr>
          <a:xfrm>
            <a:off x="9594794"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47201170-3375-514F-99C2-E37C6903968A}"/>
              </a:ext>
            </a:extLst>
          </p:cNvPr>
          <p:cNvSpPr/>
          <p:nvPr userDrawn="1"/>
        </p:nvSpPr>
        <p:spPr>
          <a:xfrm>
            <a:off x="107462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a:extLst>
              <a:ext uri="{FF2B5EF4-FFF2-40B4-BE49-F238E27FC236}">
                <a16:creationId xmlns:a16="http://schemas.microsoft.com/office/drawing/2014/main" id="{5E67BC68-4FB2-EE4A-A33E-6A7AF0CF413F}"/>
              </a:ext>
            </a:extLst>
          </p:cNvPr>
          <p:cNvSpPr/>
          <p:nvPr userDrawn="1"/>
        </p:nvSpPr>
        <p:spPr>
          <a:xfrm>
            <a:off x="498892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a:extLst>
              <a:ext uri="{FF2B5EF4-FFF2-40B4-BE49-F238E27FC236}">
                <a16:creationId xmlns:a16="http://schemas.microsoft.com/office/drawing/2014/main" id="{0277C142-7A53-7A4A-A8FB-FBF33048E364}"/>
              </a:ext>
            </a:extLst>
          </p:cNvPr>
          <p:cNvSpPr/>
          <p:nvPr userDrawn="1"/>
        </p:nvSpPr>
        <p:spPr>
          <a:xfrm>
            <a:off x="6140393"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28">
            <a:extLst>
              <a:ext uri="{FF2B5EF4-FFF2-40B4-BE49-F238E27FC236}">
                <a16:creationId xmlns:a16="http://schemas.microsoft.com/office/drawing/2014/main" id="{6ADC5831-BE66-5045-87AF-18EBDF02747B}"/>
              </a:ext>
            </a:extLst>
          </p:cNvPr>
          <p:cNvSpPr/>
          <p:nvPr userDrawn="1"/>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29">
            <a:extLst>
              <a:ext uri="{FF2B5EF4-FFF2-40B4-BE49-F238E27FC236}">
                <a16:creationId xmlns:a16="http://schemas.microsoft.com/office/drawing/2014/main" id="{2CB65DE4-B016-474E-A1C1-495957C7CA04}"/>
              </a:ext>
            </a:extLst>
          </p:cNvPr>
          <p:cNvSpPr/>
          <p:nvPr userDrawn="1"/>
        </p:nvSpPr>
        <p:spPr>
          <a:xfrm>
            <a:off x="84433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ectangle 30">
            <a:extLst>
              <a:ext uri="{FF2B5EF4-FFF2-40B4-BE49-F238E27FC236}">
                <a16:creationId xmlns:a16="http://schemas.microsoft.com/office/drawing/2014/main" id="{58B3AA15-3E6B-C347-B0BE-F416C5684A23}"/>
              </a:ext>
            </a:extLst>
          </p:cNvPr>
          <p:cNvSpPr/>
          <p:nvPr userDrawn="1"/>
        </p:nvSpPr>
        <p:spPr>
          <a:xfrm>
            <a:off x="9594794"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a:extLst>
              <a:ext uri="{FF2B5EF4-FFF2-40B4-BE49-F238E27FC236}">
                <a16:creationId xmlns:a16="http://schemas.microsoft.com/office/drawing/2014/main" id="{7AC0924D-A95B-1E43-84A3-825886C48DD3}"/>
              </a:ext>
            </a:extLst>
          </p:cNvPr>
          <p:cNvSpPr/>
          <p:nvPr userDrawn="1"/>
        </p:nvSpPr>
        <p:spPr>
          <a:xfrm>
            <a:off x="107462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36">
            <a:extLst>
              <a:ext uri="{FF2B5EF4-FFF2-40B4-BE49-F238E27FC236}">
                <a16:creationId xmlns:a16="http://schemas.microsoft.com/office/drawing/2014/main" id="{FF522785-C8F3-734E-AF20-487FED2CEBCA}"/>
              </a:ext>
            </a:extLst>
          </p:cNvPr>
          <p:cNvSpPr/>
          <p:nvPr userDrawn="1"/>
        </p:nvSpPr>
        <p:spPr>
          <a:xfrm>
            <a:off x="498892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37">
            <a:extLst>
              <a:ext uri="{FF2B5EF4-FFF2-40B4-BE49-F238E27FC236}">
                <a16:creationId xmlns:a16="http://schemas.microsoft.com/office/drawing/2014/main" id="{798AD1D6-A541-1941-8B56-2FF0936767C6}"/>
              </a:ext>
            </a:extLst>
          </p:cNvPr>
          <p:cNvSpPr/>
          <p:nvPr userDrawn="1"/>
        </p:nvSpPr>
        <p:spPr>
          <a:xfrm>
            <a:off x="6140393"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Rectangle 38">
            <a:extLst>
              <a:ext uri="{FF2B5EF4-FFF2-40B4-BE49-F238E27FC236}">
                <a16:creationId xmlns:a16="http://schemas.microsoft.com/office/drawing/2014/main" id="{A844F750-124C-F246-BCDD-67595B93DC88}"/>
              </a:ext>
            </a:extLst>
          </p:cNvPr>
          <p:cNvSpPr/>
          <p:nvPr userDrawn="1"/>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Rectangle 39">
            <a:extLst>
              <a:ext uri="{FF2B5EF4-FFF2-40B4-BE49-F238E27FC236}">
                <a16:creationId xmlns:a16="http://schemas.microsoft.com/office/drawing/2014/main" id="{15499656-96AE-C649-B3C1-81D5C6F60DA6}"/>
              </a:ext>
            </a:extLst>
          </p:cNvPr>
          <p:cNvSpPr/>
          <p:nvPr userDrawn="1"/>
        </p:nvSpPr>
        <p:spPr>
          <a:xfrm>
            <a:off x="84433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Rectangle 40">
            <a:extLst>
              <a:ext uri="{FF2B5EF4-FFF2-40B4-BE49-F238E27FC236}">
                <a16:creationId xmlns:a16="http://schemas.microsoft.com/office/drawing/2014/main" id="{B3150134-3C23-2A41-8EC0-2D0F308CD2FE}"/>
              </a:ext>
            </a:extLst>
          </p:cNvPr>
          <p:cNvSpPr/>
          <p:nvPr userDrawn="1"/>
        </p:nvSpPr>
        <p:spPr>
          <a:xfrm>
            <a:off x="9594794"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Rectangle 41">
            <a:extLst>
              <a:ext uri="{FF2B5EF4-FFF2-40B4-BE49-F238E27FC236}">
                <a16:creationId xmlns:a16="http://schemas.microsoft.com/office/drawing/2014/main" id="{4A542EAC-EEE9-2748-9DAC-6986FFF6348A}"/>
              </a:ext>
            </a:extLst>
          </p:cNvPr>
          <p:cNvSpPr/>
          <p:nvPr userDrawn="1"/>
        </p:nvSpPr>
        <p:spPr>
          <a:xfrm>
            <a:off x="107462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a:extLst>
              <a:ext uri="{FF2B5EF4-FFF2-40B4-BE49-F238E27FC236}">
                <a16:creationId xmlns:a16="http://schemas.microsoft.com/office/drawing/2014/main" id="{2D1CDB1A-8B42-520A-323D-5D120AA42E9C}"/>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639628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8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descr="A picture containing icon&#10;&#10;Description automatically generated">
            <a:extLst>
              <a:ext uri="{FF2B5EF4-FFF2-40B4-BE49-F238E27FC236}">
                <a16:creationId xmlns:a16="http://schemas.microsoft.com/office/drawing/2014/main" id="{2D07C2D6-AB1B-B84B-BC13-7D79E8BCFCF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2265" y="-122410"/>
            <a:ext cx="12499929" cy="703121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dirty="0">
              <a:solidFill>
                <a:schemeClr val="tx1"/>
              </a:solidFill>
            </a:endParaRPr>
          </a:p>
        </p:txBody>
      </p:sp>
    </p:spTree>
    <p:extLst>
      <p:ext uri="{BB962C8B-B14F-4D97-AF65-F5344CB8AC3E}">
        <p14:creationId xmlns:p14="http://schemas.microsoft.com/office/powerpoint/2010/main" val="2845198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7_Breaker Heading1-Blue-DarkBlueA">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268FFC32-6059-0DED-CEB1-02D4D3CCBC8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54598"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dirty="0">
              <a:solidFill>
                <a:schemeClr val="tx1"/>
              </a:solidFill>
            </a:endParaRPr>
          </a:p>
        </p:txBody>
      </p:sp>
    </p:spTree>
    <p:extLst>
      <p:ext uri="{BB962C8B-B14F-4D97-AF65-F5344CB8AC3E}">
        <p14:creationId xmlns:p14="http://schemas.microsoft.com/office/powerpoint/2010/main" val="492214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Headline slide with image 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
        <p:nvSpPr>
          <p:cNvPr id="11" name="Rectangle 10">
            <a:extLst>
              <a:ext uri="{FF2B5EF4-FFF2-40B4-BE49-F238E27FC236}">
                <a16:creationId xmlns:a16="http://schemas.microsoft.com/office/drawing/2014/main" id="{72C3761D-E146-5B7A-CD68-6CC98EA19A5F}"/>
              </a:ext>
            </a:extLst>
          </p:cNvPr>
          <p:cNvSpPr/>
          <p:nvPr userDrawn="1"/>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dirty="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6" name="Text Placeholder 7">
            <a:extLst>
              <a:ext uri="{FF2B5EF4-FFF2-40B4-BE49-F238E27FC236}">
                <a16:creationId xmlns:a16="http://schemas.microsoft.com/office/drawing/2014/main" id="{5B6F326D-0ECB-4952-2659-CD1729198654}"/>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Tree>
    <p:extLst>
      <p:ext uri="{BB962C8B-B14F-4D97-AF65-F5344CB8AC3E}">
        <p14:creationId xmlns:p14="http://schemas.microsoft.com/office/powerpoint/2010/main" val="1792023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End Slide ACCESSIBL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9D383FB-0467-4241-BEF0-D636E886723B}"/>
              </a:ext>
            </a:extLst>
          </p:cNvPr>
          <p:cNvCxnSpPr/>
          <p:nvPr userDrawn="1"/>
        </p:nvCxnSpPr>
        <p:spPr>
          <a:xfrm>
            <a:off x="5715926"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dirty="0">
              <a:solidFill>
                <a:schemeClr val="accent2"/>
              </a:solidFill>
            </a:endParaRPr>
          </a:p>
        </p:txBody>
      </p:sp>
      <p:sp>
        <p:nvSpPr>
          <p:cNvPr id="2" name="TextBox 1">
            <a:extLst>
              <a:ext uri="{FF2B5EF4-FFF2-40B4-BE49-F238E27FC236}">
                <a16:creationId xmlns:a16="http://schemas.microsoft.com/office/drawing/2014/main" id="{0390E57B-AF19-8642-9E47-AF887F52887B}"/>
              </a:ext>
            </a:extLst>
          </p:cNvPr>
          <p:cNvSpPr txBox="1"/>
          <p:nvPr userDrawn="1"/>
        </p:nvSpPr>
        <p:spPr>
          <a:xfrm>
            <a:off x="5610770" y="2808746"/>
            <a:ext cx="4343734"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dirty="0">
                <a:ln>
                  <a:noFill/>
                </a:ln>
                <a:solidFill>
                  <a:schemeClr val="tx1"/>
                </a:solidFill>
                <a:effectLst/>
                <a:uLnTx/>
                <a:uFillTx/>
                <a:latin typeface="+mn-lt"/>
                <a:ea typeface="+mn-ea"/>
                <a:cs typeface="+mn-cs"/>
              </a:rPr>
              <a:t> Thank You</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dirty="0">
                <a:ln>
                  <a:noFill/>
                </a:ln>
                <a:solidFill>
                  <a:schemeClr val="tx1"/>
                </a:solidFill>
                <a:effectLst/>
                <a:uLnTx/>
                <a:uFillTx/>
                <a:latin typeface="+mn-lt"/>
                <a:ea typeface="+mn-ea"/>
                <a:cs typeface="+mn-cs"/>
              </a:rPr>
              <a:t>        	@nhsengland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dirty="0">
                <a:ln>
                  <a:noFill/>
                </a:ln>
                <a:solidFill>
                  <a:schemeClr val="tx1"/>
                </a:solidFill>
                <a:effectLst/>
                <a:uLnTx/>
                <a:uFillTx/>
                <a:latin typeface="+mn-lt"/>
                <a:ea typeface="+mn-ea"/>
                <a:cs typeface="+mn-cs"/>
              </a:rPr>
              <a:t>        	company/nhsengland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dirty="0">
                <a:ln>
                  <a:noFill/>
                </a:ln>
                <a:solidFill>
                  <a:schemeClr val="tx1"/>
                </a:solidFill>
                <a:effectLst/>
                <a:uLnTx/>
                <a:uFillTx/>
                <a:latin typeface="+mn-lt"/>
                <a:ea typeface="+mn-ea"/>
                <a:cs typeface="+mn-cs"/>
              </a:rPr>
              <a:t>	england.nhs.uk</a:t>
            </a:r>
            <a:endParaRPr lang="en-GB" sz="2400" b="1" dirty="0">
              <a:solidFill>
                <a:schemeClr val="tx1"/>
              </a:solidFill>
            </a:endParaRPr>
          </a:p>
        </p:txBody>
      </p:sp>
      <p:pic>
        <p:nvPicPr>
          <p:cNvPr id="5" name="Picture 4">
            <a:extLst>
              <a:ext uri="{FF2B5EF4-FFF2-40B4-BE49-F238E27FC236}">
                <a16:creationId xmlns:a16="http://schemas.microsoft.com/office/drawing/2014/main" id="{6C1B65D7-2EE6-F44F-85AA-7C93787926C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872040" y="3665234"/>
            <a:ext cx="390144" cy="390144"/>
          </a:xfrm>
          <a:prstGeom prst="rect">
            <a:avLst/>
          </a:prstGeom>
        </p:spPr>
      </p:pic>
      <p:pic>
        <p:nvPicPr>
          <p:cNvPr id="8" name="Picture 7">
            <a:extLst>
              <a:ext uri="{FF2B5EF4-FFF2-40B4-BE49-F238E27FC236}">
                <a16:creationId xmlns:a16="http://schemas.microsoft.com/office/drawing/2014/main" id="{F2843EE8-F6F8-9D40-92C1-94FB4DCF14B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5885396" y="4266369"/>
            <a:ext cx="390144" cy="390144"/>
          </a:xfrm>
          <a:prstGeom prst="rect">
            <a:avLst/>
          </a:prstGeom>
        </p:spPr>
      </p:pic>
      <p:pic>
        <p:nvPicPr>
          <p:cNvPr id="72" name="Picture 96">
            <a:extLst>
              <a:ext uri="{FF2B5EF4-FFF2-40B4-BE49-F238E27FC236}">
                <a16:creationId xmlns:a16="http://schemas.microsoft.com/office/drawing/2014/main" id="{664BA24D-FA8C-EE4D-A2DC-491BF11D6FA6}"/>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767074" y="4806522"/>
            <a:ext cx="600075" cy="600075"/>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8" cstate="email">
            <a:extLst>
              <a:ext uri="{28A0092B-C50C-407E-A947-70E740481C1C}">
                <a14:useLocalDpi xmlns:a14="http://schemas.microsoft.com/office/drawing/2010/main" val="0"/>
              </a:ext>
            </a:extLst>
          </a:blip>
          <a:stretch>
            <a:fillRect/>
          </a:stretch>
        </p:blipFill>
        <p:spPr>
          <a:xfrm>
            <a:off x="10551045" y="364425"/>
            <a:ext cx="1208955" cy="979789"/>
          </a:xfrm>
          <a:prstGeom prst="rect">
            <a:avLst/>
          </a:prstGeom>
        </p:spPr>
      </p:pic>
      <p:pic>
        <p:nvPicPr>
          <p:cNvPr id="6" name="Picture 5" descr="Icon&#10;&#10;Description automatically generated">
            <a:extLst>
              <a:ext uri="{FF2B5EF4-FFF2-40B4-BE49-F238E27FC236}">
                <a16:creationId xmlns:a16="http://schemas.microsoft.com/office/drawing/2014/main" id="{76D92FD5-08EA-6BC8-29BC-BCF5EEFE18AA}"/>
              </a:ext>
            </a:extLst>
          </p:cNvPr>
          <p:cNvPicPr>
            <a:picLocks noChangeAspect="1"/>
          </p:cNvPicPr>
          <p:nvPr userDrawn="1"/>
        </p:nvPicPr>
        <p:blipFill>
          <a:blip r:embed="rId9" cstate="email">
            <a:extLst>
              <a:ext uri="{28A0092B-C50C-407E-A947-70E740481C1C}">
                <a14:useLocalDpi xmlns:a14="http://schemas.microsoft.com/office/drawing/2010/main" val="0"/>
              </a:ext>
            </a:extLst>
          </a:blip>
          <a:stretch>
            <a:fillRect/>
          </a:stretch>
        </p:blipFill>
        <p:spPr>
          <a:xfrm rot="5400000">
            <a:off x="-2509143" y="-71523"/>
            <a:ext cx="10768951" cy="7616239"/>
          </a:xfrm>
          <a:prstGeom prst="rect">
            <a:avLst/>
          </a:prstGeom>
        </p:spPr>
      </p:pic>
    </p:spTree>
    <p:extLst>
      <p:ext uri="{BB962C8B-B14F-4D97-AF65-F5344CB8AC3E}">
        <p14:creationId xmlns:p14="http://schemas.microsoft.com/office/powerpoint/2010/main" val="2428466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dirty="0">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10800000">
            <a:off x="9220370"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3064755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Headline and image with header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dirty="0">
              <a:solidFill>
                <a:schemeClr val="accent1"/>
              </a:solidFill>
            </a:endParaRPr>
          </a:p>
        </p:txBody>
      </p:sp>
    </p:spTree>
    <p:extLst>
      <p:ext uri="{BB962C8B-B14F-4D97-AF65-F5344CB8AC3E}">
        <p14:creationId xmlns:p14="http://schemas.microsoft.com/office/powerpoint/2010/main" val="324940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dirty="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6" name="TextBox 5">
            <a:extLst>
              <a:ext uri="{FF2B5EF4-FFF2-40B4-BE49-F238E27FC236}">
                <a16:creationId xmlns:a16="http://schemas.microsoft.com/office/drawing/2014/main" id="{17BDFC27-AE77-990E-E3A7-5DF7B8BEB8B0}"/>
              </a:ext>
            </a:extLst>
          </p:cNvPr>
          <p:cNvSpPr txBox="1"/>
          <p:nvPr userDrawn="1"/>
        </p:nvSpPr>
        <p:spPr>
          <a:xfrm>
            <a:off x="7202551" y="2249424"/>
            <a:ext cx="4428148" cy="1200329"/>
          </a:xfrm>
          <a:prstGeom prst="rect">
            <a:avLst/>
          </a:prstGeom>
          <a:noFill/>
        </p:spPr>
        <p:txBody>
          <a:bodyPr wrap="square" rtlCol="0">
            <a:spAutoFit/>
          </a:bodyPr>
          <a:lstStyle/>
          <a:p>
            <a:r>
              <a:rPr lang="en-GB" dirty="0">
                <a:solidFill>
                  <a:schemeClr val="bg1"/>
                </a:solidFill>
              </a:rPr>
              <a:t>Text content goes over single column. Text content here goes over single column. Text content here goes over single column.  </a:t>
            </a:r>
          </a:p>
        </p:txBody>
      </p:sp>
    </p:spTree>
    <p:extLst>
      <p:ext uri="{BB962C8B-B14F-4D97-AF65-F5344CB8AC3E}">
        <p14:creationId xmlns:p14="http://schemas.microsoft.com/office/powerpoint/2010/main" val="1503300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dirty="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Tree>
    <p:extLst>
      <p:ext uri="{BB962C8B-B14F-4D97-AF65-F5344CB8AC3E}">
        <p14:creationId xmlns:p14="http://schemas.microsoft.com/office/powerpoint/2010/main" val="4274068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4109" y="1210682"/>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4109" y="2141151"/>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endParaRPr lang="en-US" dirty="0"/>
          </a:p>
        </p:txBody>
      </p:sp>
      <p:pic>
        <p:nvPicPr>
          <p:cNvPr id="7" name="Picture 6">
            <a:extLst>
              <a:ext uri="{FF2B5EF4-FFF2-40B4-BE49-F238E27FC236}">
                <a16:creationId xmlns:a16="http://schemas.microsoft.com/office/drawing/2014/main" id="{3D9F83AB-04F8-4C53-93F7-BAAABEF42693}"/>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spTree>
    <p:extLst>
      <p:ext uri="{BB962C8B-B14F-4D97-AF65-F5344CB8AC3E}">
        <p14:creationId xmlns:p14="http://schemas.microsoft.com/office/powerpoint/2010/main" val="268978170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14920" y="1343804"/>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609601" y="548641"/>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680410" y="114452"/>
            <a:ext cx="1440873" cy="436418"/>
          </a:xfrm>
          <a:prstGeom prst="rect">
            <a:avLst/>
          </a:prstGeom>
        </p:spPr>
      </p:pic>
    </p:spTree>
    <p:extLst>
      <p:ext uri="{BB962C8B-B14F-4D97-AF65-F5344CB8AC3E}">
        <p14:creationId xmlns:p14="http://schemas.microsoft.com/office/powerpoint/2010/main" val="3488254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Sample-Icons-Layou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DF01C83-A866-28AC-7B1F-38947CCF6D80}"/>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5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5"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59"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58"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5"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59"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45">
            <a:extLst>
              <a:ext uri="{FF2B5EF4-FFF2-40B4-BE49-F238E27FC236}">
                <a16:creationId xmlns:a16="http://schemas.microsoft.com/office/drawing/2014/main" id="{510BDAA4-2C6C-4E47-9616-5977DD23D840}"/>
              </a:ext>
            </a:extLst>
          </p:cNvPr>
          <p:cNvSpPr/>
          <p:nvPr userDrawn="1"/>
        </p:nvSpPr>
        <p:spPr>
          <a:xfrm>
            <a:off x="5122911"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Rectangle 46">
            <a:extLst>
              <a:ext uri="{FF2B5EF4-FFF2-40B4-BE49-F238E27FC236}">
                <a16:creationId xmlns:a16="http://schemas.microsoft.com/office/drawing/2014/main" id="{2691AF0D-B60D-2949-AB30-089AD6A4A5A1}"/>
              </a:ext>
            </a:extLst>
          </p:cNvPr>
          <p:cNvSpPr/>
          <p:nvPr userDrawn="1"/>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Rectangle 47">
            <a:extLst>
              <a:ext uri="{FF2B5EF4-FFF2-40B4-BE49-F238E27FC236}">
                <a16:creationId xmlns:a16="http://schemas.microsoft.com/office/drawing/2014/main" id="{D76B0456-3FC3-5D44-A9F1-56A57FD0B992}"/>
              </a:ext>
            </a:extLst>
          </p:cNvPr>
          <p:cNvSpPr/>
          <p:nvPr userDrawn="1"/>
        </p:nvSpPr>
        <p:spPr>
          <a:xfrm>
            <a:off x="9825395"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a:extLst>
              <a:ext uri="{FF2B5EF4-FFF2-40B4-BE49-F238E27FC236}">
                <a16:creationId xmlns:a16="http://schemas.microsoft.com/office/drawing/2014/main" id="{D569F651-3737-5832-DC5A-9DB8A57B6C79}"/>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10800000">
            <a:off x="9220370"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Tree>
    <p:extLst>
      <p:ext uri="{BB962C8B-B14F-4D97-AF65-F5344CB8AC3E}">
        <p14:creationId xmlns:p14="http://schemas.microsoft.com/office/powerpoint/2010/main" val="1214222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Data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8B9EEEB-4482-151C-3E4B-6DCA5DB975F7}"/>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dirty="0">
              <a:solidFill>
                <a:schemeClr val="accent1"/>
              </a:solidFill>
            </a:endParaRPr>
          </a:p>
        </p:txBody>
      </p:sp>
      <p:cxnSp>
        <p:nvCxnSpPr>
          <p:cNvPr id="7" name="Straight Connector 6">
            <a:extLst>
              <a:ext uri="{FF2B5EF4-FFF2-40B4-BE49-F238E27FC236}">
                <a16:creationId xmlns:a16="http://schemas.microsoft.com/office/drawing/2014/main" id="{82B5EE73-D618-9F44-829B-3E2FB3EF9E8B}"/>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5BBF07FF-3CE1-3D71-B166-EE893EF0AEB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844732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AEB0F-665E-A087-9D4C-1CB49DB997E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D79C1119-9C84-79EE-D881-0C9D90921F3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89C3902-9452-769C-75A1-84F26FCA282E}"/>
              </a:ext>
            </a:extLst>
          </p:cNvPr>
          <p:cNvSpPr>
            <a:spLocks noGrp="1"/>
          </p:cNvSpPr>
          <p:nvPr>
            <p:ph type="dt" sz="half" idx="10"/>
          </p:nvPr>
        </p:nvSpPr>
        <p:spPr/>
        <p:txBody>
          <a:bodyPr/>
          <a:lstStyle/>
          <a:p>
            <a:endParaRPr lang="en-GB" dirty="0"/>
          </a:p>
        </p:txBody>
      </p:sp>
      <p:sp>
        <p:nvSpPr>
          <p:cNvPr id="5" name="Footer Placeholder 4">
            <a:extLst>
              <a:ext uri="{FF2B5EF4-FFF2-40B4-BE49-F238E27FC236}">
                <a16:creationId xmlns:a16="http://schemas.microsoft.com/office/drawing/2014/main" id="{2E1FA36C-B29A-389E-BBA3-C0AC7D19FBD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D29F2AD-C019-ED2F-5871-1E2F5974FD5F}"/>
              </a:ext>
            </a:extLst>
          </p:cNvPr>
          <p:cNvSpPr>
            <a:spLocks noGrp="1"/>
          </p:cNvSpPr>
          <p:nvPr>
            <p:ph type="sldNum" sz="quarter" idx="12"/>
          </p:nvPr>
        </p:nvSpPr>
        <p:spPr/>
        <p:txBody>
          <a:bodyPr/>
          <a:lstStyle/>
          <a:p>
            <a:fld id="{3357AA08-15E2-47C5-845F-D9B56D66118E}" type="slidenum">
              <a:rPr lang="en-GB" smtClean="0"/>
              <a:t>‹#›</a:t>
            </a:fld>
            <a:endParaRPr lang="en-GB" dirty="0"/>
          </a:p>
        </p:txBody>
      </p:sp>
    </p:spTree>
    <p:extLst>
      <p:ext uri="{BB962C8B-B14F-4D97-AF65-F5344CB8AC3E}">
        <p14:creationId xmlns:p14="http://schemas.microsoft.com/office/powerpoint/2010/main" val="416330187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Heading, subhead, bullets one column">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Click to edit Master text styles</a:t>
            </a:r>
          </a:p>
          <a:p>
            <a:pPr lvl="1"/>
            <a:r>
              <a:rPr lang="en-GB" dirty="0"/>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cxnSp>
        <p:nvCxnSpPr>
          <p:cNvPr id="12" name="Straight Connector 11">
            <a:extLst>
              <a:ext uri="{FF2B5EF4-FFF2-40B4-BE49-F238E27FC236}">
                <a16:creationId xmlns:a16="http://schemas.microsoft.com/office/drawing/2014/main" id="{4CD5CE1C-46DF-8846-A4A0-E19A9CC397B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927002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5E819-D035-C222-1BC3-DF683EEFBE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C9C5300-C9BE-C349-39AA-27916FC2B8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6B9DDB5-F000-5509-7972-C5368EBC1108}"/>
              </a:ext>
            </a:extLst>
          </p:cNvPr>
          <p:cNvSpPr>
            <a:spLocks noGrp="1"/>
          </p:cNvSpPr>
          <p:nvPr>
            <p:ph type="dt" sz="half" idx="10"/>
          </p:nvPr>
        </p:nvSpPr>
        <p:spPr/>
        <p:txBody>
          <a:bodyPr/>
          <a:lstStyle/>
          <a:p>
            <a:fld id="{F98FFA36-FBB9-470A-A9BD-661A3914E69C}" type="datetimeFigureOut">
              <a:rPr lang="en-GB" smtClean="0"/>
              <a:t>01/08/2024</a:t>
            </a:fld>
            <a:endParaRPr lang="en-GB"/>
          </a:p>
        </p:txBody>
      </p:sp>
      <p:sp>
        <p:nvSpPr>
          <p:cNvPr id="5" name="Footer Placeholder 4">
            <a:extLst>
              <a:ext uri="{FF2B5EF4-FFF2-40B4-BE49-F238E27FC236}">
                <a16:creationId xmlns:a16="http://schemas.microsoft.com/office/drawing/2014/main" id="{B5B111BC-4AB8-BF39-B834-13A61BEE41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DAD1C6-25EA-6FF8-392E-2DEE6662494A}"/>
              </a:ext>
            </a:extLst>
          </p:cNvPr>
          <p:cNvSpPr>
            <a:spLocks noGrp="1"/>
          </p:cNvSpPr>
          <p:nvPr>
            <p:ph type="sldNum" sz="quarter" idx="12"/>
          </p:nvPr>
        </p:nvSpPr>
        <p:spPr/>
        <p:txBody>
          <a:bodyPr/>
          <a:lstStyle/>
          <a:p>
            <a:fld id="{6721FD78-9BA6-4D58-B554-8E123F16102E}" type="slidenum">
              <a:rPr lang="en-GB" smtClean="0"/>
              <a:t>‹#›</a:t>
            </a:fld>
            <a:endParaRPr lang="en-GB"/>
          </a:p>
        </p:txBody>
      </p:sp>
    </p:spTree>
    <p:extLst>
      <p:ext uri="{BB962C8B-B14F-4D97-AF65-F5344CB8AC3E}">
        <p14:creationId xmlns:p14="http://schemas.microsoft.com/office/powerpoint/2010/main" val="366021277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9378F-0C95-15D8-E4B6-0F3987354F1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3ACAB46-10E7-3B67-8AAD-752E75E93F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AFC90C-C264-FAE6-D139-0026BF4C46DB}"/>
              </a:ext>
            </a:extLst>
          </p:cNvPr>
          <p:cNvSpPr>
            <a:spLocks noGrp="1"/>
          </p:cNvSpPr>
          <p:nvPr>
            <p:ph type="dt" sz="half" idx="10"/>
          </p:nvPr>
        </p:nvSpPr>
        <p:spPr/>
        <p:txBody>
          <a:bodyPr/>
          <a:lstStyle/>
          <a:p>
            <a:fld id="{F98FFA36-FBB9-470A-A9BD-661A3914E69C}" type="datetimeFigureOut">
              <a:rPr lang="en-GB" smtClean="0"/>
              <a:t>01/08/2024</a:t>
            </a:fld>
            <a:endParaRPr lang="en-GB"/>
          </a:p>
        </p:txBody>
      </p:sp>
      <p:sp>
        <p:nvSpPr>
          <p:cNvPr id="5" name="Footer Placeholder 4">
            <a:extLst>
              <a:ext uri="{FF2B5EF4-FFF2-40B4-BE49-F238E27FC236}">
                <a16:creationId xmlns:a16="http://schemas.microsoft.com/office/drawing/2014/main" id="{DC7727ED-D491-64F7-DAEF-3E09E0032F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4EC708-81A6-5FD7-B3D1-FB44C86FA4C2}"/>
              </a:ext>
            </a:extLst>
          </p:cNvPr>
          <p:cNvSpPr>
            <a:spLocks noGrp="1"/>
          </p:cNvSpPr>
          <p:nvPr>
            <p:ph type="sldNum" sz="quarter" idx="12"/>
          </p:nvPr>
        </p:nvSpPr>
        <p:spPr/>
        <p:txBody>
          <a:bodyPr/>
          <a:lstStyle/>
          <a:p>
            <a:fld id="{6721FD78-9BA6-4D58-B554-8E123F16102E}" type="slidenum">
              <a:rPr lang="en-GB" smtClean="0"/>
              <a:t>‹#›</a:t>
            </a:fld>
            <a:endParaRPr lang="en-GB"/>
          </a:p>
        </p:txBody>
      </p:sp>
    </p:spTree>
    <p:extLst>
      <p:ext uri="{BB962C8B-B14F-4D97-AF65-F5344CB8AC3E}">
        <p14:creationId xmlns:p14="http://schemas.microsoft.com/office/powerpoint/2010/main" val="167338676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280B4-F5C1-3606-3A0A-15931CE85F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B41E63D-4EC9-1310-F405-AE66B00799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CB11C9-86A2-B052-3AD6-D4FEFA354A20}"/>
              </a:ext>
            </a:extLst>
          </p:cNvPr>
          <p:cNvSpPr>
            <a:spLocks noGrp="1"/>
          </p:cNvSpPr>
          <p:nvPr>
            <p:ph type="dt" sz="half" idx="10"/>
          </p:nvPr>
        </p:nvSpPr>
        <p:spPr/>
        <p:txBody>
          <a:bodyPr/>
          <a:lstStyle/>
          <a:p>
            <a:fld id="{F98FFA36-FBB9-470A-A9BD-661A3914E69C}" type="datetimeFigureOut">
              <a:rPr lang="en-GB" smtClean="0"/>
              <a:t>01/08/2024</a:t>
            </a:fld>
            <a:endParaRPr lang="en-GB"/>
          </a:p>
        </p:txBody>
      </p:sp>
      <p:sp>
        <p:nvSpPr>
          <p:cNvPr id="5" name="Footer Placeholder 4">
            <a:extLst>
              <a:ext uri="{FF2B5EF4-FFF2-40B4-BE49-F238E27FC236}">
                <a16:creationId xmlns:a16="http://schemas.microsoft.com/office/drawing/2014/main" id="{DC8D87F4-65BD-EC4C-BE32-416CDE88CC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0A65DB-BA60-4C29-2AE0-C437B00693ED}"/>
              </a:ext>
            </a:extLst>
          </p:cNvPr>
          <p:cNvSpPr>
            <a:spLocks noGrp="1"/>
          </p:cNvSpPr>
          <p:nvPr>
            <p:ph type="sldNum" sz="quarter" idx="12"/>
          </p:nvPr>
        </p:nvSpPr>
        <p:spPr/>
        <p:txBody>
          <a:bodyPr/>
          <a:lstStyle/>
          <a:p>
            <a:fld id="{6721FD78-9BA6-4D58-B554-8E123F16102E}" type="slidenum">
              <a:rPr lang="en-GB" smtClean="0"/>
              <a:t>‹#›</a:t>
            </a:fld>
            <a:endParaRPr lang="en-GB"/>
          </a:p>
        </p:txBody>
      </p:sp>
    </p:spTree>
    <p:extLst>
      <p:ext uri="{BB962C8B-B14F-4D97-AF65-F5344CB8AC3E}">
        <p14:creationId xmlns:p14="http://schemas.microsoft.com/office/powerpoint/2010/main" val="15760011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E117B-5EC4-2B21-53DC-6DB6BD61327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B87A768-5607-5837-A37E-D660648D23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BA4FD35-9C81-5309-45A2-BCA6B43D37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7043A81-7C0B-3435-70CB-89C24F53637E}"/>
              </a:ext>
            </a:extLst>
          </p:cNvPr>
          <p:cNvSpPr>
            <a:spLocks noGrp="1"/>
          </p:cNvSpPr>
          <p:nvPr>
            <p:ph type="dt" sz="half" idx="10"/>
          </p:nvPr>
        </p:nvSpPr>
        <p:spPr/>
        <p:txBody>
          <a:bodyPr/>
          <a:lstStyle/>
          <a:p>
            <a:fld id="{F98FFA36-FBB9-470A-A9BD-661A3914E69C}" type="datetimeFigureOut">
              <a:rPr lang="en-GB" smtClean="0"/>
              <a:t>01/08/2024</a:t>
            </a:fld>
            <a:endParaRPr lang="en-GB"/>
          </a:p>
        </p:txBody>
      </p:sp>
      <p:sp>
        <p:nvSpPr>
          <p:cNvPr id="6" name="Footer Placeholder 5">
            <a:extLst>
              <a:ext uri="{FF2B5EF4-FFF2-40B4-BE49-F238E27FC236}">
                <a16:creationId xmlns:a16="http://schemas.microsoft.com/office/drawing/2014/main" id="{B0CFB429-6201-E548-4485-C51A3EBD813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87B64B-590D-E385-3C83-84D217203794}"/>
              </a:ext>
            </a:extLst>
          </p:cNvPr>
          <p:cNvSpPr>
            <a:spLocks noGrp="1"/>
          </p:cNvSpPr>
          <p:nvPr>
            <p:ph type="sldNum" sz="quarter" idx="12"/>
          </p:nvPr>
        </p:nvSpPr>
        <p:spPr/>
        <p:txBody>
          <a:bodyPr/>
          <a:lstStyle/>
          <a:p>
            <a:fld id="{6721FD78-9BA6-4D58-B554-8E123F16102E}" type="slidenum">
              <a:rPr lang="en-GB" smtClean="0"/>
              <a:t>‹#›</a:t>
            </a:fld>
            <a:endParaRPr lang="en-GB"/>
          </a:p>
        </p:txBody>
      </p:sp>
    </p:spTree>
    <p:extLst>
      <p:ext uri="{BB962C8B-B14F-4D97-AF65-F5344CB8AC3E}">
        <p14:creationId xmlns:p14="http://schemas.microsoft.com/office/powerpoint/2010/main" val="79516926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D4E33-5CD2-0BA4-EDDC-E6EC63811A8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76B09C8-F742-CAAF-7829-F80F5EFF31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679519-4219-A454-B6DD-8B536D236F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FC8B364-BE58-F253-30D4-77FCF42BF4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11BAA6-ACE4-E966-A427-D002A589E6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12DE8A1-19B0-A58E-25B6-C036C0D05C1F}"/>
              </a:ext>
            </a:extLst>
          </p:cNvPr>
          <p:cNvSpPr>
            <a:spLocks noGrp="1"/>
          </p:cNvSpPr>
          <p:nvPr>
            <p:ph type="dt" sz="half" idx="10"/>
          </p:nvPr>
        </p:nvSpPr>
        <p:spPr/>
        <p:txBody>
          <a:bodyPr/>
          <a:lstStyle/>
          <a:p>
            <a:fld id="{F98FFA36-FBB9-470A-A9BD-661A3914E69C}" type="datetimeFigureOut">
              <a:rPr lang="en-GB" smtClean="0"/>
              <a:t>01/08/2024</a:t>
            </a:fld>
            <a:endParaRPr lang="en-GB"/>
          </a:p>
        </p:txBody>
      </p:sp>
      <p:sp>
        <p:nvSpPr>
          <p:cNvPr id="8" name="Footer Placeholder 7">
            <a:extLst>
              <a:ext uri="{FF2B5EF4-FFF2-40B4-BE49-F238E27FC236}">
                <a16:creationId xmlns:a16="http://schemas.microsoft.com/office/drawing/2014/main" id="{0D040AF6-B9FF-D390-7352-695674FEBA8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5D45CE4-EF99-74FA-FCF3-EF95D26BA583}"/>
              </a:ext>
            </a:extLst>
          </p:cNvPr>
          <p:cNvSpPr>
            <a:spLocks noGrp="1"/>
          </p:cNvSpPr>
          <p:nvPr>
            <p:ph type="sldNum" sz="quarter" idx="12"/>
          </p:nvPr>
        </p:nvSpPr>
        <p:spPr/>
        <p:txBody>
          <a:bodyPr/>
          <a:lstStyle/>
          <a:p>
            <a:fld id="{6721FD78-9BA6-4D58-B554-8E123F16102E}" type="slidenum">
              <a:rPr lang="en-GB" smtClean="0"/>
              <a:t>‹#›</a:t>
            </a:fld>
            <a:endParaRPr lang="en-GB"/>
          </a:p>
        </p:txBody>
      </p:sp>
    </p:spTree>
    <p:extLst>
      <p:ext uri="{BB962C8B-B14F-4D97-AF65-F5344CB8AC3E}">
        <p14:creationId xmlns:p14="http://schemas.microsoft.com/office/powerpoint/2010/main" val="309867421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ADFAB-FEF7-2B81-8D61-80E5BBE13C1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AA1C5B7-28E6-35D7-65C6-A26C05BECE64}"/>
              </a:ext>
            </a:extLst>
          </p:cNvPr>
          <p:cNvSpPr>
            <a:spLocks noGrp="1"/>
          </p:cNvSpPr>
          <p:nvPr>
            <p:ph type="dt" sz="half" idx="10"/>
          </p:nvPr>
        </p:nvSpPr>
        <p:spPr/>
        <p:txBody>
          <a:bodyPr/>
          <a:lstStyle/>
          <a:p>
            <a:fld id="{F98FFA36-FBB9-470A-A9BD-661A3914E69C}" type="datetimeFigureOut">
              <a:rPr lang="en-GB" smtClean="0"/>
              <a:t>01/08/2024</a:t>
            </a:fld>
            <a:endParaRPr lang="en-GB"/>
          </a:p>
        </p:txBody>
      </p:sp>
      <p:sp>
        <p:nvSpPr>
          <p:cNvPr id="4" name="Footer Placeholder 3">
            <a:extLst>
              <a:ext uri="{FF2B5EF4-FFF2-40B4-BE49-F238E27FC236}">
                <a16:creationId xmlns:a16="http://schemas.microsoft.com/office/drawing/2014/main" id="{6626960C-3E38-1DE7-CB92-462ED146AEB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6A029F9-84CE-AC1C-8086-2E054469D756}"/>
              </a:ext>
            </a:extLst>
          </p:cNvPr>
          <p:cNvSpPr>
            <a:spLocks noGrp="1"/>
          </p:cNvSpPr>
          <p:nvPr>
            <p:ph type="sldNum" sz="quarter" idx="12"/>
          </p:nvPr>
        </p:nvSpPr>
        <p:spPr/>
        <p:txBody>
          <a:bodyPr/>
          <a:lstStyle/>
          <a:p>
            <a:fld id="{6721FD78-9BA6-4D58-B554-8E123F16102E}" type="slidenum">
              <a:rPr lang="en-GB" smtClean="0"/>
              <a:t>‹#›</a:t>
            </a:fld>
            <a:endParaRPr lang="en-GB"/>
          </a:p>
        </p:txBody>
      </p:sp>
    </p:spTree>
    <p:extLst>
      <p:ext uri="{BB962C8B-B14F-4D97-AF65-F5344CB8AC3E}">
        <p14:creationId xmlns:p14="http://schemas.microsoft.com/office/powerpoint/2010/main" val="3801312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7E0841-5008-96D7-97E7-0B1F2B46780C}"/>
              </a:ext>
            </a:extLst>
          </p:cNvPr>
          <p:cNvSpPr>
            <a:spLocks noGrp="1"/>
          </p:cNvSpPr>
          <p:nvPr>
            <p:ph type="dt" sz="half" idx="10"/>
          </p:nvPr>
        </p:nvSpPr>
        <p:spPr/>
        <p:txBody>
          <a:bodyPr/>
          <a:lstStyle/>
          <a:p>
            <a:fld id="{F98FFA36-FBB9-470A-A9BD-661A3914E69C}" type="datetimeFigureOut">
              <a:rPr lang="en-GB" smtClean="0"/>
              <a:t>01/08/2024</a:t>
            </a:fld>
            <a:endParaRPr lang="en-GB"/>
          </a:p>
        </p:txBody>
      </p:sp>
      <p:sp>
        <p:nvSpPr>
          <p:cNvPr id="3" name="Footer Placeholder 2">
            <a:extLst>
              <a:ext uri="{FF2B5EF4-FFF2-40B4-BE49-F238E27FC236}">
                <a16:creationId xmlns:a16="http://schemas.microsoft.com/office/drawing/2014/main" id="{202D9893-C4C8-BA0A-A0CA-2E89D2DF5DE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0A16AD9-F638-FB24-6E71-3164A1D6B3FB}"/>
              </a:ext>
            </a:extLst>
          </p:cNvPr>
          <p:cNvSpPr>
            <a:spLocks noGrp="1"/>
          </p:cNvSpPr>
          <p:nvPr>
            <p:ph type="sldNum" sz="quarter" idx="12"/>
          </p:nvPr>
        </p:nvSpPr>
        <p:spPr/>
        <p:txBody>
          <a:bodyPr/>
          <a:lstStyle/>
          <a:p>
            <a:fld id="{6721FD78-9BA6-4D58-B554-8E123F16102E}" type="slidenum">
              <a:rPr lang="en-GB" smtClean="0"/>
              <a:t>‹#›</a:t>
            </a:fld>
            <a:endParaRPr lang="en-GB"/>
          </a:p>
        </p:txBody>
      </p:sp>
    </p:spTree>
    <p:extLst>
      <p:ext uri="{BB962C8B-B14F-4D97-AF65-F5344CB8AC3E}">
        <p14:creationId xmlns:p14="http://schemas.microsoft.com/office/powerpoint/2010/main" val="3111249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B79D01-2A70-DAF1-6A65-BC0424C2FEEC}"/>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692903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AA526-D4F8-CD46-ECCB-8D8C9C7DD8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4ED5BAE-E029-2902-C426-586E8DC95E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86812C2-B43B-67B5-E848-DD8926EEED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C153F2-EC6E-DD2A-F8FD-40575B9B0128}"/>
              </a:ext>
            </a:extLst>
          </p:cNvPr>
          <p:cNvSpPr>
            <a:spLocks noGrp="1"/>
          </p:cNvSpPr>
          <p:nvPr>
            <p:ph type="dt" sz="half" idx="10"/>
          </p:nvPr>
        </p:nvSpPr>
        <p:spPr/>
        <p:txBody>
          <a:bodyPr/>
          <a:lstStyle/>
          <a:p>
            <a:fld id="{F98FFA36-FBB9-470A-A9BD-661A3914E69C}" type="datetimeFigureOut">
              <a:rPr lang="en-GB" smtClean="0"/>
              <a:t>01/08/2024</a:t>
            </a:fld>
            <a:endParaRPr lang="en-GB"/>
          </a:p>
        </p:txBody>
      </p:sp>
      <p:sp>
        <p:nvSpPr>
          <p:cNvPr id="6" name="Footer Placeholder 5">
            <a:extLst>
              <a:ext uri="{FF2B5EF4-FFF2-40B4-BE49-F238E27FC236}">
                <a16:creationId xmlns:a16="http://schemas.microsoft.com/office/drawing/2014/main" id="{7FEDE794-5AA3-1183-0CF5-9F7C4E6B148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C9BC178-EA79-591A-97DD-79F43FF2C9B5}"/>
              </a:ext>
            </a:extLst>
          </p:cNvPr>
          <p:cNvSpPr>
            <a:spLocks noGrp="1"/>
          </p:cNvSpPr>
          <p:nvPr>
            <p:ph type="sldNum" sz="quarter" idx="12"/>
          </p:nvPr>
        </p:nvSpPr>
        <p:spPr/>
        <p:txBody>
          <a:bodyPr/>
          <a:lstStyle/>
          <a:p>
            <a:fld id="{6721FD78-9BA6-4D58-B554-8E123F16102E}" type="slidenum">
              <a:rPr lang="en-GB" smtClean="0"/>
              <a:t>‹#›</a:t>
            </a:fld>
            <a:endParaRPr lang="en-GB"/>
          </a:p>
        </p:txBody>
      </p:sp>
    </p:spTree>
    <p:extLst>
      <p:ext uri="{BB962C8B-B14F-4D97-AF65-F5344CB8AC3E}">
        <p14:creationId xmlns:p14="http://schemas.microsoft.com/office/powerpoint/2010/main" val="50491188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57D40-416F-3696-409A-796AA6D481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2EC9B94-6D5C-C649-87E8-C3D98591E0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CC56368-7822-BCF4-5469-ABA51B1559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983C8C-CC3D-E215-4D5D-44D5385F4768}"/>
              </a:ext>
            </a:extLst>
          </p:cNvPr>
          <p:cNvSpPr>
            <a:spLocks noGrp="1"/>
          </p:cNvSpPr>
          <p:nvPr>
            <p:ph type="dt" sz="half" idx="10"/>
          </p:nvPr>
        </p:nvSpPr>
        <p:spPr/>
        <p:txBody>
          <a:bodyPr/>
          <a:lstStyle/>
          <a:p>
            <a:fld id="{F98FFA36-FBB9-470A-A9BD-661A3914E69C}" type="datetimeFigureOut">
              <a:rPr lang="en-GB" smtClean="0"/>
              <a:t>01/08/2024</a:t>
            </a:fld>
            <a:endParaRPr lang="en-GB"/>
          </a:p>
        </p:txBody>
      </p:sp>
      <p:sp>
        <p:nvSpPr>
          <p:cNvPr id="6" name="Footer Placeholder 5">
            <a:extLst>
              <a:ext uri="{FF2B5EF4-FFF2-40B4-BE49-F238E27FC236}">
                <a16:creationId xmlns:a16="http://schemas.microsoft.com/office/drawing/2014/main" id="{F3FD6FF0-24E3-B627-38F0-5F0C6DC0776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CC336E1-F119-9BD8-AC08-81E52FBC7D49}"/>
              </a:ext>
            </a:extLst>
          </p:cNvPr>
          <p:cNvSpPr>
            <a:spLocks noGrp="1"/>
          </p:cNvSpPr>
          <p:nvPr>
            <p:ph type="sldNum" sz="quarter" idx="12"/>
          </p:nvPr>
        </p:nvSpPr>
        <p:spPr/>
        <p:txBody>
          <a:bodyPr/>
          <a:lstStyle/>
          <a:p>
            <a:fld id="{6721FD78-9BA6-4D58-B554-8E123F16102E}" type="slidenum">
              <a:rPr lang="en-GB" smtClean="0"/>
              <a:t>‹#›</a:t>
            </a:fld>
            <a:endParaRPr lang="en-GB"/>
          </a:p>
        </p:txBody>
      </p:sp>
    </p:spTree>
    <p:extLst>
      <p:ext uri="{BB962C8B-B14F-4D97-AF65-F5344CB8AC3E}">
        <p14:creationId xmlns:p14="http://schemas.microsoft.com/office/powerpoint/2010/main" val="178507026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4470D-FD63-15FA-A423-247092404E2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5660451-B565-E013-E865-652CC67446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D8034C-2252-BDC6-78BF-2DF6499BCEAC}"/>
              </a:ext>
            </a:extLst>
          </p:cNvPr>
          <p:cNvSpPr>
            <a:spLocks noGrp="1"/>
          </p:cNvSpPr>
          <p:nvPr>
            <p:ph type="dt" sz="half" idx="10"/>
          </p:nvPr>
        </p:nvSpPr>
        <p:spPr/>
        <p:txBody>
          <a:bodyPr/>
          <a:lstStyle/>
          <a:p>
            <a:fld id="{F98FFA36-FBB9-470A-A9BD-661A3914E69C}" type="datetimeFigureOut">
              <a:rPr lang="en-GB" smtClean="0"/>
              <a:t>01/08/2024</a:t>
            </a:fld>
            <a:endParaRPr lang="en-GB"/>
          </a:p>
        </p:txBody>
      </p:sp>
      <p:sp>
        <p:nvSpPr>
          <p:cNvPr id="5" name="Footer Placeholder 4">
            <a:extLst>
              <a:ext uri="{FF2B5EF4-FFF2-40B4-BE49-F238E27FC236}">
                <a16:creationId xmlns:a16="http://schemas.microsoft.com/office/drawing/2014/main" id="{2BCC09E4-AD6A-33BE-295F-483369C6FF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6477A3-F18D-3335-597D-2F410E010097}"/>
              </a:ext>
            </a:extLst>
          </p:cNvPr>
          <p:cNvSpPr>
            <a:spLocks noGrp="1"/>
          </p:cNvSpPr>
          <p:nvPr>
            <p:ph type="sldNum" sz="quarter" idx="12"/>
          </p:nvPr>
        </p:nvSpPr>
        <p:spPr/>
        <p:txBody>
          <a:bodyPr/>
          <a:lstStyle/>
          <a:p>
            <a:fld id="{6721FD78-9BA6-4D58-B554-8E123F16102E}" type="slidenum">
              <a:rPr lang="en-GB" smtClean="0"/>
              <a:t>‹#›</a:t>
            </a:fld>
            <a:endParaRPr lang="en-GB"/>
          </a:p>
        </p:txBody>
      </p:sp>
    </p:spTree>
    <p:extLst>
      <p:ext uri="{BB962C8B-B14F-4D97-AF65-F5344CB8AC3E}">
        <p14:creationId xmlns:p14="http://schemas.microsoft.com/office/powerpoint/2010/main" val="296667581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E963B3-C377-2EC6-C4F5-D507A95E795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0FA2A8-4573-1CA5-781E-C234C945BB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3CBDE3-EE20-E73A-9EC4-98B423B3BB92}"/>
              </a:ext>
            </a:extLst>
          </p:cNvPr>
          <p:cNvSpPr>
            <a:spLocks noGrp="1"/>
          </p:cNvSpPr>
          <p:nvPr>
            <p:ph type="dt" sz="half" idx="10"/>
          </p:nvPr>
        </p:nvSpPr>
        <p:spPr/>
        <p:txBody>
          <a:bodyPr/>
          <a:lstStyle/>
          <a:p>
            <a:fld id="{F98FFA36-FBB9-470A-A9BD-661A3914E69C}" type="datetimeFigureOut">
              <a:rPr lang="en-GB" smtClean="0"/>
              <a:t>01/08/2024</a:t>
            </a:fld>
            <a:endParaRPr lang="en-GB"/>
          </a:p>
        </p:txBody>
      </p:sp>
      <p:sp>
        <p:nvSpPr>
          <p:cNvPr id="5" name="Footer Placeholder 4">
            <a:extLst>
              <a:ext uri="{FF2B5EF4-FFF2-40B4-BE49-F238E27FC236}">
                <a16:creationId xmlns:a16="http://schemas.microsoft.com/office/drawing/2014/main" id="{FB5408E4-E9E0-F4D9-6506-33A2337906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58B29B-953A-F53A-9811-C0A3EF476D13}"/>
              </a:ext>
            </a:extLst>
          </p:cNvPr>
          <p:cNvSpPr>
            <a:spLocks noGrp="1"/>
          </p:cNvSpPr>
          <p:nvPr>
            <p:ph type="sldNum" sz="quarter" idx="12"/>
          </p:nvPr>
        </p:nvSpPr>
        <p:spPr/>
        <p:txBody>
          <a:bodyPr/>
          <a:lstStyle/>
          <a:p>
            <a:fld id="{6721FD78-9BA6-4D58-B554-8E123F16102E}" type="slidenum">
              <a:rPr lang="en-GB" smtClean="0"/>
              <a:t>‹#›</a:t>
            </a:fld>
            <a:endParaRPr lang="en-GB"/>
          </a:p>
        </p:txBody>
      </p:sp>
    </p:spTree>
    <p:extLst>
      <p:ext uri="{BB962C8B-B14F-4D97-AF65-F5344CB8AC3E}">
        <p14:creationId xmlns:p14="http://schemas.microsoft.com/office/powerpoint/2010/main" val="1420184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9FE9CC-24C2-9AAC-6340-A9E7BC324939}"/>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425592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1.xml"/><Relationship Id="rId18" Type="http://schemas.openxmlformats.org/officeDocument/2006/relationships/slideLayout" Target="../slideLayouts/slideLayout56.xml"/><Relationship Id="rId26" Type="http://schemas.openxmlformats.org/officeDocument/2006/relationships/slideLayout" Target="../slideLayouts/slideLayout64.xml"/><Relationship Id="rId3" Type="http://schemas.openxmlformats.org/officeDocument/2006/relationships/slideLayout" Target="../slideLayouts/slideLayout41.xml"/><Relationship Id="rId21" Type="http://schemas.openxmlformats.org/officeDocument/2006/relationships/slideLayout" Target="../slideLayouts/slideLayout59.xml"/><Relationship Id="rId34" Type="http://schemas.openxmlformats.org/officeDocument/2006/relationships/slideLayout" Target="../slideLayouts/slideLayout72.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5" Type="http://schemas.openxmlformats.org/officeDocument/2006/relationships/slideLayout" Target="../slideLayouts/slideLayout63.xml"/><Relationship Id="rId33" Type="http://schemas.openxmlformats.org/officeDocument/2006/relationships/slideLayout" Target="../slideLayouts/slideLayout71.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29" Type="http://schemas.openxmlformats.org/officeDocument/2006/relationships/slideLayout" Target="../slideLayouts/slideLayout67.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24" Type="http://schemas.openxmlformats.org/officeDocument/2006/relationships/slideLayout" Target="../slideLayouts/slideLayout62.xml"/><Relationship Id="rId32" Type="http://schemas.openxmlformats.org/officeDocument/2006/relationships/slideLayout" Target="../slideLayouts/slideLayout70.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slideLayout" Target="../slideLayouts/slideLayout61.xml"/><Relationship Id="rId28" Type="http://schemas.openxmlformats.org/officeDocument/2006/relationships/slideLayout" Target="../slideLayouts/slideLayout66.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31" Type="http://schemas.openxmlformats.org/officeDocument/2006/relationships/slideLayout" Target="../slideLayouts/slideLayout69.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 Id="rId27" Type="http://schemas.openxmlformats.org/officeDocument/2006/relationships/slideLayout" Target="../slideLayouts/slideLayout65.xml"/><Relationship Id="rId30" Type="http://schemas.openxmlformats.org/officeDocument/2006/relationships/slideLayout" Target="../slideLayouts/slideLayout68.xml"/><Relationship Id="rId35" Type="http://schemas.openxmlformats.org/officeDocument/2006/relationships/theme" Target="../theme/theme2.xml"/><Relationship Id="rId8" Type="http://schemas.openxmlformats.org/officeDocument/2006/relationships/slideLayout" Target="../slideLayouts/slideLayout4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3.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E947E-1F3C-4CE2-B205-42ACABCDF3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34187EB-CD8C-4429-80A8-057E397FF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278BCC8-525B-41FD-8646-596B1960C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882564A6-47BB-43DB-A152-9E1555760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E33BD63-EE18-4132-8F91-68A0A2C0D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67EA4-DCE3-FB49-A794-A4595EF638BC}" type="slidenum">
              <a:rPr lang="en-GB" smtClean="0"/>
              <a:t>‹#›</a:t>
            </a:fld>
            <a:endParaRPr lang="en-GB" dirty="0"/>
          </a:p>
        </p:txBody>
      </p:sp>
    </p:spTree>
    <p:extLst>
      <p:ext uri="{BB962C8B-B14F-4D97-AF65-F5344CB8AC3E}">
        <p14:creationId xmlns:p14="http://schemas.microsoft.com/office/powerpoint/2010/main" val="3628910284"/>
      </p:ext>
    </p:extLst>
  </p:cSld>
  <p:clrMap bg1="dk1" tx1="lt1" bg2="dk2" tx2="lt2" accent1="accent1" accent2="accent2" accent3="accent3" accent4="accent4" accent5="accent5" accent6="accent6" hlink="hlink" folHlink="folHlink"/>
  <p:sldLayoutIdLst>
    <p:sldLayoutId id="2147483976" r:id="rId1"/>
    <p:sldLayoutId id="2147483980" r:id="rId2"/>
    <p:sldLayoutId id="2147483959" r:id="rId3"/>
    <p:sldLayoutId id="2147483956" r:id="rId4"/>
    <p:sldLayoutId id="2147483950" r:id="rId5"/>
    <p:sldLayoutId id="2147483952" r:id="rId6"/>
    <p:sldLayoutId id="2147483953" r:id="rId7"/>
    <p:sldLayoutId id="2147483954" r:id="rId8"/>
    <p:sldLayoutId id="2147483955" r:id="rId9"/>
    <p:sldLayoutId id="2147484108" r:id="rId10"/>
    <p:sldLayoutId id="2147483958" r:id="rId11"/>
    <p:sldLayoutId id="2147484109" r:id="rId12"/>
    <p:sldLayoutId id="2147483960" r:id="rId13"/>
    <p:sldLayoutId id="2147483961" r:id="rId14"/>
    <p:sldLayoutId id="2147483962" r:id="rId15"/>
    <p:sldLayoutId id="2147483963" r:id="rId16"/>
    <p:sldLayoutId id="2147483964" r:id="rId17"/>
    <p:sldLayoutId id="2147483965" r:id="rId18"/>
    <p:sldLayoutId id="2147483966" r:id="rId19"/>
    <p:sldLayoutId id="2147483967" r:id="rId20"/>
    <p:sldLayoutId id="2147483968" r:id="rId21"/>
    <p:sldLayoutId id="2147483969" r:id="rId22"/>
    <p:sldLayoutId id="2147483970" r:id="rId23"/>
    <p:sldLayoutId id="2147483971" r:id="rId24"/>
    <p:sldLayoutId id="2147483972" r:id="rId25"/>
    <p:sldLayoutId id="2147483973" r:id="rId26"/>
    <p:sldLayoutId id="2147483974" r:id="rId27"/>
    <p:sldLayoutId id="2147484196" r:id="rId28"/>
    <p:sldLayoutId id="2147483977" r:id="rId29"/>
    <p:sldLayoutId id="2147484197" r:id="rId30"/>
    <p:sldLayoutId id="2147484198" r:id="rId31"/>
    <p:sldLayoutId id="2147484199" r:id="rId32"/>
    <p:sldLayoutId id="2147484210" r:id="rId33"/>
    <p:sldLayoutId id="2147484211" r:id="rId34"/>
    <p:sldLayoutId id="2147484254" r:id="rId35"/>
    <p:sldLayoutId id="2147484255" r:id="rId36"/>
    <p:sldLayoutId id="2147484256" r:id="rId37"/>
    <p:sldLayoutId id="2147484257" r:id="rId3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E947E-1F3C-4CE2-B205-42ACABCDF3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34187EB-CD8C-4429-80A8-057E397FF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278BCC8-525B-41FD-8646-596B1960C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882564A6-47BB-43DB-A152-9E1555760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E33BD63-EE18-4132-8F91-68A0A2C0D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67EA4-DCE3-FB49-A794-A4595EF638BC}" type="slidenum">
              <a:rPr lang="en-GB" smtClean="0"/>
              <a:t>‹#›</a:t>
            </a:fld>
            <a:endParaRPr lang="en-GB" dirty="0"/>
          </a:p>
        </p:txBody>
      </p:sp>
    </p:spTree>
    <p:extLst>
      <p:ext uri="{BB962C8B-B14F-4D97-AF65-F5344CB8AC3E}">
        <p14:creationId xmlns:p14="http://schemas.microsoft.com/office/powerpoint/2010/main" val="2579177988"/>
      </p:ext>
    </p:extLst>
  </p:cSld>
  <p:clrMap bg1="dk1" tx1="lt1" bg2="dk2" tx2="lt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 id="2147484231" r:id="rId12"/>
    <p:sldLayoutId id="2147484232" r:id="rId13"/>
    <p:sldLayoutId id="2147484233" r:id="rId14"/>
    <p:sldLayoutId id="2147484234" r:id="rId15"/>
    <p:sldLayoutId id="2147484235" r:id="rId16"/>
    <p:sldLayoutId id="2147484236" r:id="rId17"/>
    <p:sldLayoutId id="2147484237" r:id="rId18"/>
    <p:sldLayoutId id="2147484238" r:id="rId19"/>
    <p:sldLayoutId id="2147484239" r:id="rId20"/>
    <p:sldLayoutId id="2147484240" r:id="rId21"/>
    <p:sldLayoutId id="2147484241" r:id="rId22"/>
    <p:sldLayoutId id="2147484242" r:id="rId23"/>
    <p:sldLayoutId id="2147484243" r:id="rId24"/>
    <p:sldLayoutId id="2147484244" r:id="rId25"/>
    <p:sldLayoutId id="2147484245" r:id="rId26"/>
    <p:sldLayoutId id="2147484246" r:id="rId27"/>
    <p:sldLayoutId id="2147484247" r:id="rId28"/>
    <p:sldLayoutId id="2147484248" r:id="rId29"/>
    <p:sldLayoutId id="2147484249" r:id="rId30"/>
    <p:sldLayoutId id="2147484250" r:id="rId31"/>
    <p:sldLayoutId id="2147484251" r:id="rId32"/>
    <p:sldLayoutId id="2147484252" r:id="rId33"/>
    <p:sldLayoutId id="2147484253" r:id="rId3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BB10A3-603F-5E90-D8AB-8342AE1F73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7117EA0-B622-30CD-740D-38939BABBA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F9AA0D-0FBF-7994-27AB-356E151629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FFA36-FBB9-470A-A9BD-661A3914E69C}" type="datetimeFigureOut">
              <a:rPr lang="en-GB" smtClean="0"/>
              <a:t>01/08/2024</a:t>
            </a:fld>
            <a:endParaRPr lang="en-GB"/>
          </a:p>
        </p:txBody>
      </p:sp>
      <p:sp>
        <p:nvSpPr>
          <p:cNvPr id="5" name="Footer Placeholder 4">
            <a:extLst>
              <a:ext uri="{FF2B5EF4-FFF2-40B4-BE49-F238E27FC236}">
                <a16:creationId xmlns:a16="http://schemas.microsoft.com/office/drawing/2014/main" id="{F1445547-76E6-08F8-CC7B-CDF28F51F8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BDBA945-C2FD-80DE-E7EF-74039C70FF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21FD78-9BA6-4D58-B554-8E123F16102E}" type="slidenum">
              <a:rPr lang="en-GB" smtClean="0"/>
              <a:t>‹#›</a:t>
            </a:fld>
            <a:endParaRPr lang="en-GB"/>
          </a:p>
        </p:txBody>
      </p:sp>
    </p:spTree>
    <p:extLst>
      <p:ext uri="{BB962C8B-B14F-4D97-AF65-F5344CB8AC3E}">
        <p14:creationId xmlns:p14="http://schemas.microsoft.com/office/powerpoint/2010/main" val="2303797449"/>
      </p:ext>
    </p:extLst>
  </p:cSld>
  <p:clrMap bg1="lt1" tx1="dk1" bg2="lt2" tx2="dk2" accent1="accent1" accent2="accent2" accent3="accent3" accent4="accent4" accent5="accent5" accent6="accent6" hlink="hlink" folHlink="folHlink"/>
  <p:sldLayoutIdLst>
    <p:sldLayoutId id="2147484259" r:id="rId1"/>
    <p:sldLayoutId id="2147484260" r:id="rId2"/>
    <p:sldLayoutId id="2147484261" r:id="rId3"/>
    <p:sldLayoutId id="2147484262" r:id="rId4"/>
    <p:sldLayoutId id="2147484263" r:id="rId5"/>
    <p:sldLayoutId id="2147484264" r:id="rId6"/>
    <p:sldLayoutId id="2147484265" r:id="rId7"/>
    <p:sldLayoutId id="2147484266" r:id="rId8"/>
    <p:sldLayoutId id="2147484267" r:id="rId9"/>
    <p:sldLayoutId id="2147484268" r:id="rId10"/>
    <p:sldLayoutId id="21474842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36.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3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diagramLayout" Target="../diagrams/layout3.xml"/><Relationship Id="rId7" Type="http://schemas.openxmlformats.org/officeDocument/2006/relationships/image" Target="../media/image30.png"/><Relationship Id="rId2" Type="http://schemas.openxmlformats.org/officeDocument/2006/relationships/diagramData" Target="../diagrams/data3.xml"/><Relationship Id="rId1" Type="http://schemas.openxmlformats.org/officeDocument/2006/relationships/slideLayout" Target="../slideLayouts/slideLayout37.xml"/><Relationship Id="rId6" Type="http://schemas.microsoft.com/office/2007/relationships/diagramDrawing" Target="../diagrams/drawing3.xml"/><Relationship Id="rId5" Type="http://schemas.openxmlformats.org/officeDocument/2006/relationships/diagramColors" Target="../diagrams/colors3.xml"/><Relationship Id="rId10" Type="http://schemas.openxmlformats.org/officeDocument/2006/relationships/image" Target="../media/image35.svg"/><Relationship Id="rId4" Type="http://schemas.openxmlformats.org/officeDocument/2006/relationships/diagramQuickStyle" Target="../diagrams/quickStyle3.xml"/><Relationship Id="rId9" Type="http://schemas.openxmlformats.org/officeDocument/2006/relationships/image" Target="../media/image34.png"/></Relationships>
</file>

<file path=ppt/slides/_rels/slide1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37.xml"/><Relationship Id="rId6" Type="http://schemas.openxmlformats.org/officeDocument/2006/relationships/diagramColors" Target="../diagrams/colors4.xml"/><Relationship Id="rId11" Type="http://schemas.openxmlformats.org/officeDocument/2006/relationships/image" Target="../media/image36.png"/><Relationship Id="rId5" Type="http://schemas.openxmlformats.org/officeDocument/2006/relationships/diagramQuickStyle" Target="../diagrams/quickStyle4.xml"/><Relationship Id="rId10" Type="http://schemas.openxmlformats.org/officeDocument/2006/relationships/image" Target="../media/image33.svg"/><Relationship Id="rId4" Type="http://schemas.openxmlformats.org/officeDocument/2006/relationships/diagramLayout" Target="../diagrams/layout4.xml"/><Relationship Id="rId9" Type="http://schemas.openxmlformats.org/officeDocument/2006/relationships/image" Target="../media/image30.png"/></Relationships>
</file>

<file path=ppt/slides/_rels/slide1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svg"/><Relationship Id="rId7" Type="http://schemas.openxmlformats.org/officeDocument/2006/relationships/image" Target="../media/image42.svg"/><Relationship Id="rId12" Type="http://schemas.openxmlformats.org/officeDocument/2006/relationships/image" Target="../media/image36.png"/><Relationship Id="rId2" Type="http://schemas.openxmlformats.org/officeDocument/2006/relationships/image" Target="../media/image37.png"/><Relationship Id="rId1" Type="http://schemas.openxmlformats.org/officeDocument/2006/relationships/slideLayout" Target="../slideLayouts/slideLayout37.xml"/><Relationship Id="rId6" Type="http://schemas.openxmlformats.org/officeDocument/2006/relationships/image" Target="../media/image41.png"/><Relationship Id="rId11" Type="http://schemas.openxmlformats.org/officeDocument/2006/relationships/image" Target="../media/image46.svg"/><Relationship Id="rId5" Type="http://schemas.openxmlformats.org/officeDocument/2006/relationships/image" Target="../media/image40.sv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svg"/></Relationships>
</file>

<file path=ppt/slides/_rels/slide19.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38.svg"/><Relationship Id="rId7" Type="http://schemas.openxmlformats.org/officeDocument/2006/relationships/image" Target="../media/image48.svg"/><Relationship Id="rId12" Type="http://schemas.openxmlformats.org/officeDocument/2006/relationships/image" Target="../media/image36.png"/><Relationship Id="rId2" Type="http://schemas.openxmlformats.org/officeDocument/2006/relationships/image" Target="../media/image37.png"/><Relationship Id="rId1" Type="http://schemas.openxmlformats.org/officeDocument/2006/relationships/slideLayout" Target="../slideLayouts/slideLayout37.xml"/><Relationship Id="rId6" Type="http://schemas.openxmlformats.org/officeDocument/2006/relationships/image" Target="../media/image47.png"/><Relationship Id="rId11" Type="http://schemas.openxmlformats.org/officeDocument/2006/relationships/image" Target="../media/image52.svg"/><Relationship Id="rId5" Type="http://schemas.openxmlformats.org/officeDocument/2006/relationships/image" Target="../media/image40.svg"/><Relationship Id="rId10" Type="http://schemas.openxmlformats.org/officeDocument/2006/relationships/image" Target="../media/image51.png"/><Relationship Id="rId4" Type="http://schemas.openxmlformats.org/officeDocument/2006/relationships/image" Target="../media/image39.png"/><Relationship Id="rId9" Type="http://schemas.openxmlformats.org/officeDocument/2006/relationships/image" Target="../media/image50.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30.png"/><Relationship Id="rId7" Type="http://schemas.openxmlformats.org/officeDocument/2006/relationships/diagramLayout" Target="../diagrams/layout5.xml"/><Relationship Id="rId2" Type="http://schemas.openxmlformats.org/officeDocument/2006/relationships/image" Target="../media/image29.png"/><Relationship Id="rId1" Type="http://schemas.openxmlformats.org/officeDocument/2006/relationships/slideLayout" Target="../slideLayouts/slideLayout37.xml"/><Relationship Id="rId6" Type="http://schemas.openxmlformats.org/officeDocument/2006/relationships/diagramData" Target="../diagrams/data5.xml"/><Relationship Id="rId5" Type="http://schemas.openxmlformats.org/officeDocument/2006/relationships/image" Target="../media/image36.png"/><Relationship Id="rId10" Type="http://schemas.microsoft.com/office/2007/relationships/diagramDrawing" Target="../diagrams/drawing5.xml"/><Relationship Id="rId4" Type="http://schemas.openxmlformats.org/officeDocument/2006/relationships/image" Target="../media/image33.svg"/><Relationship Id="rId9" Type="http://schemas.openxmlformats.org/officeDocument/2006/relationships/diagramColors" Target="../diagrams/colors5.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3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3.png"/><Relationship Id="rId1" Type="http://schemas.openxmlformats.org/officeDocument/2006/relationships/slideLayout" Target="../slideLayouts/slideLayout37.xml"/><Relationship Id="rId5" Type="http://schemas.openxmlformats.org/officeDocument/2006/relationships/image" Target="../media/image36.png"/><Relationship Id="rId4" Type="http://schemas.openxmlformats.org/officeDocument/2006/relationships/image" Target="../media/image33.svg"/></Relationships>
</file>

<file path=ppt/slides/_rels/slide26.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37.xml"/><Relationship Id="rId4" Type="http://schemas.openxmlformats.org/officeDocument/2006/relationships/image" Target="../media/image56.png"/></Relationships>
</file>

<file path=ppt/slides/_rels/slide2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2.xml"/><Relationship Id="rId1" Type="http://schemas.openxmlformats.org/officeDocument/2006/relationships/slideLayout" Target="../slideLayouts/slideLayout38.xml"/><Relationship Id="rId4" Type="http://schemas.openxmlformats.org/officeDocument/2006/relationships/image" Target="../media/image58.jpeg"/></Relationships>
</file>

<file path=ppt/slides/_rels/slide31.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13.xml"/><Relationship Id="rId1" Type="http://schemas.openxmlformats.org/officeDocument/2006/relationships/slideLayout" Target="../slideLayouts/slideLayout37.xml"/><Relationship Id="rId6" Type="http://schemas.openxmlformats.org/officeDocument/2006/relationships/image" Target="../media/image62.svg"/><Relationship Id="rId5" Type="http://schemas.openxmlformats.org/officeDocument/2006/relationships/image" Target="../media/image61.png"/><Relationship Id="rId10" Type="http://schemas.openxmlformats.org/officeDocument/2006/relationships/image" Target="../media/image66.svg"/><Relationship Id="rId4" Type="http://schemas.openxmlformats.org/officeDocument/2006/relationships/image" Target="../media/image60.svg"/><Relationship Id="rId9" Type="http://schemas.openxmlformats.org/officeDocument/2006/relationships/image" Target="../media/image65.png"/></Relationships>
</file>

<file path=ppt/slides/_rels/slide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72.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CCACC08-F31D-0941-10CE-F81843913F0E}"/>
              </a:ext>
            </a:extLst>
          </p:cNvPr>
          <p:cNvSpPr/>
          <p:nvPr/>
        </p:nvSpPr>
        <p:spPr>
          <a:xfrm>
            <a:off x="0" y="2434237"/>
            <a:ext cx="12192000" cy="3558190"/>
          </a:xfrm>
          <a:prstGeom prst="rect">
            <a:avLst/>
          </a:prstGeom>
          <a:solidFill>
            <a:srgbClr val="4168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FD44742-582B-B0EC-EC85-0860AD8ED173}"/>
              </a:ext>
            </a:extLst>
          </p:cNvPr>
          <p:cNvSpPr txBox="1"/>
          <p:nvPr/>
        </p:nvSpPr>
        <p:spPr>
          <a:xfrm>
            <a:off x="408370" y="2834281"/>
            <a:ext cx="4847209"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Raleway ExtraBold" panose="020B0903030101060003" pitchFamily="34" charset="0"/>
                <a:ea typeface="+mn-ea"/>
                <a:cs typeface="+mn-cs"/>
              </a:rPr>
              <a:t>Digital innovation in primary care </a:t>
            </a:r>
            <a:endParaRPr kumimoji="0" lang="en-GB" sz="4800" b="0" i="0" u="none" strike="noStrike" kern="1200" cap="none" spc="0" normalizeH="0" baseline="0" noProof="0" dirty="0">
              <a:ln>
                <a:noFill/>
              </a:ln>
              <a:solidFill>
                <a:prstClr val="white"/>
              </a:solidFill>
              <a:effectLst/>
              <a:uLnTx/>
              <a:uFillTx/>
              <a:latin typeface="Raleway ExtraBold" panose="020B0903030101060003" pitchFamily="34" charset="0"/>
              <a:ea typeface="+mn-ea"/>
              <a:cs typeface="+mn-cs"/>
            </a:endParaRPr>
          </a:p>
        </p:txBody>
      </p:sp>
      <p:sp>
        <p:nvSpPr>
          <p:cNvPr id="11" name="TextBox 10">
            <a:extLst>
              <a:ext uri="{FF2B5EF4-FFF2-40B4-BE49-F238E27FC236}">
                <a16:creationId xmlns:a16="http://schemas.microsoft.com/office/drawing/2014/main" id="{648D43DF-F4E6-322D-60DA-B3A7005DC2DF}"/>
              </a:ext>
            </a:extLst>
          </p:cNvPr>
          <p:cNvSpPr txBox="1"/>
          <p:nvPr/>
        </p:nvSpPr>
        <p:spPr>
          <a:xfrm>
            <a:off x="10568082" y="1928813"/>
            <a:ext cx="1552897"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4168A3"/>
                </a:solidFill>
                <a:effectLst/>
                <a:uLnTx/>
                <a:uFillTx/>
                <a:latin typeface="Raleway ExtraBold" panose="020B0903030101060003" pitchFamily="34" charset="0"/>
                <a:ea typeface="+mn-ea"/>
                <a:cs typeface="+mn-cs"/>
              </a:rPr>
              <a:t>#DHSS24</a:t>
            </a:r>
          </a:p>
        </p:txBody>
      </p:sp>
      <p:sp>
        <p:nvSpPr>
          <p:cNvPr id="2" name="TextBox 1">
            <a:extLst>
              <a:ext uri="{FF2B5EF4-FFF2-40B4-BE49-F238E27FC236}">
                <a16:creationId xmlns:a16="http://schemas.microsoft.com/office/drawing/2014/main" id="{09597FF0-A370-CB74-DE9D-D26C89FDD8D8}"/>
              </a:ext>
            </a:extLst>
          </p:cNvPr>
          <p:cNvSpPr txBox="1"/>
          <p:nvPr/>
        </p:nvSpPr>
        <p:spPr>
          <a:xfrm>
            <a:off x="6095999" y="2768072"/>
            <a:ext cx="220609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Raleway ExtraBold" panose="020B0903030101060003" pitchFamily="34" charset="0"/>
                <a:ea typeface="+mn-ea"/>
                <a:cs typeface="+mn-cs"/>
              </a:rPr>
              <a:t>Dr Minal </a:t>
            </a:r>
            <a:r>
              <a:rPr kumimoji="0" lang="en-GB" sz="2000" b="0" i="0" u="none" strike="noStrike" kern="1200" cap="none" spc="0" normalizeH="0" baseline="0" noProof="0" dirty="0" err="1">
                <a:ln>
                  <a:noFill/>
                </a:ln>
                <a:solidFill>
                  <a:prstClr val="white"/>
                </a:solidFill>
                <a:effectLst/>
                <a:uLnTx/>
                <a:uFillTx/>
                <a:latin typeface="Raleway ExtraBold" panose="020B0903030101060003" pitchFamily="34" charset="0"/>
                <a:ea typeface="+mn-ea"/>
                <a:cs typeface="+mn-cs"/>
              </a:rPr>
              <a:t>Bakhai</a:t>
            </a:r>
            <a:r>
              <a:rPr kumimoji="0" lang="en-GB" sz="2000" b="0" i="0" u="none" strike="noStrike" kern="1200" cap="none" spc="0" normalizeH="0" baseline="0" noProof="0" dirty="0">
                <a:ln>
                  <a:noFill/>
                </a:ln>
                <a:solidFill>
                  <a:prstClr val="white"/>
                </a:solidFill>
                <a:effectLst/>
                <a:uLnTx/>
                <a:uFillTx/>
                <a:latin typeface="Raleway ExtraBold" panose="020B0903030101060003" pitchFamily="34" charset="0"/>
                <a:ea typeface="+mn-ea"/>
                <a:cs typeface="+mn-cs"/>
              </a:rPr>
              <a:t> </a:t>
            </a:r>
          </a:p>
        </p:txBody>
      </p:sp>
      <p:sp>
        <p:nvSpPr>
          <p:cNvPr id="3" name="Rectangle 2">
            <a:extLst>
              <a:ext uri="{FF2B5EF4-FFF2-40B4-BE49-F238E27FC236}">
                <a16:creationId xmlns:a16="http://schemas.microsoft.com/office/drawing/2014/main" id="{8D0A6E87-1136-CFA3-D986-2A5A1AFC71A4}"/>
              </a:ext>
            </a:extLst>
          </p:cNvPr>
          <p:cNvSpPr/>
          <p:nvPr/>
        </p:nvSpPr>
        <p:spPr>
          <a:xfrm flipV="1">
            <a:off x="6211409" y="3196098"/>
            <a:ext cx="1916097" cy="457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BA250226-7D8F-EB76-2564-B3E033467FD5}"/>
              </a:ext>
            </a:extLst>
          </p:cNvPr>
          <p:cNvSpPr txBox="1"/>
          <p:nvPr/>
        </p:nvSpPr>
        <p:spPr>
          <a:xfrm>
            <a:off x="6096000" y="3338192"/>
            <a:ext cx="1623133"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Director of Primary Care Transformation, NHS England</a:t>
            </a:r>
            <a:endParaRPr kumimoji="0" lang="en-GB" sz="14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endParaRPr>
          </a:p>
        </p:txBody>
      </p:sp>
      <p:sp>
        <p:nvSpPr>
          <p:cNvPr id="15" name="TextBox 14">
            <a:extLst>
              <a:ext uri="{FF2B5EF4-FFF2-40B4-BE49-F238E27FC236}">
                <a16:creationId xmlns:a16="http://schemas.microsoft.com/office/drawing/2014/main" id="{C6397005-3AF4-EE47-7CFA-02279D80A177}"/>
              </a:ext>
            </a:extLst>
          </p:cNvPr>
          <p:cNvSpPr txBox="1"/>
          <p:nvPr/>
        </p:nvSpPr>
        <p:spPr>
          <a:xfrm>
            <a:off x="8852516" y="2768072"/>
            <a:ext cx="220609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Raleway ExtraBold" panose="020B0903030101060003" pitchFamily="34" charset="0"/>
                <a:ea typeface="+mn-ea"/>
                <a:cs typeface="+mn-cs"/>
              </a:rPr>
              <a:t>Dr Karl Bennett </a:t>
            </a:r>
          </a:p>
        </p:txBody>
      </p:sp>
      <p:sp>
        <p:nvSpPr>
          <p:cNvPr id="16" name="Rectangle 15">
            <a:extLst>
              <a:ext uri="{FF2B5EF4-FFF2-40B4-BE49-F238E27FC236}">
                <a16:creationId xmlns:a16="http://schemas.microsoft.com/office/drawing/2014/main" id="{4C1A97FE-660D-47E9-C25E-3E39A2BE9123}"/>
              </a:ext>
            </a:extLst>
          </p:cNvPr>
          <p:cNvSpPr/>
          <p:nvPr/>
        </p:nvSpPr>
        <p:spPr>
          <a:xfrm flipV="1">
            <a:off x="8967926" y="3196098"/>
            <a:ext cx="1916097" cy="457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A44AB2F0-59AA-A877-3DD6-210D789D898D}"/>
              </a:ext>
            </a:extLst>
          </p:cNvPr>
          <p:cNvSpPr txBox="1"/>
          <p:nvPr/>
        </p:nvSpPr>
        <p:spPr>
          <a:xfrm>
            <a:off x="8844379" y="3349283"/>
            <a:ext cx="162313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Senior Partner, Oakley Health Group</a:t>
            </a:r>
            <a:endParaRPr kumimoji="0" lang="en-GB" sz="14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endParaRPr>
          </a:p>
        </p:txBody>
      </p:sp>
      <p:sp>
        <p:nvSpPr>
          <p:cNvPr id="18" name="TextBox 17">
            <a:extLst>
              <a:ext uri="{FF2B5EF4-FFF2-40B4-BE49-F238E27FC236}">
                <a16:creationId xmlns:a16="http://schemas.microsoft.com/office/drawing/2014/main" id="{BA237C98-B2C1-0407-5D85-F654652231C0}"/>
              </a:ext>
            </a:extLst>
          </p:cNvPr>
          <p:cNvSpPr txBox="1"/>
          <p:nvPr/>
        </p:nvSpPr>
        <p:spPr>
          <a:xfrm>
            <a:off x="6079725" y="4366375"/>
            <a:ext cx="220609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Raleway ExtraBold" panose="020B0903030101060003" pitchFamily="34" charset="0"/>
                <a:ea typeface="+mn-ea"/>
                <a:cs typeface="+mn-cs"/>
              </a:rPr>
              <a:t>Dr Chris Stanley </a:t>
            </a:r>
          </a:p>
        </p:txBody>
      </p:sp>
      <p:sp>
        <p:nvSpPr>
          <p:cNvPr id="19" name="Rectangle 18">
            <a:extLst>
              <a:ext uri="{FF2B5EF4-FFF2-40B4-BE49-F238E27FC236}">
                <a16:creationId xmlns:a16="http://schemas.microsoft.com/office/drawing/2014/main" id="{01A1BDB0-64B6-F2DA-B431-40510094B204}"/>
              </a:ext>
            </a:extLst>
          </p:cNvPr>
          <p:cNvSpPr/>
          <p:nvPr/>
        </p:nvSpPr>
        <p:spPr>
          <a:xfrm flipV="1">
            <a:off x="6195135" y="4794401"/>
            <a:ext cx="1916097" cy="457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BA7B25CD-0181-80FC-B28D-4BB3D4EF6481}"/>
              </a:ext>
            </a:extLst>
          </p:cNvPr>
          <p:cNvSpPr txBox="1"/>
          <p:nvPr/>
        </p:nvSpPr>
        <p:spPr>
          <a:xfrm>
            <a:off x="6079726" y="4936495"/>
            <a:ext cx="1623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GP, </a:t>
            </a:r>
            <a:r>
              <a:rPr kumimoji="0" lang="en-US" sz="1400" b="0" i="0" u="none" strike="noStrike" kern="1200" cap="none" spc="0" normalizeH="0" baseline="0" noProof="0" dirty="0" err="1">
                <a:ln>
                  <a:noFill/>
                </a:ln>
                <a:solidFill>
                  <a:prstClr val="white"/>
                </a:solidFill>
                <a:effectLst/>
                <a:uLnTx/>
                <a:uFillTx/>
                <a:latin typeface="Raleway" panose="020B0003030101060003" pitchFamily="34" charset="0"/>
                <a:ea typeface="+mn-ea"/>
                <a:cs typeface="+mn-cs"/>
              </a:rPr>
              <a:t>Haxby</a:t>
            </a:r>
            <a:r>
              <a:rPr kumimoji="0" lang="en-US" sz="14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 Group Practice</a:t>
            </a:r>
            <a:endParaRPr kumimoji="0" lang="en-GB" sz="14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endParaRPr>
          </a:p>
        </p:txBody>
      </p:sp>
      <p:sp>
        <p:nvSpPr>
          <p:cNvPr id="21" name="TextBox 20">
            <a:extLst>
              <a:ext uri="{FF2B5EF4-FFF2-40B4-BE49-F238E27FC236}">
                <a16:creationId xmlns:a16="http://schemas.microsoft.com/office/drawing/2014/main" id="{5DC97FDF-C353-E12B-F44E-219D6A8FBAE3}"/>
              </a:ext>
            </a:extLst>
          </p:cNvPr>
          <p:cNvSpPr txBox="1"/>
          <p:nvPr/>
        </p:nvSpPr>
        <p:spPr>
          <a:xfrm>
            <a:off x="8844379" y="4366375"/>
            <a:ext cx="31116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Raleway ExtraBold" panose="020B0903030101060003" pitchFamily="34" charset="0"/>
                <a:ea typeface="+mn-ea"/>
                <a:cs typeface="+mn-cs"/>
              </a:rPr>
              <a:t>Dr Shanker </a:t>
            </a:r>
            <a:r>
              <a:rPr kumimoji="0" lang="en-GB" sz="2000" b="0" i="0" u="none" strike="noStrike" kern="1200" cap="none" spc="0" normalizeH="0" baseline="0" noProof="0" dirty="0" err="1">
                <a:ln>
                  <a:noFill/>
                </a:ln>
                <a:solidFill>
                  <a:prstClr val="white"/>
                </a:solidFill>
                <a:effectLst/>
                <a:uLnTx/>
                <a:uFillTx/>
                <a:latin typeface="Raleway ExtraBold" panose="020B0903030101060003" pitchFamily="34" charset="0"/>
                <a:ea typeface="+mn-ea"/>
                <a:cs typeface="+mn-cs"/>
              </a:rPr>
              <a:t>Vijayadeva</a:t>
            </a:r>
            <a:r>
              <a:rPr kumimoji="0" lang="en-GB" sz="2000" b="0" i="0" u="none" strike="noStrike" kern="1200" cap="none" spc="0" normalizeH="0" baseline="0" noProof="0" dirty="0">
                <a:ln>
                  <a:noFill/>
                </a:ln>
                <a:solidFill>
                  <a:prstClr val="white"/>
                </a:solidFill>
                <a:effectLst/>
                <a:uLnTx/>
                <a:uFillTx/>
                <a:latin typeface="Raleway ExtraBold" panose="020B0903030101060003" pitchFamily="34" charset="0"/>
                <a:ea typeface="+mn-ea"/>
                <a:cs typeface="+mn-cs"/>
              </a:rPr>
              <a:t> </a:t>
            </a:r>
          </a:p>
        </p:txBody>
      </p:sp>
      <p:sp>
        <p:nvSpPr>
          <p:cNvPr id="22" name="Rectangle 21">
            <a:extLst>
              <a:ext uri="{FF2B5EF4-FFF2-40B4-BE49-F238E27FC236}">
                <a16:creationId xmlns:a16="http://schemas.microsoft.com/office/drawing/2014/main" id="{E1AE290C-0CD4-4ED8-8FCF-31BFCA7C4B7E}"/>
              </a:ext>
            </a:extLst>
          </p:cNvPr>
          <p:cNvSpPr/>
          <p:nvPr/>
        </p:nvSpPr>
        <p:spPr>
          <a:xfrm flipV="1">
            <a:off x="8959789" y="4794401"/>
            <a:ext cx="1916097" cy="457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DB2D3D80-3C1E-31FE-82A5-66F402D80F82}"/>
              </a:ext>
            </a:extLst>
          </p:cNvPr>
          <p:cNvSpPr txBox="1"/>
          <p:nvPr/>
        </p:nvSpPr>
        <p:spPr>
          <a:xfrm>
            <a:off x="8844380" y="4936495"/>
            <a:ext cx="2610201"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GP lead, Digital Transformation – Primary Care (London Region), NHS England </a:t>
            </a:r>
            <a:endParaRPr kumimoji="0" lang="en-GB" sz="14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endParaRPr>
          </a:p>
        </p:txBody>
      </p:sp>
      <p:pic>
        <p:nvPicPr>
          <p:cNvPr id="9" name="Picture 8" descr="A logo on a black background&#10;&#10;Description automatically generated">
            <a:extLst>
              <a:ext uri="{FF2B5EF4-FFF2-40B4-BE49-F238E27FC236}">
                <a16:creationId xmlns:a16="http://schemas.microsoft.com/office/drawing/2014/main" id="{A2224A08-960F-07ED-7FF4-006DBDA64AD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40310" y="311979"/>
            <a:ext cx="3895725" cy="1794334"/>
          </a:xfrm>
          <a:prstGeom prst="rect">
            <a:avLst/>
          </a:prstGeom>
        </p:spPr>
      </p:pic>
      <p:sp>
        <p:nvSpPr>
          <p:cNvPr id="10" name="Rectangle 9">
            <a:extLst>
              <a:ext uri="{FF2B5EF4-FFF2-40B4-BE49-F238E27FC236}">
                <a16:creationId xmlns:a16="http://schemas.microsoft.com/office/drawing/2014/main" id="{6CC88498-22AD-C1DD-0D89-0DF72C76718B}"/>
              </a:ext>
            </a:extLst>
          </p:cNvPr>
          <p:cNvSpPr/>
          <p:nvPr/>
        </p:nvSpPr>
        <p:spPr>
          <a:xfrm>
            <a:off x="0" y="6720395"/>
            <a:ext cx="12192000" cy="204279"/>
          </a:xfrm>
          <a:prstGeom prst="rect">
            <a:avLst/>
          </a:prstGeom>
          <a:solidFill>
            <a:srgbClr val="009E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4818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3A427-1970-B6FE-675A-5C718E4EE175}"/>
              </a:ext>
            </a:extLst>
          </p:cNvPr>
          <p:cNvSpPr>
            <a:spLocks noGrp="1"/>
          </p:cNvSpPr>
          <p:nvPr>
            <p:ph type="title"/>
          </p:nvPr>
        </p:nvSpPr>
        <p:spPr/>
        <p:txBody>
          <a:bodyPr/>
          <a:lstStyle/>
          <a:p>
            <a:r>
              <a:rPr lang="en-US" b="1" dirty="0"/>
              <a:t>Opportunities</a:t>
            </a:r>
            <a:endParaRPr lang="en-GB" b="1" dirty="0"/>
          </a:p>
        </p:txBody>
      </p:sp>
      <p:sp>
        <p:nvSpPr>
          <p:cNvPr id="3" name="Content Placeholder 2">
            <a:extLst>
              <a:ext uri="{FF2B5EF4-FFF2-40B4-BE49-F238E27FC236}">
                <a16:creationId xmlns:a16="http://schemas.microsoft.com/office/drawing/2014/main" id="{C116B16A-7252-3F50-C12E-B90CD534EF5A}"/>
              </a:ext>
            </a:extLst>
          </p:cNvPr>
          <p:cNvSpPr>
            <a:spLocks noGrp="1"/>
          </p:cNvSpPr>
          <p:nvPr>
            <p:ph idx="1"/>
          </p:nvPr>
        </p:nvSpPr>
        <p:spPr/>
        <p:txBody>
          <a:bodyPr>
            <a:normAutofit lnSpcReduction="10000"/>
          </a:bodyPr>
          <a:lstStyle/>
          <a:p>
            <a:pPr marL="0" indent="0">
              <a:buNone/>
            </a:pPr>
            <a:r>
              <a:rPr lang="en-US" dirty="0"/>
              <a:t>Spread and scale of innovation and improvement is complex</a:t>
            </a:r>
          </a:p>
          <a:p>
            <a:pPr marL="0" indent="0">
              <a:spcBef>
                <a:spcPts val="600"/>
              </a:spcBef>
              <a:buNone/>
            </a:pPr>
            <a:endParaRPr lang="en-US" dirty="0"/>
          </a:p>
          <a:p>
            <a:pPr marL="0" indent="0">
              <a:spcBef>
                <a:spcPts val="600"/>
              </a:spcBef>
              <a:buNone/>
            </a:pPr>
            <a:r>
              <a:rPr lang="en-GB" sz="2000" dirty="0"/>
              <a:t>We have a significant opportunity to transform quality of care, productivity, patient and staff experience by enabling ICBs to prioritise, lead and support primary care transformation </a:t>
            </a:r>
          </a:p>
          <a:p>
            <a:pPr marL="0" indent="0">
              <a:spcBef>
                <a:spcPts val="600"/>
              </a:spcBef>
              <a:buNone/>
            </a:pPr>
            <a:endParaRPr lang="en-GB" sz="2000" dirty="0">
              <a:cs typeface="Arial"/>
            </a:endParaRPr>
          </a:p>
          <a:p>
            <a:pPr marL="0" indent="0">
              <a:spcBef>
                <a:spcPts val="600"/>
              </a:spcBef>
              <a:buNone/>
            </a:pPr>
            <a:r>
              <a:rPr lang="en-GB" sz="2000" dirty="0">
                <a:cs typeface="Arial"/>
              </a:rPr>
              <a:t>How do we collectively strengthen the approach:</a:t>
            </a:r>
          </a:p>
          <a:p>
            <a:pPr marL="1028700" lvl="1" indent="-342900">
              <a:lnSpc>
                <a:spcPct val="100000"/>
              </a:lnSpc>
              <a:spcBef>
                <a:spcPts val="600"/>
              </a:spcBef>
              <a:spcAft>
                <a:spcPts val="600"/>
              </a:spcAft>
            </a:pPr>
            <a:r>
              <a:rPr lang="en-GB" sz="2000" dirty="0">
                <a:cs typeface="Arial"/>
              </a:rPr>
              <a:t>To ensure primary care is involved in shaping transformation priorities </a:t>
            </a:r>
          </a:p>
          <a:p>
            <a:pPr marL="1028700" lvl="1" indent="-342900">
              <a:lnSpc>
                <a:spcPct val="100000"/>
              </a:lnSpc>
              <a:spcBef>
                <a:spcPts val="600"/>
              </a:spcBef>
              <a:spcAft>
                <a:spcPts val="600"/>
              </a:spcAft>
            </a:pPr>
            <a:r>
              <a:rPr lang="en-GB" sz="2000" dirty="0">
                <a:cs typeface="Arial"/>
              </a:rPr>
              <a:t>To ensure priorities align with staff and patient needs</a:t>
            </a:r>
            <a:endParaRPr lang="en-GB" dirty="0">
              <a:cs typeface="Arial"/>
            </a:endParaRPr>
          </a:p>
          <a:p>
            <a:pPr marL="1028700" lvl="1" indent="-342900">
              <a:lnSpc>
                <a:spcPct val="100000"/>
              </a:lnSpc>
              <a:spcBef>
                <a:spcPts val="600"/>
              </a:spcBef>
              <a:spcAft>
                <a:spcPts val="600"/>
              </a:spcAft>
            </a:pPr>
            <a:r>
              <a:rPr lang="en-GB" sz="2000" dirty="0">
                <a:cs typeface="Arial"/>
              </a:rPr>
              <a:t>To enable locally led transformation and improvement</a:t>
            </a:r>
          </a:p>
          <a:p>
            <a:pPr marL="1028700" lvl="1" indent="-342900">
              <a:lnSpc>
                <a:spcPct val="100000"/>
              </a:lnSpc>
              <a:spcBef>
                <a:spcPts val="600"/>
              </a:spcBef>
              <a:spcAft>
                <a:spcPts val="600"/>
              </a:spcAft>
            </a:pPr>
            <a:r>
              <a:rPr lang="en-GB" sz="2000" dirty="0">
                <a:cs typeface="Arial"/>
              </a:rPr>
              <a:t>To ensure primary care is embedded in a system wide response to support the spread and scale of innovation and improvement</a:t>
            </a:r>
          </a:p>
          <a:p>
            <a:pPr marL="0" indent="0">
              <a:buNone/>
            </a:pPr>
            <a:endParaRPr lang="en-US" dirty="0"/>
          </a:p>
        </p:txBody>
      </p:sp>
    </p:spTree>
    <p:extLst>
      <p:ext uri="{BB962C8B-B14F-4D97-AF65-F5344CB8AC3E}">
        <p14:creationId xmlns:p14="http://schemas.microsoft.com/office/powerpoint/2010/main" val="2966373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FFCAF-4776-2163-AA97-E5A2DFE1AFD4}"/>
              </a:ext>
            </a:extLst>
          </p:cNvPr>
          <p:cNvSpPr>
            <a:spLocks noGrp="1"/>
          </p:cNvSpPr>
          <p:nvPr>
            <p:ph type="ctrTitle"/>
          </p:nvPr>
        </p:nvSpPr>
        <p:spPr/>
        <p:txBody>
          <a:bodyPr>
            <a:normAutofit fontScale="90000"/>
          </a:bodyPr>
          <a:lstStyle/>
          <a:p>
            <a:r>
              <a:rPr lang="en-US" dirty="0"/>
              <a:t>Implementing the new General Practice Access Model</a:t>
            </a:r>
            <a:br>
              <a:rPr lang="en-US" dirty="0"/>
            </a:br>
            <a:r>
              <a:rPr lang="en-US" sz="4900" i="1" dirty="0"/>
              <a:t>(An experience)</a:t>
            </a:r>
            <a:endParaRPr lang="en-GB" i="1" dirty="0"/>
          </a:p>
        </p:txBody>
      </p:sp>
      <p:sp>
        <p:nvSpPr>
          <p:cNvPr id="3" name="Subtitle 2">
            <a:extLst>
              <a:ext uri="{FF2B5EF4-FFF2-40B4-BE49-F238E27FC236}">
                <a16:creationId xmlns:a16="http://schemas.microsoft.com/office/drawing/2014/main" id="{CED413B1-FE65-D249-EFD3-269DBB60E209}"/>
              </a:ext>
            </a:extLst>
          </p:cNvPr>
          <p:cNvSpPr>
            <a:spLocks noGrp="1"/>
          </p:cNvSpPr>
          <p:nvPr>
            <p:ph type="subTitle" idx="1"/>
          </p:nvPr>
        </p:nvSpPr>
        <p:spPr>
          <a:xfrm>
            <a:off x="1524000" y="4035792"/>
            <a:ext cx="9144000" cy="1655762"/>
          </a:xfrm>
        </p:spPr>
        <p:txBody>
          <a:bodyPr/>
          <a:lstStyle/>
          <a:p>
            <a:r>
              <a:rPr lang="en-US" b="1" dirty="0"/>
              <a:t>Dr Karl Bennett</a:t>
            </a:r>
          </a:p>
          <a:p>
            <a:r>
              <a:rPr lang="en-US" dirty="0"/>
              <a:t>Senior Partner</a:t>
            </a:r>
          </a:p>
          <a:p>
            <a:r>
              <a:rPr lang="en-US" dirty="0"/>
              <a:t>Oakley Health Group</a:t>
            </a:r>
          </a:p>
        </p:txBody>
      </p:sp>
    </p:spTree>
    <p:extLst>
      <p:ext uri="{BB962C8B-B14F-4D97-AF65-F5344CB8AC3E}">
        <p14:creationId xmlns:p14="http://schemas.microsoft.com/office/powerpoint/2010/main" val="1060410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19AEDA3B-B5B4-E2C2-FB20-CB8363A4A4DE}"/>
              </a:ext>
            </a:extLst>
          </p:cNvPr>
          <p:cNvSpPr>
            <a:spLocks noGrp="1"/>
          </p:cNvSpPr>
          <p:nvPr>
            <p:ph type="title"/>
          </p:nvPr>
        </p:nvSpPr>
        <p:spPr>
          <a:xfrm>
            <a:off x="2198451" y="153599"/>
            <a:ext cx="7736635" cy="576169"/>
          </a:xfrm>
        </p:spPr>
        <p:txBody>
          <a:bodyPr lIns="91440" tIns="91439" rIns="91440" bIns="91439" anchor="ctr">
            <a:noAutofit/>
          </a:bodyPr>
          <a:lstStyle/>
          <a:p>
            <a:pPr algn="ctr"/>
            <a:r>
              <a:rPr lang="en-GB" sz="4000" dirty="0"/>
              <a:t>How a practice can organise itself </a:t>
            </a:r>
            <a:endParaRPr lang="en-US" sz="4000" dirty="0"/>
          </a:p>
        </p:txBody>
      </p:sp>
      <p:sp>
        <p:nvSpPr>
          <p:cNvPr id="52" name="Rectangle: Rounded Corners 7">
            <a:extLst>
              <a:ext uri="{FF2B5EF4-FFF2-40B4-BE49-F238E27FC236}">
                <a16:creationId xmlns:a16="http://schemas.microsoft.com/office/drawing/2014/main" id="{C4C1A285-2BE6-E2A2-A1FC-2A17864D8E59}"/>
              </a:ext>
            </a:extLst>
          </p:cNvPr>
          <p:cNvSpPr/>
          <p:nvPr/>
        </p:nvSpPr>
        <p:spPr>
          <a:xfrm>
            <a:off x="662854" y="1908742"/>
            <a:ext cx="2739493" cy="3464828"/>
          </a:xfrm>
          <a:prstGeom prst="roundRect">
            <a:avLst/>
          </a:prstGeom>
          <a:solidFill>
            <a:srgbClr val="5B9BD5">
              <a:lumMod val="20000"/>
              <a:lumOff val="8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36DCE984-5152-D217-76AE-485BE68FD6E7}"/>
              </a:ext>
            </a:extLst>
          </p:cNvPr>
          <p:cNvSpPr/>
          <p:nvPr/>
        </p:nvSpPr>
        <p:spPr>
          <a:xfrm>
            <a:off x="8271993" y="3184342"/>
            <a:ext cx="1240366" cy="1114254"/>
          </a:xfrm>
          <a:prstGeom prst="rect">
            <a:avLst/>
          </a:prstGeom>
          <a:solidFill>
            <a:srgbClr val="4472C4">
              <a:lumMod val="40000"/>
              <a:lumOff val="60000"/>
            </a:srgbClr>
          </a:solidFill>
          <a:ln w="12700" cap="flat" cmpd="sng" algn="ctr">
            <a:solidFill>
              <a:srgbClr val="4472C4">
                <a:lumMod val="40000"/>
                <a:lumOff val="6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prstClr val="white"/>
              </a:solidFill>
              <a:effectLst/>
              <a:uLnTx/>
              <a:uFillTx/>
              <a:latin typeface="Gill Sans Nova" panose="020B0602020104020203" pitchFamily="34" charset="0"/>
              <a:ea typeface="+mn-ea"/>
              <a:cs typeface="+mn-cs"/>
            </a:endParaRPr>
          </a:p>
        </p:txBody>
      </p:sp>
      <p:sp>
        <p:nvSpPr>
          <p:cNvPr id="54" name="Rectangle 53">
            <a:extLst>
              <a:ext uri="{FF2B5EF4-FFF2-40B4-BE49-F238E27FC236}">
                <a16:creationId xmlns:a16="http://schemas.microsoft.com/office/drawing/2014/main" id="{4FA73737-48EC-A664-FC40-D4C686A5FE9B}"/>
              </a:ext>
            </a:extLst>
          </p:cNvPr>
          <p:cNvSpPr/>
          <p:nvPr/>
        </p:nvSpPr>
        <p:spPr>
          <a:xfrm>
            <a:off x="3640376" y="2715156"/>
            <a:ext cx="3273903" cy="1859611"/>
          </a:xfrm>
          <a:prstGeom prst="rect">
            <a:avLst/>
          </a:prstGeom>
          <a:solidFill>
            <a:srgbClr val="4472C4">
              <a:lumMod val="40000"/>
              <a:lumOff val="6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prstClr val="white"/>
              </a:solidFill>
              <a:effectLst/>
              <a:uLnTx/>
              <a:uFillTx/>
              <a:latin typeface="Gill Sans Nova" panose="020B0602020104020203" pitchFamily="34" charset="0"/>
              <a:ea typeface="+mn-ea"/>
              <a:cs typeface="+mn-cs"/>
            </a:endParaRPr>
          </a:p>
        </p:txBody>
      </p:sp>
      <p:pic>
        <p:nvPicPr>
          <p:cNvPr id="55" name="Content Placeholder 4">
            <a:extLst>
              <a:ext uri="{FF2B5EF4-FFF2-40B4-BE49-F238E27FC236}">
                <a16:creationId xmlns:a16="http://schemas.microsoft.com/office/drawing/2014/main" id="{BCEA3746-4F8D-BDC5-A5C9-CD66A5FF63B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103313" y="2972688"/>
            <a:ext cx="2517381" cy="1527146"/>
          </a:xfrm>
          <a:prstGeom prst="rect">
            <a:avLst/>
          </a:prstGeom>
        </p:spPr>
      </p:pic>
      <p:sp>
        <p:nvSpPr>
          <p:cNvPr id="56" name="TextBox 55">
            <a:extLst>
              <a:ext uri="{FF2B5EF4-FFF2-40B4-BE49-F238E27FC236}">
                <a16:creationId xmlns:a16="http://schemas.microsoft.com/office/drawing/2014/main" id="{F9064CC0-6F35-9C35-0C38-5B52098F9962}"/>
              </a:ext>
            </a:extLst>
          </p:cNvPr>
          <p:cNvSpPr txBox="1"/>
          <p:nvPr/>
        </p:nvSpPr>
        <p:spPr>
          <a:xfrm>
            <a:off x="1023571" y="1972250"/>
            <a:ext cx="1212191"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4472C4">
                    <a:lumMod val="50000"/>
                  </a:srgbClr>
                </a:solidFill>
                <a:effectLst/>
                <a:uLnTx/>
                <a:uFillTx/>
                <a:latin typeface="Gill Sans Nova" panose="020B0602020104020203" pitchFamily="34" charset="0"/>
                <a:ea typeface="+mn-ea"/>
                <a:cs typeface="+mn-cs"/>
              </a:rPr>
              <a:t>Social media</a:t>
            </a:r>
          </a:p>
        </p:txBody>
      </p:sp>
      <p:sp>
        <p:nvSpPr>
          <p:cNvPr id="57" name="TextBox 56">
            <a:extLst>
              <a:ext uri="{FF2B5EF4-FFF2-40B4-BE49-F238E27FC236}">
                <a16:creationId xmlns:a16="http://schemas.microsoft.com/office/drawing/2014/main" id="{5B253421-5CE3-5AFE-0CD3-F0D463E988CE}"/>
              </a:ext>
            </a:extLst>
          </p:cNvPr>
          <p:cNvSpPr txBox="1"/>
          <p:nvPr/>
        </p:nvSpPr>
        <p:spPr>
          <a:xfrm>
            <a:off x="2249859" y="4158720"/>
            <a:ext cx="821572"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4472C4">
                    <a:lumMod val="50000"/>
                  </a:srgbClr>
                </a:solidFill>
                <a:effectLst/>
                <a:uLnTx/>
                <a:uFillTx/>
                <a:latin typeface="Gill Sans Nova" panose="020B0602020104020203" pitchFamily="34" charset="0"/>
                <a:ea typeface="+mn-ea"/>
                <a:cs typeface="+mn-cs"/>
              </a:rPr>
              <a:t>Phone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4472C4">
                    <a:lumMod val="50000"/>
                  </a:srgbClr>
                </a:solidFill>
                <a:effectLst/>
                <a:uLnTx/>
                <a:uFillTx/>
                <a:latin typeface="Gill Sans Nova" panose="020B0602020104020203" pitchFamily="34" charset="0"/>
                <a:ea typeface="+mn-ea"/>
                <a:cs typeface="+mn-cs"/>
              </a:rPr>
              <a:t>Email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4472C4">
                    <a:lumMod val="50000"/>
                  </a:srgbClr>
                </a:solidFill>
                <a:effectLst/>
                <a:uLnTx/>
                <a:uFillTx/>
                <a:latin typeface="Gill Sans Nova" panose="020B0602020104020203" pitchFamily="34" charset="0"/>
                <a:ea typeface="+mn-ea"/>
                <a:cs typeface="+mn-cs"/>
              </a:rPr>
              <a:t>Walk in</a:t>
            </a:r>
          </a:p>
        </p:txBody>
      </p:sp>
      <p:sp>
        <p:nvSpPr>
          <p:cNvPr id="58" name="TextBox 57">
            <a:extLst>
              <a:ext uri="{FF2B5EF4-FFF2-40B4-BE49-F238E27FC236}">
                <a16:creationId xmlns:a16="http://schemas.microsoft.com/office/drawing/2014/main" id="{B7CA8BD9-E568-33E7-EDBB-2DF4DFAF849E}"/>
              </a:ext>
            </a:extLst>
          </p:cNvPr>
          <p:cNvSpPr txBox="1"/>
          <p:nvPr/>
        </p:nvSpPr>
        <p:spPr>
          <a:xfrm>
            <a:off x="8442752" y="4788795"/>
            <a:ext cx="893579" cy="44627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Gill Sans Nova" panose="020B0602020104020203" pitchFamily="34" charset="0"/>
                <a:ea typeface="+mn-ea"/>
                <a:cs typeface="+mn-cs"/>
              </a:rPr>
              <a:t>Case finding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Gill Sans Nova" panose="020B0602020104020203" pitchFamily="34" charset="0"/>
                <a:ea typeface="+mn-ea"/>
                <a:cs typeface="+mn-cs"/>
              </a:rPr>
              <a:t>e.g. frailty</a:t>
            </a:r>
          </a:p>
        </p:txBody>
      </p:sp>
      <p:sp>
        <p:nvSpPr>
          <p:cNvPr id="59" name="TextBox 58">
            <a:extLst>
              <a:ext uri="{FF2B5EF4-FFF2-40B4-BE49-F238E27FC236}">
                <a16:creationId xmlns:a16="http://schemas.microsoft.com/office/drawing/2014/main" id="{B214F912-9E6C-FE9D-54E9-0CA50CB1C0BA}"/>
              </a:ext>
            </a:extLst>
          </p:cNvPr>
          <p:cNvSpPr txBox="1"/>
          <p:nvPr/>
        </p:nvSpPr>
        <p:spPr>
          <a:xfrm>
            <a:off x="4744658" y="5314157"/>
            <a:ext cx="874919" cy="646331"/>
          </a:xfrm>
          <a:prstGeom prst="rect">
            <a:avLst/>
          </a:prstGeom>
          <a:solidFill>
            <a:srgbClr val="4472C4">
              <a:lumMod val="40000"/>
              <a:lumOff val="6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black"/>
                </a:solidFill>
                <a:effectLst/>
                <a:uLnTx/>
                <a:uFillTx/>
                <a:latin typeface="Gill Sans Nova" panose="020B0602020104020203" pitchFamily="34" charset="0"/>
                <a:ea typeface="+mn-ea"/>
                <a:cs typeface="+mn-cs"/>
              </a:rPr>
              <a:t>Clinical Admin</a:t>
            </a:r>
          </a:p>
        </p:txBody>
      </p:sp>
      <p:sp>
        <p:nvSpPr>
          <p:cNvPr id="60" name="TextBox 59">
            <a:extLst>
              <a:ext uri="{FF2B5EF4-FFF2-40B4-BE49-F238E27FC236}">
                <a16:creationId xmlns:a16="http://schemas.microsoft.com/office/drawing/2014/main" id="{8577A335-CC02-982B-EC75-684D7C384DAC}"/>
              </a:ext>
            </a:extLst>
          </p:cNvPr>
          <p:cNvSpPr txBox="1"/>
          <p:nvPr/>
        </p:nvSpPr>
        <p:spPr>
          <a:xfrm>
            <a:off x="7974902" y="1074946"/>
            <a:ext cx="1959423" cy="1261884"/>
          </a:xfrm>
          <a:prstGeom prst="rect">
            <a:avLst/>
          </a:prstGeom>
          <a:solidFill>
            <a:srgbClr val="4472C4">
              <a:lumMod val="40000"/>
              <a:lumOff val="6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black"/>
                </a:solidFill>
                <a:effectLst/>
                <a:uLnTx/>
                <a:uFillTx/>
                <a:latin typeface="Gill Sans Nova" panose="020B0602020104020203" pitchFamily="34" charset="0"/>
                <a:ea typeface="+mn-ea"/>
                <a:cs typeface="+mn-cs"/>
              </a:rPr>
              <a:t>Clinical / Corporate Management </a:t>
            </a:r>
            <a:r>
              <a:rPr kumimoji="0" lang="en-GB" sz="2000" b="0" i="0" u="none" strike="noStrike" kern="0" cap="none" spc="0" normalizeH="0" baseline="0" noProof="0">
                <a:ln>
                  <a:noFill/>
                </a:ln>
                <a:solidFill>
                  <a:prstClr val="black"/>
                </a:solidFill>
                <a:effectLst/>
                <a:uLnTx/>
                <a:uFillTx/>
                <a:latin typeface="Gill Sans Nova" panose="020B0602020104020203" pitchFamily="34" charset="0"/>
                <a:ea typeface="+mn-ea"/>
                <a:cs typeface="+mn-cs"/>
              </a:rPr>
              <a:t>(e.g. rota planning)</a:t>
            </a:r>
            <a:endParaRPr kumimoji="0" lang="en-GB" sz="1100" b="0" i="0" u="none" strike="noStrike" kern="0" cap="none" spc="0" normalizeH="0" baseline="0" noProof="0">
              <a:ln>
                <a:noFill/>
              </a:ln>
              <a:solidFill>
                <a:prstClr val="black"/>
              </a:solidFill>
              <a:effectLst/>
              <a:uLnTx/>
              <a:uFillTx/>
              <a:latin typeface="Gill Sans Nova" panose="020B0602020104020203" pitchFamily="34" charset="0"/>
              <a:ea typeface="+mn-ea"/>
              <a:cs typeface="+mn-cs"/>
            </a:endParaRPr>
          </a:p>
        </p:txBody>
      </p:sp>
      <p:grpSp>
        <p:nvGrpSpPr>
          <p:cNvPr id="61" name="Group 60">
            <a:extLst>
              <a:ext uri="{FF2B5EF4-FFF2-40B4-BE49-F238E27FC236}">
                <a16:creationId xmlns:a16="http://schemas.microsoft.com/office/drawing/2014/main" id="{91BD9964-1436-EE89-FB6B-53C91CC40048}"/>
              </a:ext>
            </a:extLst>
          </p:cNvPr>
          <p:cNvGrpSpPr/>
          <p:nvPr/>
        </p:nvGrpSpPr>
        <p:grpSpPr>
          <a:xfrm rot="10800000">
            <a:off x="811990" y="910737"/>
            <a:ext cx="1594518" cy="1153547"/>
            <a:chOff x="657198" y="5490735"/>
            <a:chExt cx="1594518" cy="1153547"/>
          </a:xfrm>
        </p:grpSpPr>
        <p:sp>
          <p:nvSpPr>
            <p:cNvPr id="62" name="Arrow: Pentagon 2">
              <a:extLst>
                <a:ext uri="{FF2B5EF4-FFF2-40B4-BE49-F238E27FC236}">
                  <a16:creationId xmlns:a16="http://schemas.microsoft.com/office/drawing/2014/main" id="{15275651-D8C0-4353-8A65-0B2057E9F156}"/>
                </a:ext>
              </a:extLst>
            </p:cNvPr>
            <p:cNvSpPr/>
            <p:nvPr/>
          </p:nvSpPr>
          <p:spPr>
            <a:xfrm rot="16200000">
              <a:off x="890108" y="5257825"/>
              <a:ext cx="1128697" cy="1594518"/>
            </a:xfrm>
            <a:prstGeom prst="homePlate">
              <a:avLst>
                <a:gd name="adj" fmla="val 34862"/>
              </a:avLst>
            </a:prstGeom>
            <a:solidFill>
              <a:srgbClr val="4472C4">
                <a:lumMod val="40000"/>
                <a:lumOff val="6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3" name="TextBox 62">
              <a:extLst>
                <a:ext uri="{FF2B5EF4-FFF2-40B4-BE49-F238E27FC236}">
                  <a16:creationId xmlns:a16="http://schemas.microsoft.com/office/drawing/2014/main" id="{2CB678AF-182C-26DB-E5C2-A91C9411FD33}"/>
                </a:ext>
              </a:extLst>
            </p:cNvPr>
            <p:cNvSpPr txBox="1"/>
            <p:nvPr/>
          </p:nvSpPr>
          <p:spPr>
            <a:xfrm rot="10800000">
              <a:off x="687106" y="5705563"/>
              <a:ext cx="1451728" cy="938719"/>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0" cap="none" spc="0" normalizeH="0" baseline="0" noProof="0" dirty="0">
                  <a:ln>
                    <a:noFill/>
                  </a:ln>
                  <a:solidFill>
                    <a:prstClr val="black"/>
                  </a:solidFill>
                  <a:effectLst/>
                  <a:uLnTx/>
                  <a:uFillTx/>
                  <a:latin typeface="Gill Sans Nova" panose="020B0602020104020203" pitchFamily="34" charset="0"/>
                  <a:ea typeface="+mn-ea"/>
                  <a:cs typeface="+mn-cs"/>
                </a:rPr>
                <a:t>Clinical and Social campaigns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0" cap="none" spc="0" normalizeH="0" baseline="0" noProof="0" dirty="0">
                  <a:ln>
                    <a:noFill/>
                  </a:ln>
                  <a:solidFill>
                    <a:prstClr val="black"/>
                  </a:solidFill>
                  <a:effectLst/>
                  <a:uLnTx/>
                  <a:uFillTx/>
                  <a:latin typeface="Gill Sans Nova" panose="020B0602020104020203" pitchFamily="34" charset="0"/>
                  <a:ea typeface="+mn-ea"/>
                  <a:cs typeface="+mn-cs"/>
                </a:rPr>
                <a:t>Community news and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0" cap="none" spc="0" normalizeH="0" baseline="0" noProof="0" dirty="0">
                  <a:ln>
                    <a:noFill/>
                  </a:ln>
                  <a:solidFill>
                    <a:prstClr val="black"/>
                  </a:solidFill>
                  <a:effectLst/>
                  <a:uLnTx/>
                  <a:uFillTx/>
                  <a:latin typeface="Gill Sans Nova" panose="020B0602020104020203" pitchFamily="34" charset="0"/>
                  <a:ea typeface="+mn-ea"/>
                  <a:cs typeface="+mn-cs"/>
                </a:rPr>
                <a:t>Service updates</a:t>
              </a:r>
            </a:p>
          </p:txBody>
        </p:sp>
      </p:grpSp>
      <p:sp>
        <p:nvSpPr>
          <p:cNvPr id="64" name="TextBox 63">
            <a:extLst>
              <a:ext uri="{FF2B5EF4-FFF2-40B4-BE49-F238E27FC236}">
                <a16:creationId xmlns:a16="http://schemas.microsoft.com/office/drawing/2014/main" id="{2C2C4F77-BB05-B721-B2D8-A35164D18702}"/>
              </a:ext>
            </a:extLst>
          </p:cNvPr>
          <p:cNvSpPr txBox="1"/>
          <p:nvPr/>
        </p:nvSpPr>
        <p:spPr>
          <a:xfrm>
            <a:off x="8529220" y="5925196"/>
            <a:ext cx="631904" cy="400110"/>
          </a:xfrm>
          <a:prstGeom prst="rect">
            <a:avLst/>
          </a:prstGeom>
          <a:solidFill>
            <a:srgbClr val="4472C4">
              <a:lumMod val="40000"/>
              <a:lumOff val="60000"/>
            </a:srgbClr>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a:ln>
                  <a:noFill/>
                </a:ln>
                <a:solidFill>
                  <a:prstClr val="black"/>
                </a:solidFill>
                <a:effectLst/>
                <a:uLnTx/>
                <a:uFillTx/>
                <a:latin typeface="Gill Sans Nova" panose="020B0602020104020203" pitchFamily="34" charset="0"/>
                <a:ea typeface="+mn-ea"/>
                <a:cs typeface="+mn-cs"/>
              </a:rPr>
              <a:t>ICT</a:t>
            </a:r>
          </a:p>
        </p:txBody>
      </p:sp>
      <p:sp>
        <p:nvSpPr>
          <p:cNvPr id="65" name="TextBox 64">
            <a:extLst>
              <a:ext uri="{FF2B5EF4-FFF2-40B4-BE49-F238E27FC236}">
                <a16:creationId xmlns:a16="http://schemas.microsoft.com/office/drawing/2014/main" id="{B349326F-E14E-0D77-ED99-5AE132AD2A83}"/>
              </a:ext>
            </a:extLst>
          </p:cNvPr>
          <p:cNvSpPr txBox="1"/>
          <p:nvPr/>
        </p:nvSpPr>
        <p:spPr>
          <a:xfrm>
            <a:off x="3547883" y="2683727"/>
            <a:ext cx="329220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Gill Sans Nova" panose="020B0602020104020203" pitchFamily="34" charset="0"/>
                <a:ea typeface="+mn-ea"/>
                <a:cs typeface="+mn-cs"/>
              </a:rPr>
              <a:t>Community workflows and pathways</a:t>
            </a:r>
          </a:p>
        </p:txBody>
      </p:sp>
      <p:sp>
        <p:nvSpPr>
          <p:cNvPr id="66" name="TextBox 65">
            <a:extLst>
              <a:ext uri="{FF2B5EF4-FFF2-40B4-BE49-F238E27FC236}">
                <a16:creationId xmlns:a16="http://schemas.microsoft.com/office/drawing/2014/main" id="{C5DCEEEA-3C53-E050-C10F-B68A06323ADB}"/>
              </a:ext>
            </a:extLst>
          </p:cNvPr>
          <p:cNvSpPr txBox="1"/>
          <p:nvPr/>
        </p:nvSpPr>
        <p:spPr>
          <a:xfrm>
            <a:off x="8292964" y="3251065"/>
            <a:ext cx="1179305" cy="400110"/>
          </a:xfrm>
          <a:prstGeom prst="rect">
            <a:avLst/>
          </a:prstGeom>
          <a:solidFill>
            <a:srgbClr val="4472C4">
              <a:lumMod val="40000"/>
              <a:lumOff val="6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4472C4">
                    <a:lumMod val="50000"/>
                  </a:srgbClr>
                </a:solidFill>
                <a:effectLst/>
                <a:uLnTx/>
                <a:uFillTx/>
                <a:latin typeface="Gill Sans Nova" panose="020B0602020104020203" pitchFamily="34" charset="0"/>
                <a:ea typeface="+mn-ea"/>
                <a:cs typeface="+mn-cs"/>
              </a:rPr>
              <a:t>Analytics</a:t>
            </a:r>
            <a:endParaRPr kumimoji="0" lang="en-GB" sz="900" b="0" i="0" u="none" strike="noStrike" kern="0" cap="none" spc="0" normalizeH="0" baseline="0" noProof="0" dirty="0">
              <a:ln>
                <a:noFill/>
              </a:ln>
              <a:solidFill>
                <a:srgbClr val="4472C4">
                  <a:lumMod val="50000"/>
                </a:srgbClr>
              </a:solidFill>
              <a:effectLst/>
              <a:uLnTx/>
              <a:uFillTx/>
              <a:latin typeface="Gill Sans Nova" panose="020B0602020104020203" pitchFamily="34" charset="0"/>
              <a:ea typeface="+mn-ea"/>
              <a:cs typeface="+mn-cs"/>
            </a:endParaRPr>
          </a:p>
        </p:txBody>
      </p:sp>
      <p:grpSp>
        <p:nvGrpSpPr>
          <p:cNvPr id="67" name="Group 66">
            <a:extLst>
              <a:ext uri="{FF2B5EF4-FFF2-40B4-BE49-F238E27FC236}">
                <a16:creationId xmlns:a16="http://schemas.microsoft.com/office/drawing/2014/main" id="{5C3DD8EC-8BDC-0BC5-A346-A5A843B52BBA}"/>
              </a:ext>
            </a:extLst>
          </p:cNvPr>
          <p:cNvGrpSpPr/>
          <p:nvPr/>
        </p:nvGrpSpPr>
        <p:grpSpPr>
          <a:xfrm>
            <a:off x="2257672" y="2345823"/>
            <a:ext cx="800100" cy="859100"/>
            <a:chOff x="1893233" y="2138005"/>
            <a:chExt cx="800100" cy="859100"/>
          </a:xfrm>
        </p:grpSpPr>
        <p:pic>
          <p:nvPicPr>
            <p:cNvPr id="68" name="Picture 67">
              <a:extLst>
                <a:ext uri="{FF2B5EF4-FFF2-40B4-BE49-F238E27FC236}">
                  <a16:creationId xmlns:a16="http://schemas.microsoft.com/office/drawing/2014/main" id="{B300A02F-DC2E-914C-8F3A-F6A7A492BC6D}"/>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flipH="1">
              <a:off x="1893233" y="2165832"/>
              <a:ext cx="800100" cy="831273"/>
            </a:xfrm>
            <a:prstGeom prst="rect">
              <a:avLst/>
            </a:prstGeom>
            <a:ln>
              <a:solidFill>
                <a:srgbClr val="4472C4"/>
              </a:solidFill>
            </a:ln>
          </p:spPr>
        </p:pic>
        <p:sp>
          <p:nvSpPr>
            <p:cNvPr id="69" name="TextBox 68">
              <a:extLst>
                <a:ext uri="{FF2B5EF4-FFF2-40B4-BE49-F238E27FC236}">
                  <a16:creationId xmlns:a16="http://schemas.microsoft.com/office/drawing/2014/main" id="{B1143D39-8D73-4C64-7DD6-B112E77DA1F0}"/>
                </a:ext>
              </a:extLst>
            </p:cNvPr>
            <p:cNvSpPr txBox="1"/>
            <p:nvPr/>
          </p:nvSpPr>
          <p:spPr>
            <a:xfrm>
              <a:off x="1942516" y="2138005"/>
              <a:ext cx="701539"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rgbClr val="4472C4">
                      <a:lumMod val="50000"/>
                    </a:srgbClr>
                  </a:solidFill>
                  <a:effectLst/>
                  <a:uLnTx/>
                  <a:uFillTx/>
                  <a:latin typeface="Gill Sans Nova" panose="020B0602020104020203" pitchFamily="34" charset="0"/>
                  <a:ea typeface="+mn-ea"/>
                  <a:cs typeface="+mn-cs"/>
                </a:rPr>
                <a:t>Website</a:t>
              </a:r>
            </a:p>
          </p:txBody>
        </p:sp>
      </p:grpSp>
      <p:sp>
        <p:nvSpPr>
          <p:cNvPr id="70" name="TextBox 69">
            <a:extLst>
              <a:ext uri="{FF2B5EF4-FFF2-40B4-BE49-F238E27FC236}">
                <a16:creationId xmlns:a16="http://schemas.microsoft.com/office/drawing/2014/main" id="{2F07E9BB-21A0-8949-FC6C-3E306AD7C9F4}"/>
              </a:ext>
            </a:extLst>
          </p:cNvPr>
          <p:cNvSpPr txBox="1"/>
          <p:nvPr/>
        </p:nvSpPr>
        <p:spPr>
          <a:xfrm>
            <a:off x="3765629" y="3043763"/>
            <a:ext cx="386116" cy="1384995"/>
          </a:xfrm>
          <a:prstGeom prst="rect">
            <a:avLst/>
          </a:prstGeom>
          <a:solidFill>
            <a:srgbClr val="E7E6E6"/>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solidFill>
                    <a:srgbClr val="4472C4">
                      <a:shade val="50000"/>
                    </a:srgbClr>
                  </a:solidFill>
                </a:ln>
                <a:solidFill>
                  <a:srgbClr val="FF0000"/>
                </a:solidFill>
                <a:effectLst>
                  <a:glow rad="228600">
                    <a:prstClr val="white">
                      <a:alpha val="40000"/>
                    </a:prstClr>
                  </a:glow>
                </a:effectLst>
                <a:uLnTx/>
                <a:uFillTx/>
                <a:latin typeface="Gill Sans Nova" panose="020B0602020104020203" pitchFamily="34" charset="0"/>
                <a:ea typeface="+mn-ea"/>
                <a:cs typeface="Aharoni" panose="02010803020104030203" pitchFamily="2" charset="-79"/>
              </a:rPr>
              <a:t>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solidFill>
                    <a:srgbClr val="4472C4">
                      <a:shade val="50000"/>
                    </a:srgbClr>
                  </a:solidFill>
                </a:ln>
                <a:solidFill>
                  <a:srgbClr val="FFC000"/>
                </a:solidFill>
                <a:effectLst>
                  <a:glow rad="228600">
                    <a:prstClr val="white">
                      <a:alpha val="40000"/>
                    </a:prstClr>
                  </a:glow>
                </a:effectLst>
                <a:uLnTx/>
                <a:uFillTx/>
                <a:latin typeface="Gill Sans Nova" panose="020B0602020104020203" pitchFamily="34" charset="0"/>
                <a:ea typeface="+mn-ea"/>
                <a:cs typeface="Aharoni" panose="02010803020104030203" pitchFamily="2" charset="-79"/>
              </a:rPr>
              <a: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solidFill>
                    <a:srgbClr val="4472C4">
                      <a:shade val="50000"/>
                    </a:srgbClr>
                  </a:solidFill>
                </a:ln>
                <a:solidFill>
                  <a:srgbClr val="00B050"/>
                </a:solidFill>
                <a:effectLst>
                  <a:glow rad="228600">
                    <a:prstClr val="white">
                      <a:alpha val="40000"/>
                    </a:prstClr>
                  </a:glow>
                </a:effectLst>
                <a:uLnTx/>
                <a:uFillTx/>
                <a:latin typeface="Gill Sans Nova" panose="020B0602020104020203" pitchFamily="34" charset="0"/>
                <a:ea typeface="+mn-ea"/>
                <a:cs typeface="Aharoni" panose="02010803020104030203" pitchFamily="2" charset="-79"/>
              </a:rPr>
              <a:t>G</a:t>
            </a:r>
            <a:endParaRPr kumimoji="0" lang="en-GB" sz="900" b="0" i="0" u="none" strike="noStrike" kern="0" cap="none" spc="0" normalizeH="0" baseline="0" noProof="0" dirty="0">
              <a:ln>
                <a:solidFill>
                  <a:srgbClr val="4472C4">
                    <a:shade val="50000"/>
                  </a:srgbClr>
                </a:solidFill>
              </a:ln>
              <a:solidFill>
                <a:prstClr val="white"/>
              </a:solidFill>
              <a:effectLst>
                <a:glow rad="228600">
                  <a:prstClr val="white">
                    <a:alpha val="40000"/>
                  </a:prstClr>
                </a:glow>
              </a:effectLst>
              <a:uLnTx/>
              <a:uFillTx/>
              <a:latin typeface="Gill Sans Nova" panose="020B0602020104020203" pitchFamily="34" charset="0"/>
              <a:ea typeface="+mn-ea"/>
              <a:cs typeface="Aharoni" panose="02010803020104030203" pitchFamily="2" charset="-79"/>
            </a:endParaRPr>
          </a:p>
        </p:txBody>
      </p:sp>
      <p:pic>
        <p:nvPicPr>
          <p:cNvPr id="71" name="Graphic 70" descr="Drawing Figure with solid fill">
            <a:extLst>
              <a:ext uri="{FF2B5EF4-FFF2-40B4-BE49-F238E27FC236}">
                <a16:creationId xmlns:a16="http://schemas.microsoft.com/office/drawing/2014/main" id="{B40F22FD-7A3C-1D59-BD4A-0E436E496E9A}"/>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35711" y="3207986"/>
            <a:ext cx="1220772" cy="1220772"/>
          </a:xfrm>
          <a:prstGeom prst="rect">
            <a:avLst/>
          </a:prstGeom>
        </p:spPr>
      </p:pic>
      <p:sp>
        <p:nvSpPr>
          <p:cNvPr id="72" name="TextBox 71">
            <a:extLst>
              <a:ext uri="{FF2B5EF4-FFF2-40B4-BE49-F238E27FC236}">
                <a16:creationId xmlns:a16="http://schemas.microsoft.com/office/drawing/2014/main" id="{CCBE253E-B02B-EC61-CD62-6B3BC0DD748C}"/>
              </a:ext>
            </a:extLst>
          </p:cNvPr>
          <p:cNvSpPr txBox="1"/>
          <p:nvPr/>
        </p:nvSpPr>
        <p:spPr>
          <a:xfrm>
            <a:off x="2041380" y="3551699"/>
            <a:ext cx="133246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4472C4">
                    <a:lumMod val="50000"/>
                  </a:srgbClr>
                </a:solidFill>
                <a:effectLst/>
                <a:uLnTx/>
                <a:uFillTx/>
                <a:latin typeface="Gill Sans Nova" panose="020B0602020104020203" pitchFamily="34" charset="0"/>
                <a:ea typeface="+mn-ea"/>
                <a:cs typeface="+mn-cs"/>
              </a:rPr>
              <a:t>Online consultation</a:t>
            </a:r>
          </a:p>
        </p:txBody>
      </p:sp>
      <p:sp>
        <p:nvSpPr>
          <p:cNvPr id="73" name="TextBox 72">
            <a:extLst>
              <a:ext uri="{FF2B5EF4-FFF2-40B4-BE49-F238E27FC236}">
                <a16:creationId xmlns:a16="http://schemas.microsoft.com/office/drawing/2014/main" id="{F113A58F-A28A-865B-59B4-9545580A2499}"/>
              </a:ext>
            </a:extLst>
          </p:cNvPr>
          <p:cNvSpPr txBox="1"/>
          <p:nvPr/>
        </p:nvSpPr>
        <p:spPr>
          <a:xfrm>
            <a:off x="6438788" y="5120532"/>
            <a:ext cx="9171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Gill Sans Nova" panose="020B0602020104020203" pitchFamily="34" charset="0"/>
                <a:ea typeface="+mn-ea"/>
                <a:cs typeface="+mn-cs"/>
              </a:rPr>
              <a:t>e.g. LTC clusters</a:t>
            </a:r>
          </a:p>
        </p:txBody>
      </p:sp>
      <p:sp>
        <p:nvSpPr>
          <p:cNvPr id="74" name="TextBox 73">
            <a:extLst>
              <a:ext uri="{FF2B5EF4-FFF2-40B4-BE49-F238E27FC236}">
                <a16:creationId xmlns:a16="http://schemas.microsoft.com/office/drawing/2014/main" id="{B88E0BD2-05D7-D4A4-5F12-542470895DB7}"/>
              </a:ext>
            </a:extLst>
          </p:cNvPr>
          <p:cNvSpPr txBox="1"/>
          <p:nvPr/>
        </p:nvSpPr>
        <p:spPr>
          <a:xfrm>
            <a:off x="9659881" y="3118847"/>
            <a:ext cx="1752108"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Gill Sans Nova" panose="020B0602020104020203" pitchFamily="34" charset="0"/>
                <a:ea typeface="+mn-ea"/>
                <a:cs typeface="+mn-cs"/>
              </a:rPr>
              <a:t>Emis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Gill Sans Nova" panose="020B0602020104020203" pitchFamily="34" charset="0"/>
                <a:ea typeface="+mn-ea"/>
                <a:cs typeface="+mn-cs"/>
              </a:rPr>
              <a:t>Emis XA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Gill Sans Nova" panose="020B06020201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Gill Sans Nova" panose="020B0602020104020203" pitchFamily="34" charset="0"/>
                <a:ea typeface="+mn-ea"/>
                <a:cs typeface="+mn-cs"/>
              </a:rPr>
              <a:t>Connected Care</a:t>
            </a:r>
          </a:p>
        </p:txBody>
      </p:sp>
      <p:sp>
        <p:nvSpPr>
          <p:cNvPr id="75" name="TextBox 74">
            <a:extLst>
              <a:ext uri="{FF2B5EF4-FFF2-40B4-BE49-F238E27FC236}">
                <a16:creationId xmlns:a16="http://schemas.microsoft.com/office/drawing/2014/main" id="{4328956F-DCF8-BF27-C3CA-1134D4DF0BE1}"/>
              </a:ext>
            </a:extLst>
          </p:cNvPr>
          <p:cNvSpPr txBox="1"/>
          <p:nvPr/>
        </p:nvSpPr>
        <p:spPr>
          <a:xfrm>
            <a:off x="8380037" y="3691977"/>
            <a:ext cx="1092232" cy="523220"/>
          </a:xfrm>
          <a:prstGeom prst="rect">
            <a:avLst/>
          </a:prstGeom>
          <a:solidFill>
            <a:srgbClr val="E7E6E6"/>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a:ln>
                  <a:solidFill>
                    <a:srgbClr val="4472C4">
                      <a:shade val="50000"/>
                    </a:srgbClr>
                  </a:solidFill>
                </a:ln>
                <a:solidFill>
                  <a:srgbClr val="FF0000"/>
                </a:solidFill>
                <a:effectLst>
                  <a:glow rad="228600">
                    <a:prstClr val="white">
                      <a:alpha val="40000"/>
                    </a:prstClr>
                  </a:glow>
                </a:effectLst>
                <a:uLnTx/>
                <a:uFillTx/>
                <a:latin typeface="Gill Sans Nova" panose="020B0602020104020203" pitchFamily="34" charset="0"/>
                <a:ea typeface="+mn-ea"/>
                <a:cs typeface="Aharoni" panose="02010803020104030203" pitchFamily="2" charset="-79"/>
              </a:rPr>
              <a:t>R</a:t>
            </a:r>
            <a:r>
              <a:rPr kumimoji="0" lang="en-GB" sz="2800" b="1" i="0" u="none" strike="noStrike" kern="0" cap="none" spc="0" normalizeH="0" baseline="0" noProof="0">
                <a:ln>
                  <a:solidFill>
                    <a:srgbClr val="4472C4">
                      <a:shade val="50000"/>
                    </a:srgbClr>
                  </a:solidFill>
                </a:ln>
                <a:solidFill>
                  <a:srgbClr val="FFC000"/>
                </a:solidFill>
                <a:effectLst>
                  <a:glow rad="228600">
                    <a:prstClr val="white">
                      <a:alpha val="40000"/>
                    </a:prstClr>
                  </a:glow>
                </a:effectLst>
                <a:uLnTx/>
                <a:uFillTx/>
                <a:latin typeface="Gill Sans Nova" panose="020B0602020104020203" pitchFamily="34" charset="0"/>
                <a:ea typeface="+mn-ea"/>
                <a:cs typeface="Aharoni" panose="02010803020104030203" pitchFamily="2" charset="-79"/>
              </a:rPr>
              <a:t>A</a:t>
            </a:r>
            <a:r>
              <a:rPr kumimoji="0" lang="en-GB" sz="2800" b="1" i="0" u="none" strike="noStrike" kern="0" cap="none" spc="0" normalizeH="0" baseline="0" noProof="0">
                <a:ln>
                  <a:solidFill>
                    <a:srgbClr val="4472C4">
                      <a:shade val="50000"/>
                    </a:srgbClr>
                  </a:solidFill>
                </a:ln>
                <a:solidFill>
                  <a:srgbClr val="00B050"/>
                </a:solidFill>
                <a:effectLst>
                  <a:glow rad="228600">
                    <a:prstClr val="white">
                      <a:alpha val="40000"/>
                    </a:prstClr>
                  </a:glow>
                </a:effectLst>
                <a:uLnTx/>
                <a:uFillTx/>
                <a:latin typeface="Gill Sans Nova" panose="020B0602020104020203" pitchFamily="34" charset="0"/>
                <a:ea typeface="+mn-ea"/>
                <a:cs typeface="Aharoni" panose="02010803020104030203" pitchFamily="2" charset="-79"/>
              </a:rPr>
              <a:t>G</a:t>
            </a:r>
            <a:endParaRPr kumimoji="0" lang="en-GB" sz="900" b="0" i="0" u="none" strike="noStrike" kern="0" cap="none" spc="0" normalizeH="0" baseline="0" noProof="0">
              <a:ln>
                <a:solidFill>
                  <a:srgbClr val="4472C4">
                    <a:shade val="50000"/>
                  </a:srgbClr>
                </a:solidFill>
              </a:ln>
              <a:solidFill>
                <a:prstClr val="white"/>
              </a:solidFill>
              <a:effectLst>
                <a:glow rad="228600">
                  <a:prstClr val="white">
                    <a:alpha val="40000"/>
                  </a:prstClr>
                </a:glow>
              </a:effectLst>
              <a:uLnTx/>
              <a:uFillTx/>
              <a:latin typeface="Gill Sans Nova" panose="020B0602020104020203" pitchFamily="34" charset="0"/>
              <a:ea typeface="+mn-ea"/>
              <a:cs typeface="Aharoni" panose="02010803020104030203" pitchFamily="2" charset="-79"/>
            </a:endParaRPr>
          </a:p>
        </p:txBody>
      </p:sp>
      <p:sp>
        <p:nvSpPr>
          <p:cNvPr id="76" name="Right Brace 75">
            <a:extLst>
              <a:ext uri="{FF2B5EF4-FFF2-40B4-BE49-F238E27FC236}">
                <a16:creationId xmlns:a16="http://schemas.microsoft.com/office/drawing/2014/main" id="{5C7B574F-D4BA-4A8D-5E6E-D110B7FC90FB}"/>
              </a:ext>
            </a:extLst>
          </p:cNvPr>
          <p:cNvSpPr/>
          <p:nvPr/>
        </p:nvSpPr>
        <p:spPr>
          <a:xfrm>
            <a:off x="3081205" y="2345824"/>
            <a:ext cx="535590" cy="2641385"/>
          </a:xfrm>
          <a:prstGeom prst="rightBrace">
            <a:avLst>
              <a:gd name="adj1" fmla="val 8333"/>
              <a:gd name="adj2" fmla="val 50352"/>
            </a:avLst>
          </a:prstGeom>
          <a:noFill/>
          <a:ln w="12700"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prstClr val="black"/>
              </a:solidFill>
              <a:effectLst/>
              <a:uLnTx/>
              <a:uFillTx/>
              <a:latin typeface="Gill Sans Nova" panose="020B0602020104020203" pitchFamily="34" charset="0"/>
              <a:ea typeface="+mn-ea"/>
              <a:cs typeface="+mn-cs"/>
            </a:endParaRPr>
          </a:p>
        </p:txBody>
      </p:sp>
      <p:sp>
        <p:nvSpPr>
          <p:cNvPr id="77" name="Right Brace 76">
            <a:extLst>
              <a:ext uri="{FF2B5EF4-FFF2-40B4-BE49-F238E27FC236}">
                <a16:creationId xmlns:a16="http://schemas.microsoft.com/office/drawing/2014/main" id="{7FA7D625-6219-106C-2636-9850AF9DE040}"/>
              </a:ext>
            </a:extLst>
          </p:cNvPr>
          <p:cNvSpPr/>
          <p:nvPr/>
        </p:nvSpPr>
        <p:spPr>
          <a:xfrm rot="10800000">
            <a:off x="9408797" y="3204923"/>
            <a:ext cx="318215" cy="1116094"/>
          </a:xfrm>
          <a:prstGeom prst="rightBrace">
            <a:avLst>
              <a:gd name="adj1" fmla="val 8333"/>
              <a:gd name="adj2" fmla="val 50352"/>
            </a:avLst>
          </a:prstGeom>
          <a:noFill/>
          <a:ln w="19050"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prstClr val="black"/>
              </a:solidFill>
              <a:effectLst/>
              <a:uLnTx/>
              <a:uFillTx/>
              <a:latin typeface="Gill Sans Nova" panose="020B0602020104020203" pitchFamily="34" charset="0"/>
              <a:ea typeface="+mn-ea"/>
              <a:cs typeface="+mn-cs"/>
            </a:endParaRPr>
          </a:p>
        </p:txBody>
      </p:sp>
      <p:cxnSp>
        <p:nvCxnSpPr>
          <p:cNvPr id="78" name="Connector: Elbow 39">
            <a:extLst>
              <a:ext uri="{FF2B5EF4-FFF2-40B4-BE49-F238E27FC236}">
                <a16:creationId xmlns:a16="http://schemas.microsoft.com/office/drawing/2014/main" id="{7BA0D721-BC2F-DBB6-B847-599CC2492FAA}"/>
              </a:ext>
            </a:extLst>
          </p:cNvPr>
          <p:cNvCxnSpPr>
            <a:cxnSpLocks/>
            <a:stCxn id="58" idx="1"/>
          </p:cNvCxnSpPr>
          <p:nvPr/>
        </p:nvCxnSpPr>
        <p:spPr>
          <a:xfrm rot="10800000" flipV="1">
            <a:off x="7231990" y="5011932"/>
            <a:ext cx="1210762" cy="319913"/>
          </a:xfrm>
          <a:prstGeom prst="bentConnector3">
            <a:avLst/>
          </a:prstGeom>
          <a:noFill/>
          <a:ln w="6350" cap="flat" cmpd="sng" algn="ctr">
            <a:solidFill>
              <a:srgbClr val="4472C4"/>
            </a:solidFill>
            <a:prstDash val="solid"/>
            <a:miter lim="800000"/>
            <a:tailEnd type="triangle"/>
          </a:ln>
          <a:effectLst/>
        </p:spPr>
      </p:cxnSp>
      <p:cxnSp>
        <p:nvCxnSpPr>
          <p:cNvPr id="79" name="Connector: Elbow 40">
            <a:extLst>
              <a:ext uri="{FF2B5EF4-FFF2-40B4-BE49-F238E27FC236}">
                <a16:creationId xmlns:a16="http://schemas.microsoft.com/office/drawing/2014/main" id="{DE8C541F-FF2F-2626-FBE4-C73FFA3F4B7B}"/>
              </a:ext>
            </a:extLst>
          </p:cNvPr>
          <p:cNvCxnSpPr>
            <a:cxnSpLocks/>
          </p:cNvCxnSpPr>
          <p:nvPr/>
        </p:nvCxnSpPr>
        <p:spPr>
          <a:xfrm rot="10800000" flipV="1">
            <a:off x="5664715" y="5331851"/>
            <a:ext cx="822130" cy="258095"/>
          </a:xfrm>
          <a:prstGeom prst="bentConnector3">
            <a:avLst>
              <a:gd name="adj1" fmla="val 50000"/>
            </a:avLst>
          </a:prstGeom>
          <a:noFill/>
          <a:ln w="6350" cap="flat" cmpd="sng" algn="ctr">
            <a:solidFill>
              <a:srgbClr val="4472C4"/>
            </a:solidFill>
            <a:prstDash val="solid"/>
            <a:miter lim="800000"/>
            <a:tailEnd type="triangle"/>
          </a:ln>
          <a:effectLst/>
        </p:spPr>
      </p:cxnSp>
      <p:cxnSp>
        <p:nvCxnSpPr>
          <p:cNvPr id="80" name="Connector: Elbow 44">
            <a:extLst>
              <a:ext uri="{FF2B5EF4-FFF2-40B4-BE49-F238E27FC236}">
                <a16:creationId xmlns:a16="http://schemas.microsoft.com/office/drawing/2014/main" id="{1F4F4BB7-52D9-BC23-A19B-0BC5BE496A9C}"/>
              </a:ext>
            </a:extLst>
          </p:cNvPr>
          <p:cNvCxnSpPr>
            <a:cxnSpLocks/>
          </p:cNvCxnSpPr>
          <p:nvPr/>
        </p:nvCxnSpPr>
        <p:spPr>
          <a:xfrm rot="10800000" flipV="1">
            <a:off x="2430105" y="5640845"/>
            <a:ext cx="2248192" cy="311045"/>
          </a:xfrm>
          <a:prstGeom prst="bentConnector3">
            <a:avLst>
              <a:gd name="adj1" fmla="val 50000"/>
            </a:avLst>
          </a:prstGeom>
          <a:noFill/>
          <a:ln w="6350" cap="flat" cmpd="sng" algn="ctr">
            <a:solidFill>
              <a:srgbClr val="4472C4"/>
            </a:solidFill>
            <a:prstDash val="solid"/>
            <a:miter lim="800000"/>
            <a:tailEnd type="triangle"/>
          </a:ln>
          <a:effectLst/>
        </p:spPr>
      </p:cxnSp>
      <p:cxnSp>
        <p:nvCxnSpPr>
          <p:cNvPr id="81" name="Straight Arrow Connector 80">
            <a:extLst>
              <a:ext uri="{FF2B5EF4-FFF2-40B4-BE49-F238E27FC236}">
                <a16:creationId xmlns:a16="http://schemas.microsoft.com/office/drawing/2014/main" id="{7EE15D3B-1ADC-6F9A-2AC4-D4198570ECA4}"/>
              </a:ext>
            </a:extLst>
          </p:cNvPr>
          <p:cNvCxnSpPr>
            <a:cxnSpLocks/>
          </p:cNvCxnSpPr>
          <p:nvPr/>
        </p:nvCxnSpPr>
        <p:spPr>
          <a:xfrm flipV="1">
            <a:off x="8867697" y="2309511"/>
            <a:ext cx="0" cy="829118"/>
          </a:xfrm>
          <a:prstGeom prst="straightConnector1">
            <a:avLst/>
          </a:prstGeom>
          <a:noFill/>
          <a:ln w="6350" cap="flat" cmpd="sng" algn="ctr">
            <a:solidFill>
              <a:srgbClr val="4472C4"/>
            </a:solidFill>
            <a:prstDash val="solid"/>
            <a:miter lim="800000"/>
            <a:tailEnd type="triangle"/>
          </a:ln>
          <a:effectLst/>
        </p:spPr>
      </p:cxnSp>
      <p:cxnSp>
        <p:nvCxnSpPr>
          <p:cNvPr id="82" name="Straight Arrow Connector 81">
            <a:extLst>
              <a:ext uri="{FF2B5EF4-FFF2-40B4-BE49-F238E27FC236}">
                <a16:creationId xmlns:a16="http://schemas.microsoft.com/office/drawing/2014/main" id="{FBADA400-FF62-51D9-4545-A22C93A9C319}"/>
              </a:ext>
            </a:extLst>
          </p:cNvPr>
          <p:cNvCxnSpPr>
            <a:cxnSpLocks/>
          </p:cNvCxnSpPr>
          <p:nvPr/>
        </p:nvCxnSpPr>
        <p:spPr>
          <a:xfrm>
            <a:off x="8845170" y="4346255"/>
            <a:ext cx="0" cy="475883"/>
          </a:xfrm>
          <a:prstGeom prst="straightConnector1">
            <a:avLst/>
          </a:prstGeom>
          <a:noFill/>
          <a:ln w="6350" cap="flat" cmpd="sng" algn="ctr">
            <a:solidFill>
              <a:srgbClr val="4472C4"/>
            </a:solidFill>
            <a:prstDash val="solid"/>
            <a:miter lim="800000"/>
            <a:tailEnd type="triangle"/>
          </a:ln>
          <a:effectLst/>
        </p:spPr>
      </p:cxnSp>
      <p:cxnSp>
        <p:nvCxnSpPr>
          <p:cNvPr id="83" name="Straight Arrow Connector 82">
            <a:extLst>
              <a:ext uri="{FF2B5EF4-FFF2-40B4-BE49-F238E27FC236}">
                <a16:creationId xmlns:a16="http://schemas.microsoft.com/office/drawing/2014/main" id="{45C7807E-BDA4-F5D2-FEC5-E8014A85CBFB}"/>
              </a:ext>
            </a:extLst>
          </p:cNvPr>
          <p:cNvCxnSpPr>
            <a:cxnSpLocks/>
          </p:cNvCxnSpPr>
          <p:nvPr/>
        </p:nvCxnSpPr>
        <p:spPr>
          <a:xfrm>
            <a:off x="8845170" y="5382143"/>
            <a:ext cx="0" cy="475883"/>
          </a:xfrm>
          <a:prstGeom prst="straightConnector1">
            <a:avLst/>
          </a:prstGeom>
          <a:noFill/>
          <a:ln w="6350" cap="flat" cmpd="sng" algn="ctr">
            <a:solidFill>
              <a:srgbClr val="4472C4"/>
            </a:solidFill>
            <a:prstDash val="solid"/>
            <a:miter lim="800000"/>
            <a:tailEnd type="triangle"/>
          </a:ln>
          <a:effectLst/>
        </p:spPr>
      </p:cxnSp>
      <p:cxnSp>
        <p:nvCxnSpPr>
          <p:cNvPr id="84" name="Connector: Elbow 65">
            <a:extLst>
              <a:ext uri="{FF2B5EF4-FFF2-40B4-BE49-F238E27FC236}">
                <a16:creationId xmlns:a16="http://schemas.microsoft.com/office/drawing/2014/main" id="{2AD61844-BCEF-ED91-7E0F-C0FE2005213E}"/>
              </a:ext>
            </a:extLst>
          </p:cNvPr>
          <p:cNvCxnSpPr>
            <a:cxnSpLocks/>
          </p:cNvCxnSpPr>
          <p:nvPr/>
        </p:nvCxnSpPr>
        <p:spPr>
          <a:xfrm rot="5400000">
            <a:off x="6304127" y="3117972"/>
            <a:ext cx="2578368" cy="961449"/>
          </a:xfrm>
          <a:prstGeom prst="bentConnector3">
            <a:avLst>
              <a:gd name="adj1" fmla="val 50000"/>
            </a:avLst>
          </a:prstGeom>
          <a:noFill/>
          <a:ln w="6350" cap="flat" cmpd="sng" algn="ctr">
            <a:solidFill>
              <a:srgbClr val="4472C4"/>
            </a:solidFill>
            <a:prstDash val="solid"/>
            <a:miter lim="800000"/>
            <a:tailEnd type="triangle"/>
          </a:ln>
          <a:effectLst/>
        </p:spPr>
      </p:cxnSp>
      <p:cxnSp>
        <p:nvCxnSpPr>
          <p:cNvPr id="85" name="Connector: Elbow 70">
            <a:extLst>
              <a:ext uri="{FF2B5EF4-FFF2-40B4-BE49-F238E27FC236}">
                <a16:creationId xmlns:a16="http://schemas.microsoft.com/office/drawing/2014/main" id="{16E6E921-5CD5-6082-8E50-AFB7D31D8E4D}"/>
              </a:ext>
            </a:extLst>
          </p:cNvPr>
          <p:cNvCxnSpPr>
            <a:cxnSpLocks/>
          </p:cNvCxnSpPr>
          <p:nvPr/>
        </p:nvCxnSpPr>
        <p:spPr>
          <a:xfrm rot="10800000" flipV="1">
            <a:off x="5182116" y="4859219"/>
            <a:ext cx="1930468" cy="395835"/>
          </a:xfrm>
          <a:prstGeom prst="bentConnector3">
            <a:avLst>
              <a:gd name="adj1" fmla="val 99808"/>
            </a:avLst>
          </a:prstGeom>
          <a:noFill/>
          <a:ln w="6350" cap="flat" cmpd="sng" algn="ctr">
            <a:solidFill>
              <a:srgbClr val="4472C4"/>
            </a:solidFill>
            <a:prstDash val="solid"/>
            <a:miter lim="800000"/>
            <a:tailEnd type="triangle"/>
          </a:ln>
          <a:effectLst/>
        </p:spPr>
      </p:cxnSp>
      <p:cxnSp>
        <p:nvCxnSpPr>
          <p:cNvPr id="86" name="Straight Arrow Connector 85">
            <a:extLst>
              <a:ext uri="{FF2B5EF4-FFF2-40B4-BE49-F238E27FC236}">
                <a16:creationId xmlns:a16="http://schemas.microsoft.com/office/drawing/2014/main" id="{2EDBAB43-C22A-BD70-C8AD-9E8CD8877238}"/>
              </a:ext>
            </a:extLst>
          </p:cNvPr>
          <p:cNvCxnSpPr/>
          <p:nvPr/>
        </p:nvCxnSpPr>
        <p:spPr>
          <a:xfrm>
            <a:off x="6914279" y="3762049"/>
            <a:ext cx="1184975" cy="0"/>
          </a:xfrm>
          <a:prstGeom prst="straightConnector1">
            <a:avLst/>
          </a:prstGeom>
          <a:noFill/>
          <a:ln w="6350" cap="flat" cmpd="sng" algn="ctr">
            <a:solidFill>
              <a:srgbClr val="4472C4"/>
            </a:solidFill>
            <a:prstDash val="solid"/>
            <a:miter lim="800000"/>
            <a:headEnd type="triangle"/>
            <a:tailEnd type="triangle"/>
          </a:ln>
          <a:effectLst/>
        </p:spPr>
      </p:cxnSp>
      <p:cxnSp>
        <p:nvCxnSpPr>
          <p:cNvPr id="87" name="Straight Arrow Connector 86">
            <a:extLst>
              <a:ext uri="{FF2B5EF4-FFF2-40B4-BE49-F238E27FC236}">
                <a16:creationId xmlns:a16="http://schemas.microsoft.com/office/drawing/2014/main" id="{A3E10F1F-46EE-4FD9-2B81-9EECB2DAD2CB}"/>
              </a:ext>
            </a:extLst>
          </p:cNvPr>
          <p:cNvCxnSpPr>
            <a:cxnSpLocks/>
          </p:cNvCxnSpPr>
          <p:nvPr/>
        </p:nvCxnSpPr>
        <p:spPr>
          <a:xfrm flipH="1">
            <a:off x="2464990" y="1345565"/>
            <a:ext cx="5365751" cy="19030"/>
          </a:xfrm>
          <a:prstGeom prst="straightConnector1">
            <a:avLst/>
          </a:prstGeom>
          <a:noFill/>
          <a:ln w="6350" cap="flat" cmpd="sng" algn="ctr">
            <a:solidFill>
              <a:srgbClr val="4472C4"/>
            </a:solidFill>
            <a:prstDash val="solid"/>
            <a:miter lim="800000"/>
            <a:tailEnd type="triangle"/>
          </a:ln>
          <a:effectLst/>
        </p:spPr>
      </p:cxnSp>
      <p:cxnSp>
        <p:nvCxnSpPr>
          <p:cNvPr id="88" name="Straight Arrow Connector 87">
            <a:extLst>
              <a:ext uri="{FF2B5EF4-FFF2-40B4-BE49-F238E27FC236}">
                <a16:creationId xmlns:a16="http://schemas.microsoft.com/office/drawing/2014/main" id="{E9C62D04-9BAC-E689-D885-71905473327B}"/>
              </a:ext>
            </a:extLst>
          </p:cNvPr>
          <p:cNvCxnSpPr>
            <a:cxnSpLocks/>
          </p:cNvCxnSpPr>
          <p:nvPr/>
        </p:nvCxnSpPr>
        <p:spPr>
          <a:xfrm>
            <a:off x="5040712" y="4620386"/>
            <a:ext cx="0" cy="634669"/>
          </a:xfrm>
          <a:prstGeom prst="straightConnector1">
            <a:avLst/>
          </a:prstGeom>
          <a:noFill/>
          <a:ln w="6350" cap="flat" cmpd="sng" algn="ctr">
            <a:solidFill>
              <a:srgbClr val="4472C4"/>
            </a:solidFill>
            <a:prstDash val="solid"/>
            <a:miter lim="800000"/>
            <a:tailEnd type="triangle"/>
          </a:ln>
          <a:effectLst/>
        </p:spPr>
      </p:cxnSp>
      <p:grpSp>
        <p:nvGrpSpPr>
          <p:cNvPr id="89" name="Group 88">
            <a:extLst>
              <a:ext uri="{FF2B5EF4-FFF2-40B4-BE49-F238E27FC236}">
                <a16:creationId xmlns:a16="http://schemas.microsoft.com/office/drawing/2014/main" id="{74A0FE13-DD69-AA73-F34C-4FF4BD19895C}"/>
              </a:ext>
            </a:extLst>
          </p:cNvPr>
          <p:cNvGrpSpPr/>
          <p:nvPr/>
        </p:nvGrpSpPr>
        <p:grpSpPr>
          <a:xfrm>
            <a:off x="782082" y="5237719"/>
            <a:ext cx="1594518" cy="1128697"/>
            <a:chOff x="657198" y="5490735"/>
            <a:chExt cx="1594518" cy="1128697"/>
          </a:xfrm>
        </p:grpSpPr>
        <p:sp>
          <p:nvSpPr>
            <p:cNvPr id="90" name="Arrow: Pentagon 62">
              <a:extLst>
                <a:ext uri="{FF2B5EF4-FFF2-40B4-BE49-F238E27FC236}">
                  <a16:creationId xmlns:a16="http://schemas.microsoft.com/office/drawing/2014/main" id="{3DFC812F-D598-F5E0-3B5E-84648C70DD37}"/>
                </a:ext>
              </a:extLst>
            </p:cNvPr>
            <p:cNvSpPr/>
            <p:nvPr/>
          </p:nvSpPr>
          <p:spPr>
            <a:xfrm rot="16200000">
              <a:off x="890108" y="5257825"/>
              <a:ext cx="1128697" cy="1594518"/>
            </a:xfrm>
            <a:prstGeom prst="homePlate">
              <a:avLst>
                <a:gd name="adj" fmla="val 34862"/>
              </a:avLst>
            </a:prstGeom>
            <a:solidFill>
              <a:srgbClr val="4472C4">
                <a:lumMod val="40000"/>
                <a:lumOff val="6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1" name="TextBox 90">
              <a:extLst>
                <a:ext uri="{FF2B5EF4-FFF2-40B4-BE49-F238E27FC236}">
                  <a16:creationId xmlns:a16="http://schemas.microsoft.com/office/drawing/2014/main" id="{FF28DB54-D8CD-9BCC-86D1-4605B7CD3CDA}"/>
                </a:ext>
              </a:extLst>
            </p:cNvPr>
            <p:cNvSpPr txBox="1"/>
            <p:nvPr/>
          </p:nvSpPr>
          <p:spPr>
            <a:xfrm>
              <a:off x="695980" y="5748399"/>
              <a:ext cx="145172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a:ln>
                    <a:noFill/>
                  </a:ln>
                  <a:solidFill>
                    <a:prstClr val="black"/>
                  </a:solidFill>
                  <a:effectLst/>
                  <a:uLnTx/>
                  <a:uFillTx/>
                  <a:latin typeface="Gill Sans Nova" panose="020B0602020104020203" pitchFamily="34" charset="0"/>
                  <a:ea typeface="+mn-ea"/>
                  <a:cs typeface="+mn-cs"/>
                </a:rPr>
                <a:t>Co-ordinated recalls and interventions</a:t>
              </a:r>
            </a:p>
          </p:txBody>
        </p:sp>
      </p:grpSp>
      <p:cxnSp>
        <p:nvCxnSpPr>
          <p:cNvPr id="92" name="Connector: Elbow 64">
            <a:extLst>
              <a:ext uri="{FF2B5EF4-FFF2-40B4-BE49-F238E27FC236}">
                <a16:creationId xmlns:a16="http://schemas.microsoft.com/office/drawing/2014/main" id="{65467532-CA45-E8DA-57B8-4201AFD10B96}"/>
              </a:ext>
            </a:extLst>
          </p:cNvPr>
          <p:cNvCxnSpPr>
            <a:cxnSpLocks/>
          </p:cNvCxnSpPr>
          <p:nvPr/>
        </p:nvCxnSpPr>
        <p:spPr>
          <a:xfrm rot="10800000">
            <a:off x="5664716" y="5783054"/>
            <a:ext cx="2782936" cy="337672"/>
          </a:xfrm>
          <a:prstGeom prst="bentConnector3">
            <a:avLst>
              <a:gd name="adj1" fmla="val 50000"/>
            </a:avLst>
          </a:prstGeom>
          <a:noFill/>
          <a:ln w="6350" cap="flat" cmpd="sng" algn="ctr">
            <a:solidFill>
              <a:srgbClr val="4472C4"/>
            </a:solidFill>
            <a:prstDash val="solid"/>
            <a:miter lim="800000"/>
            <a:tailEnd type="triangle"/>
          </a:ln>
          <a:effectLst/>
        </p:spPr>
      </p:cxnSp>
      <p:sp>
        <p:nvSpPr>
          <p:cNvPr id="93" name="TextBox 92">
            <a:extLst>
              <a:ext uri="{FF2B5EF4-FFF2-40B4-BE49-F238E27FC236}">
                <a16:creationId xmlns:a16="http://schemas.microsoft.com/office/drawing/2014/main" id="{FF903F76-A12F-5118-D5C8-D67FBB3F682F}"/>
              </a:ext>
            </a:extLst>
          </p:cNvPr>
          <p:cNvSpPr txBox="1"/>
          <p:nvPr/>
        </p:nvSpPr>
        <p:spPr>
          <a:xfrm>
            <a:off x="2160630" y="3212229"/>
            <a:ext cx="994183"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4472C4">
                    <a:lumMod val="50000"/>
                  </a:srgbClr>
                </a:solidFill>
                <a:effectLst/>
                <a:uLnTx/>
                <a:uFillTx/>
                <a:latin typeface="Gill Sans Nova" panose="020B0602020104020203" pitchFamily="34" charset="0"/>
                <a:ea typeface="+mn-ea"/>
                <a:cs typeface="+mn-cs"/>
              </a:rPr>
              <a:t>NHS App</a:t>
            </a:r>
          </a:p>
        </p:txBody>
      </p:sp>
    </p:spTree>
    <p:extLst>
      <p:ext uri="{BB962C8B-B14F-4D97-AF65-F5344CB8AC3E}">
        <p14:creationId xmlns:p14="http://schemas.microsoft.com/office/powerpoint/2010/main" val="2049551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38F14-3371-9AF8-1635-5C7F757FD9DC}"/>
              </a:ext>
            </a:extLst>
          </p:cNvPr>
          <p:cNvSpPr>
            <a:spLocks noGrp="1"/>
          </p:cNvSpPr>
          <p:nvPr>
            <p:ph type="title"/>
          </p:nvPr>
        </p:nvSpPr>
        <p:spPr/>
        <p:txBody>
          <a:bodyPr/>
          <a:lstStyle/>
          <a:p>
            <a:r>
              <a:rPr lang="en-US" dirty="0"/>
              <a:t>Challenges</a:t>
            </a:r>
          </a:p>
        </p:txBody>
      </p:sp>
      <p:sp>
        <p:nvSpPr>
          <p:cNvPr id="5" name="Content Placeholder 4">
            <a:extLst>
              <a:ext uri="{FF2B5EF4-FFF2-40B4-BE49-F238E27FC236}">
                <a16:creationId xmlns:a16="http://schemas.microsoft.com/office/drawing/2014/main" id="{CEC09E88-7E8A-3F53-F760-9E601E80523A}"/>
              </a:ext>
            </a:extLst>
          </p:cNvPr>
          <p:cNvSpPr>
            <a:spLocks noGrp="1"/>
          </p:cNvSpPr>
          <p:nvPr>
            <p:ph idx="1"/>
          </p:nvPr>
        </p:nvSpPr>
        <p:spPr/>
        <p:txBody>
          <a:bodyPr/>
          <a:lstStyle/>
          <a:p>
            <a:r>
              <a:rPr lang="en-US" dirty="0"/>
              <a:t>We’ve all moved on</a:t>
            </a:r>
          </a:p>
          <a:p>
            <a:r>
              <a:rPr lang="en-US" dirty="0"/>
              <a:t>Fear of change</a:t>
            </a:r>
          </a:p>
          <a:p>
            <a:r>
              <a:rPr lang="en-US" dirty="0"/>
              <a:t>Workload</a:t>
            </a:r>
          </a:p>
          <a:p>
            <a:r>
              <a:rPr lang="en-US" dirty="0"/>
              <a:t>Secondary care pressures</a:t>
            </a:r>
          </a:p>
          <a:p>
            <a:r>
              <a:rPr lang="en-US" dirty="0"/>
              <a:t>Rising costs vs funding</a:t>
            </a:r>
          </a:p>
          <a:p>
            <a:r>
              <a:rPr lang="en-US" dirty="0"/>
              <a:t>Staff recruitment and retention</a:t>
            </a:r>
          </a:p>
          <a:p>
            <a:r>
              <a:rPr lang="en-US" dirty="0"/>
              <a:t>Politics, media and social media</a:t>
            </a:r>
          </a:p>
        </p:txBody>
      </p:sp>
    </p:spTree>
    <p:extLst>
      <p:ext uri="{BB962C8B-B14F-4D97-AF65-F5344CB8AC3E}">
        <p14:creationId xmlns:p14="http://schemas.microsoft.com/office/powerpoint/2010/main" val="1405500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38F14-3371-9AF8-1635-5C7F757FD9DC}"/>
              </a:ext>
            </a:extLst>
          </p:cNvPr>
          <p:cNvSpPr>
            <a:spLocks noGrp="1"/>
          </p:cNvSpPr>
          <p:nvPr>
            <p:ph type="title"/>
          </p:nvPr>
        </p:nvSpPr>
        <p:spPr/>
        <p:txBody>
          <a:bodyPr/>
          <a:lstStyle/>
          <a:p>
            <a:r>
              <a:rPr lang="en-US" dirty="0"/>
              <a:t>…and the D Word…</a:t>
            </a:r>
          </a:p>
        </p:txBody>
      </p:sp>
      <p:pic>
        <p:nvPicPr>
          <p:cNvPr id="4" name="Content Placeholder 3" descr="A graph with blue lines&#10;&#10;Description automatically generated">
            <a:extLst>
              <a:ext uri="{FF2B5EF4-FFF2-40B4-BE49-F238E27FC236}">
                <a16:creationId xmlns:a16="http://schemas.microsoft.com/office/drawing/2014/main" id="{0B496C97-F73C-1AF0-2928-6D536032D7B4}"/>
              </a:ext>
            </a:extLst>
          </p:cNvPr>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838200" y="2813518"/>
            <a:ext cx="10515600" cy="2375552"/>
          </a:xfrm>
        </p:spPr>
      </p:pic>
    </p:spTree>
    <p:extLst>
      <p:ext uri="{BB962C8B-B14F-4D97-AF65-F5344CB8AC3E}">
        <p14:creationId xmlns:p14="http://schemas.microsoft.com/office/powerpoint/2010/main" val="240440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C255D-FFB2-AAF6-A166-882FF34F189A}"/>
              </a:ext>
            </a:extLst>
          </p:cNvPr>
          <p:cNvSpPr>
            <a:spLocks noGrp="1"/>
          </p:cNvSpPr>
          <p:nvPr>
            <p:ph type="title"/>
          </p:nvPr>
        </p:nvSpPr>
        <p:spPr>
          <a:xfrm>
            <a:off x="838200" y="557188"/>
            <a:ext cx="10515600" cy="1133499"/>
          </a:xfrm>
        </p:spPr>
        <p:txBody>
          <a:bodyPr>
            <a:normAutofit/>
          </a:bodyPr>
          <a:lstStyle/>
          <a:p>
            <a:pPr algn="ctr"/>
            <a:r>
              <a:rPr lang="en-US" sz="5200" dirty="0"/>
              <a:t>Everything is interlinked</a:t>
            </a:r>
            <a:endParaRPr lang="en-GB" sz="5200" dirty="0"/>
          </a:p>
        </p:txBody>
      </p:sp>
      <p:graphicFrame>
        <p:nvGraphicFramePr>
          <p:cNvPr id="4" name="Content Placeholder 3">
            <a:extLst>
              <a:ext uri="{FF2B5EF4-FFF2-40B4-BE49-F238E27FC236}">
                <a16:creationId xmlns:a16="http://schemas.microsoft.com/office/drawing/2014/main" id="{144796D6-DC04-3CF9-527E-8579EBB6F198}"/>
              </a:ext>
            </a:extLst>
          </p:cNvPr>
          <p:cNvGraphicFramePr>
            <a:graphicFrameLocks noGrp="1"/>
          </p:cNvGraphicFramePr>
          <p:nvPr>
            <p:ph idx="1"/>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7588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FC130-E8E0-503B-017C-0EDAE7EAB918}"/>
              </a:ext>
            </a:extLst>
          </p:cNvPr>
          <p:cNvSpPr>
            <a:spLocks noGrp="1"/>
          </p:cNvSpPr>
          <p:nvPr>
            <p:ph type="title"/>
          </p:nvPr>
        </p:nvSpPr>
        <p:spPr/>
        <p:txBody>
          <a:bodyPr/>
          <a:lstStyle/>
          <a:p>
            <a:r>
              <a:rPr lang="en-US" dirty="0"/>
              <a:t>Even simpler…</a:t>
            </a:r>
            <a:endParaRPr lang="en-GB" dirty="0"/>
          </a:p>
        </p:txBody>
      </p:sp>
      <p:graphicFrame>
        <p:nvGraphicFramePr>
          <p:cNvPr id="4" name="Content Placeholder 3">
            <a:extLst>
              <a:ext uri="{FF2B5EF4-FFF2-40B4-BE49-F238E27FC236}">
                <a16:creationId xmlns:a16="http://schemas.microsoft.com/office/drawing/2014/main" id="{ECDCFB66-FFDE-3C9A-029C-B1EDCFBE68BE}"/>
              </a:ext>
            </a:extLst>
          </p:cNvPr>
          <p:cNvGraphicFramePr>
            <a:graphicFrameLocks noGrp="1"/>
          </p:cNvGraphicFramePr>
          <p:nvPr>
            <p:ph idx="1"/>
          </p:nvPr>
        </p:nvGraphicFramePr>
        <p:xfrm>
          <a:off x="1806711" y="2141616"/>
          <a:ext cx="8382000" cy="29334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Graphic 4" descr="Drawing Figure with solid fill">
            <a:extLst>
              <a:ext uri="{FF2B5EF4-FFF2-40B4-BE49-F238E27FC236}">
                <a16:creationId xmlns:a16="http://schemas.microsoft.com/office/drawing/2014/main" id="{6F707BCE-A352-2A80-6367-4BF29324EA00}"/>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19773" y="2203287"/>
            <a:ext cx="2373875" cy="2373875"/>
          </a:xfrm>
          <a:prstGeom prst="rect">
            <a:avLst/>
          </a:prstGeom>
        </p:spPr>
      </p:pic>
      <p:pic>
        <p:nvPicPr>
          <p:cNvPr id="7" name="Graphic 6" descr="Medical outline">
            <a:extLst>
              <a:ext uri="{FF2B5EF4-FFF2-40B4-BE49-F238E27FC236}">
                <a16:creationId xmlns:a16="http://schemas.microsoft.com/office/drawing/2014/main" id="{E0070285-A538-4DE0-C1BB-6E3084FB17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548323" y="2398086"/>
            <a:ext cx="1984278" cy="1984278"/>
          </a:xfrm>
          <a:prstGeom prst="rect">
            <a:avLst/>
          </a:prstGeom>
        </p:spPr>
      </p:pic>
      <p:grpSp>
        <p:nvGrpSpPr>
          <p:cNvPr id="6" name="Group 5">
            <a:extLst>
              <a:ext uri="{FF2B5EF4-FFF2-40B4-BE49-F238E27FC236}">
                <a16:creationId xmlns:a16="http://schemas.microsoft.com/office/drawing/2014/main" id="{76240EDC-B9A6-F413-0964-71F3D75094F2}"/>
              </a:ext>
            </a:extLst>
          </p:cNvPr>
          <p:cNvGrpSpPr/>
          <p:nvPr/>
        </p:nvGrpSpPr>
        <p:grpSpPr>
          <a:xfrm>
            <a:off x="1921729" y="4270065"/>
            <a:ext cx="1650380" cy="2222810"/>
            <a:chOff x="1691268" y="4440278"/>
            <a:chExt cx="1650380" cy="2222810"/>
          </a:xfrm>
        </p:grpSpPr>
        <p:sp>
          <p:nvSpPr>
            <p:cNvPr id="8" name="Arrow: Curved Left 7">
              <a:extLst>
                <a:ext uri="{FF2B5EF4-FFF2-40B4-BE49-F238E27FC236}">
                  <a16:creationId xmlns:a16="http://schemas.microsoft.com/office/drawing/2014/main" id="{64DB4D3F-A711-0968-8851-75294EE5DB9D}"/>
                </a:ext>
              </a:extLst>
            </p:cNvPr>
            <p:cNvSpPr/>
            <p:nvPr/>
          </p:nvSpPr>
          <p:spPr>
            <a:xfrm rot="3438833">
              <a:off x="1405053" y="4726493"/>
              <a:ext cx="2222810" cy="1650380"/>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TextBox 2">
              <a:extLst>
                <a:ext uri="{FF2B5EF4-FFF2-40B4-BE49-F238E27FC236}">
                  <a16:creationId xmlns:a16="http://schemas.microsoft.com/office/drawing/2014/main" id="{0DE5AD78-AD8E-5D62-EA75-7036433AFEF1}"/>
                </a:ext>
              </a:extLst>
            </p:cNvPr>
            <p:cNvSpPr txBox="1"/>
            <p:nvPr/>
          </p:nvSpPr>
          <p:spPr>
            <a:xfrm rot="3257988">
              <a:off x="1380164" y="5324173"/>
              <a:ext cx="1326764" cy="369332"/>
            </a:xfrm>
            <a:prstGeom prst="rect">
              <a:avLst/>
            </a:prstGeom>
            <a:noFill/>
          </p:spPr>
          <p:txBody>
            <a:bodyPr wrap="square" rtlCol="0">
              <a:spAutoFit/>
            </a:bodyPr>
            <a:lstStyle/>
            <a:p>
              <a:r>
                <a:rPr lang="en-US" dirty="0">
                  <a:solidFill>
                    <a:schemeClr val="bg1"/>
                  </a:solidFill>
                </a:rPr>
                <a:t>Self care</a:t>
              </a:r>
              <a:endParaRPr lang="en-GB" dirty="0">
                <a:solidFill>
                  <a:schemeClr val="bg1"/>
                </a:solidFill>
              </a:endParaRPr>
            </a:p>
          </p:txBody>
        </p:sp>
      </p:grpSp>
    </p:spTree>
    <p:extLst>
      <p:ext uri="{BB962C8B-B14F-4D97-AF65-F5344CB8AC3E}">
        <p14:creationId xmlns:p14="http://schemas.microsoft.com/office/powerpoint/2010/main" val="4142618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C255D-FFB2-AAF6-A166-882FF34F189A}"/>
              </a:ext>
            </a:extLst>
          </p:cNvPr>
          <p:cNvSpPr>
            <a:spLocks noGrp="1"/>
          </p:cNvSpPr>
          <p:nvPr>
            <p:ph type="title"/>
          </p:nvPr>
        </p:nvSpPr>
        <p:spPr>
          <a:xfrm>
            <a:off x="838200" y="557188"/>
            <a:ext cx="10515600" cy="1133499"/>
          </a:xfrm>
        </p:spPr>
        <p:txBody>
          <a:bodyPr>
            <a:normAutofit/>
          </a:bodyPr>
          <a:lstStyle/>
          <a:p>
            <a:pPr algn="ctr"/>
            <a:r>
              <a:rPr lang="en-US" sz="5200" dirty="0"/>
              <a:t>		Our wish list for OC</a:t>
            </a:r>
            <a:endParaRPr lang="en-GB" sz="5200" dirty="0"/>
          </a:p>
        </p:txBody>
      </p:sp>
      <p:graphicFrame>
        <p:nvGraphicFramePr>
          <p:cNvPr id="4" name="Content Placeholder 3">
            <a:extLst>
              <a:ext uri="{FF2B5EF4-FFF2-40B4-BE49-F238E27FC236}">
                <a16:creationId xmlns:a16="http://schemas.microsoft.com/office/drawing/2014/main" id="{144796D6-DC04-3CF9-527E-8579EBB6F198}"/>
              </a:ext>
            </a:extLst>
          </p:cNvPr>
          <p:cNvGraphicFramePr>
            <a:graphicFrameLocks noGrp="1"/>
          </p:cNvGraphicFramePr>
          <p:nvPr>
            <p:ph idx="1"/>
          </p:nvPr>
        </p:nvGraphicFramePr>
        <p:xfrm>
          <a:off x="47675" y="-166254"/>
          <a:ext cx="3630707" cy="2954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8" name="Group 17">
            <a:extLst>
              <a:ext uri="{FF2B5EF4-FFF2-40B4-BE49-F238E27FC236}">
                <a16:creationId xmlns:a16="http://schemas.microsoft.com/office/drawing/2014/main" id="{0A1A29DE-2261-36BA-4D38-9A00C3CBCB8F}"/>
              </a:ext>
            </a:extLst>
          </p:cNvPr>
          <p:cNvGrpSpPr/>
          <p:nvPr/>
        </p:nvGrpSpPr>
        <p:grpSpPr>
          <a:xfrm>
            <a:off x="838200" y="2685516"/>
            <a:ext cx="2401900" cy="2845300"/>
            <a:chOff x="852584" y="2857926"/>
            <a:chExt cx="2401900" cy="2845300"/>
          </a:xfrm>
        </p:grpSpPr>
        <p:sp>
          <p:nvSpPr>
            <p:cNvPr id="7" name="TextBox 6">
              <a:extLst>
                <a:ext uri="{FF2B5EF4-FFF2-40B4-BE49-F238E27FC236}">
                  <a16:creationId xmlns:a16="http://schemas.microsoft.com/office/drawing/2014/main" id="{DFAB2750-DAE5-4D95-8B45-5978882E2889}"/>
                </a:ext>
              </a:extLst>
            </p:cNvPr>
            <p:cNvSpPr txBox="1"/>
            <p:nvPr/>
          </p:nvSpPr>
          <p:spPr>
            <a:xfrm>
              <a:off x="2166732" y="4872229"/>
              <a:ext cx="821572"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472C4">
                      <a:lumMod val="50000"/>
                    </a:srgbClr>
                  </a:solidFill>
                  <a:effectLst/>
                  <a:uLnTx/>
                  <a:uFillTx/>
                  <a:latin typeface="Gill Sans Nova" panose="020B0602020104020203" pitchFamily="34" charset="0"/>
                  <a:ea typeface="+mn-ea"/>
                  <a:cs typeface="+mn-cs"/>
                </a:rPr>
                <a:t>Phone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472C4">
                      <a:lumMod val="50000"/>
                    </a:srgbClr>
                  </a:solidFill>
                  <a:effectLst/>
                  <a:uLnTx/>
                  <a:uFillTx/>
                  <a:latin typeface="Gill Sans Nova" panose="020B0602020104020203" pitchFamily="34" charset="0"/>
                  <a:ea typeface="+mn-ea"/>
                  <a:cs typeface="+mn-cs"/>
                </a:rPr>
                <a:t>Email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472C4">
                      <a:lumMod val="50000"/>
                    </a:srgbClr>
                  </a:solidFill>
                  <a:effectLst/>
                  <a:uLnTx/>
                  <a:uFillTx/>
                  <a:latin typeface="Gill Sans Nova" panose="020B0602020104020203" pitchFamily="34" charset="0"/>
                  <a:ea typeface="+mn-ea"/>
                  <a:cs typeface="+mn-cs"/>
                </a:rPr>
                <a:t>Walk in</a:t>
              </a:r>
            </a:p>
          </p:txBody>
        </p:sp>
        <p:grpSp>
          <p:nvGrpSpPr>
            <p:cNvPr id="8" name="Group 7">
              <a:extLst>
                <a:ext uri="{FF2B5EF4-FFF2-40B4-BE49-F238E27FC236}">
                  <a16:creationId xmlns:a16="http://schemas.microsoft.com/office/drawing/2014/main" id="{508C262A-C765-2061-58E4-8D17E7CADF3D}"/>
                </a:ext>
              </a:extLst>
            </p:cNvPr>
            <p:cNvGrpSpPr/>
            <p:nvPr/>
          </p:nvGrpSpPr>
          <p:grpSpPr>
            <a:xfrm>
              <a:off x="2188204" y="2857926"/>
              <a:ext cx="800100" cy="859100"/>
              <a:chOff x="1893233" y="2138005"/>
              <a:chExt cx="800100" cy="859100"/>
            </a:xfrm>
          </p:grpSpPr>
          <p:pic>
            <p:nvPicPr>
              <p:cNvPr id="10" name="Picture 9">
                <a:extLst>
                  <a:ext uri="{FF2B5EF4-FFF2-40B4-BE49-F238E27FC236}">
                    <a16:creationId xmlns:a16="http://schemas.microsoft.com/office/drawing/2014/main" id="{B7F3BF9F-E731-656D-8395-D131DB04ECB6}"/>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flipH="1">
                <a:off x="1893233" y="2165832"/>
                <a:ext cx="800100" cy="831273"/>
              </a:xfrm>
              <a:prstGeom prst="rect">
                <a:avLst/>
              </a:prstGeom>
              <a:ln>
                <a:solidFill>
                  <a:srgbClr val="4472C4"/>
                </a:solidFill>
              </a:ln>
            </p:spPr>
          </p:pic>
          <p:sp>
            <p:nvSpPr>
              <p:cNvPr id="11" name="TextBox 10">
                <a:extLst>
                  <a:ext uri="{FF2B5EF4-FFF2-40B4-BE49-F238E27FC236}">
                    <a16:creationId xmlns:a16="http://schemas.microsoft.com/office/drawing/2014/main" id="{634B49BF-EEC1-CFFB-68C6-83F3A2C882CC}"/>
                  </a:ext>
                </a:extLst>
              </p:cNvPr>
              <p:cNvSpPr txBox="1"/>
              <p:nvPr/>
            </p:nvSpPr>
            <p:spPr>
              <a:xfrm>
                <a:off x="1942516" y="2138005"/>
                <a:ext cx="701539"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rgbClr val="4472C4">
                        <a:lumMod val="50000"/>
                      </a:srgbClr>
                    </a:solidFill>
                    <a:effectLst/>
                    <a:uLnTx/>
                    <a:uFillTx/>
                    <a:latin typeface="Gill Sans Nova" panose="020B0602020104020203" pitchFamily="34" charset="0"/>
                    <a:ea typeface="+mn-ea"/>
                    <a:cs typeface="+mn-cs"/>
                  </a:rPr>
                  <a:t>Website</a:t>
                </a:r>
              </a:p>
            </p:txBody>
          </p:sp>
        </p:grpSp>
        <p:pic>
          <p:nvPicPr>
            <p:cNvPr id="12" name="Graphic 11" descr="Drawing Figure with solid fill">
              <a:extLst>
                <a:ext uri="{FF2B5EF4-FFF2-40B4-BE49-F238E27FC236}">
                  <a16:creationId xmlns:a16="http://schemas.microsoft.com/office/drawing/2014/main" id="{C45E19C8-EDF7-7F5B-9F2D-22E03E19BB6E}"/>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52584" y="3921495"/>
              <a:ext cx="1220772" cy="1220772"/>
            </a:xfrm>
            <a:prstGeom prst="rect">
              <a:avLst/>
            </a:prstGeom>
          </p:spPr>
        </p:pic>
        <p:sp>
          <p:nvSpPr>
            <p:cNvPr id="13" name="TextBox 12">
              <a:extLst>
                <a:ext uri="{FF2B5EF4-FFF2-40B4-BE49-F238E27FC236}">
                  <a16:creationId xmlns:a16="http://schemas.microsoft.com/office/drawing/2014/main" id="{8006FADF-990C-6C8F-9AB0-E911C8B31BBB}"/>
                </a:ext>
              </a:extLst>
            </p:cNvPr>
            <p:cNvSpPr txBox="1"/>
            <p:nvPr/>
          </p:nvSpPr>
          <p:spPr>
            <a:xfrm>
              <a:off x="1922024" y="4236113"/>
              <a:ext cx="133246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472C4">
                      <a:lumMod val="50000"/>
                    </a:srgbClr>
                  </a:solidFill>
                  <a:effectLst/>
                  <a:uLnTx/>
                  <a:uFillTx/>
                  <a:latin typeface="Gill Sans Nova" panose="020B0602020104020203" pitchFamily="34" charset="0"/>
                  <a:ea typeface="+mn-ea"/>
                  <a:cs typeface="+mn-cs"/>
                </a:rPr>
                <a:t>Online consultation</a:t>
              </a:r>
            </a:p>
          </p:txBody>
        </p:sp>
        <p:sp>
          <p:nvSpPr>
            <p:cNvPr id="14" name="TextBox 13">
              <a:extLst>
                <a:ext uri="{FF2B5EF4-FFF2-40B4-BE49-F238E27FC236}">
                  <a16:creationId xmlns:a16="http://schemas.microsoft.com/office/drawing/2014/main" id="{6B8A9052-206C-586E-146C-82631FEE2F9C}"/>
                </a:ext>
              </a:extLst>
            </p:cNvPr>
            <p:cNvSpPr txBox="1"/>
            <p:nvPr/>
          </p:nvSpPr>
          <p:spPr>
            <a:xfrm>
              <a:off x="2080426" y="3846219"/>
              <a:ext cx="994183"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472C4">
                      <a:lumMod val="50000"/>
                    </a:srgbClr>
                  </a:solidFill>
                  <a:effectLst/>
                  <a:uLnTx/>
                  <a:uFillTx/>
                  <a:latin typeface="Gill Sans Nova" panose="020B0602020104020203" pitchFamily="34" charset="0"/>
                  <a:ea typeface="+mn-ea"/>
                  <a:cs typeface="+mn-cs"/>
                </a:rPr>
                <a:t>NHS App</a:t>
              </a:r>
            </a:p>
          </p:txBody>
        </p:sp>
      </p:grpSp>
      <p:sp>
        <p:nvSpPr>
          <p:cNvPr id="15" name="TextBox 14">
            <a:extLst>
              <a:ext uri="{FF2B5EF4-FFF2-40B4-BE49-F238E27FC236}">
                <a16:creationId xmlns:a16="http://schemas.microsoft.com/office/drawing/2014/main" id="{A9A1AFF5-4579-3949-4CC6-90A5BAF10E64}"/>
              </a:ext>
            </a:extLst>
          </p:cNvPr>
          <p:cNvSpPr txBox="1"/>
          <p:nvPr/>
        </p:nvSpPr>
        <p:spPr>
          <a:xfrm>
            <a:off x="4204038" y="1827149"/>
            <a:ext cx="7149762"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a:t>Accessible for patients</a:t>
            </a:r>
          </a:p>
          <a:p>
            <a:pPr marL="285750" indent="-285750">
              <a:buFont typeface="Arial" panose="020B0604020202020204" pitchFamily="34" charset="0"/>
              <a:buChar char="•"/>
            </a:pPr>
            <a:r>
              <a:rPr lang="en-US" sz="2400" dirty="0"/>
              <a:t>Captures sufficient structured information to enable care navigation process</a:t>
            </a:r>
          </a:p>
          <a:p>
            <a:pPr marL="285750" indent="-285750">
              <a:buFont typeface="Arial" panose="020B0604020202020204" pitchFamily="34" charset="0"/>
              <a:buChar char="•"/>
            </a:pPr>
            <a:r>
              <a:rPr lang="en-US" sz="2400" dirty="0"/>
              <a:t>Flexible design</a:t>
            </a:r>
          </a:p>
          <a:p>
            <a:pPr marL="285750" indent="-285750">
              <a:buFont typeface="Arial" panose="020B0604020202020204" pitchFamily="34" charset="0"/>
              <a:buChar char="•"/>
            </a:pPr>
            <a:r>
              <a:rPr lang="en-US" sz="2400" dirty="0"/>
              <a:t>Compatible with Emis</a:t>
            </a:r>
          </a:p>
          <a:p>
            <a:pPr marL="285750" indent="-285750">
              <a:buFont typeface="Arial" panose="020B0604020202020204" pitchFamily="34" charset="0"/>
              <a:buChar char="•"/>
            </a:pPr>
            <a:r>
              <a:rPr lang="en-US" sz="2400" dirty="0"/>
              <a:t>Integral to our own system</a:t>
            </a:r>
          </a:p>
          <a:p>
            <a:pPr marL="285750" indent="-285750">
              <a:buFont typeface="Arial" panose="020B0604020202020204" pitchFamily="34" charset="0"/>
              <a:buChar char="•"/>
            </a:pPr>
            <a:r>
              <a:rPr lang="en-US" sz="2400" dirty="0"/>
              <a:t>Compatible with NHS app and website</a:t>
            </a:r>
          </a:p>
          <a:p>
            <a:pPr marL="285750" indent="-285750">
              <a:buFont typeface="Arial" panose="020B0604020202020204" pitchFamily="34" charset="0"/>
              <a:buChar char="•"/>
            </a:pPr>
            <a:r>
              <a:rPr lang="en-US" sz="2400" dirty="0"/>
              <a:t>Supports effective and equitable allocation of clinical skills and time</a:t>
            </a:r>
          </a:p>
          <a:p>
            <a:pPr marL="285750" indent="-285750">
              <a:buFont typeface="Arial" panose="020B0604020202020204" pitchFamily="34" charset="0"/>
              <a:buChar char="•"/>
            </a:pPr>
            <a:r>
              <a:rPr lang="en-US" sz="2400" dirty="0"/>
              <a:t>Helps us </a:t>
            </a:r>
            <a:r>
              <a:rPr lang="en-US" sz="2400" dirty="0" err="1"/>
              <a:t>prioritise</a:t>
            </a:r>
            <a:r>
              <a:rPr lang="en-US" sz="2400" dirty="0"/>
              <a:t> continuity of care for those who need it most</a:t>
            </a:r>
          </a:p>
        </p:txBody>
      </p:sp>
      <p:pic>
        <p:nvPicPr>
          <p:cNvPr id="17" name="Picture 16">
            <a:extLst>
              <a:ext uri="{FF2B5EF4-FFF2-40B4-BE49-F238E27FC236}">
                <a16:creationId xmlns:a16="http://schemas.microsoft.com/office/drawing/2014/main" id="{2C51D947-BD2B-EEB2-3F29-6BFCE4C7CCBE}"/>
              </a:ext>
            </a:extLst>
          </p:cNvPr>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309763" y="5554887"/>
            <a:ext cx="1789035" cy="1244151"/>
          </a:xfrm>
          <a:prstGeom prst="rect">
            <a:avLst/>
          </a:prstGeom>
        </p:spPr>
      </p:pic>
    </p:spTree>
    <p:extLst>
      <p:ext uri="{BB962C8B-B14F-4D97-AF65-F5344CB8AC3E}">
        <p14:creationId xmlns:p14="http://schemas.microsoft.com/office/powerpoint/2010/main" val="3829978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1A957-6976-9FDC-4ACC-6D157DFFB38F}"/>
              </a:ext>
            </a:extLst>
          </p:cNvPr>
          <p:cNvSpPr>
            <a:spLocks noGrp="1"/>
          </p:cNvSpPr>
          <p:nvPr>
            <p:ph type="title"/>
          </p:nvPr>
        </p:nvSpPr>
        <p:spPr/>
        <p:txBody>
          <a:bodyPr/>
          <a:lstStyle/>
          <a:p>
            <a:r>
              <a:rPr lang="en-US" dirty="0"/>
              <a:t>What we aimed for</a:t>
            </a:r>
            <a:endParaRPr lang="en-GB" dirty="0"/>
          </a:p>
        </p:txBody>
      </p:sp>
      <p:pic>
        <p:nvPicPr>
          <p:cNvPr id="5" name="Content Placeholder 4" descr="Telephone with solid fill">
            <a:extLst>
              <a:ext uri="{FF2B5EF4-FFF2-40B4-BE49-F238E27FC236}">
                <a16:creationId xmlns:a16="http://schemas.microsoft.com/office/drawing/2014/main" id="{CBF5BF36-3FD7-D10C-D793-2D37C37A57A2}"/>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8935" y="3169178"/>
            <a:ext cx="914400" cy="914400"/>
          </a:xfrm>
        </p:spPr>
      </p:pic>
      <p:pic>
        <p:nvPicPr>
          <p:cNvPr id="7" name="Graphic 6" descr="Man with solid fill">
            <a:extLst>
              <a:ext uri="{FF2B5EF4-FFF2-40B4-BE49-F238E27FC236}">
                <a16:creationId xmlns:a16="http://schemas.microsoft.com/office/drawing/2014/main" id="{3012A6C2-A000-479E-306B-9D01A0DA735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2567" y="2201333"/>
            <a:ext cx="914400" cy="914400"/>
          </a:xfrm>
          <a:prstGeom prst="rect">
            <a:avLst/>
          </a:prstGeom>
        </p:spPr>
      </p:pic>
      <p:pic>
        <p:nvPicPr>
          <p:cNvPr id="9" name="Graphic 8" descr="Laptop with solid fill">
            <a:extLst>
              <a:ext uri="{FF2B5EF4-FFF2-40B4-BE49-F238E27FC236}">
                <a16:creationId xmlns:a16="http://schemas.microsoft.com/office/drawing/2014/main" id="{D71BFEA4-324E-A181-5BCC-1595A48FF77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17465" y="4083578"/>
            <a:ext cx="914400" cy="914400"/>
          </a:xfrm>
          <a:prstGeom prst="rect">
            <a:avLst/>
          </a:prstGeom>
        </p:spPr>
      </p:pic>
      <p:pic>
        <p:nvPicPr>
          <p:cNvPr id="10" name="Graphic 9" descr="Man with solid fill">
            <a:extLst>
              <a:ext uri="{FF2B5EF4-FFF2-40B4-BE49-F238E27FC236}">
                <a16:creationId xmlns:a16="http://schemas.microsoft.com/office/drawing/2014/main" id="{B6CCFF4C-6727-ACBF-B824-59D00986078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8067" y="2201333"/>
            <a:ext cx="914400" cy="914400"/>
          </a:xfrm>
          <a:prstGeom prst="rect">
            <a:avLst/>
          </a:prstGeom>
        </p:spPr>
      </p:pic>
      <p:pic>
        <p:nvPicPr>
          <p:cNvPr id="11" name="Graphic 10" descr="Man with solid fill">
            <a:extLst>
              <a:ext uri="{FF2B5EF4-FFF2-40B4-BE49-F238E27FC236}">
                <a16:creationId xmlns:a16="http://schemas.microsoft.com/office/drawing/2014/main" id="{98EFBC69-1C5B-8362-517E-37CE0E02503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07067" y="2201333"/>
            <a:ext cx="914400" cy="914400"/>
          </a:xfrm>
          <a:prstGeom prst="rect">
            <a:avLst/>
          </a:prstGeom>
        </p:spPr>
      </p:pic>
      <p:pic>
        <p:nvPicPr>
          <p:cNvPr id="12" name="Graphic 11" descr="Man with solid fill">
            <a:extLst>
              <a:ext uri="{FF2B5EF4-FFF2-40B4-BE49-F238E27FC236}">
                <a16:creationId xmlns:a16="http://schemas.microsoft.com/office/drawing/2014/main" id="{AB3428B1-D956-3BBE-BF49-4D25E5F9C1B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51567" y="2201333"/>
            <a:ext cx="914400" cy="914400"/>
          </a:xfrm>
          <a:prstGeom prst="rect">
            <a:avLst/>
          </a:prstGeom>
        </p:spPr>
      </p:pic>
      <p:pic>
        <p:nvPicPr>
          <p:cNvPr id="13" name="Graphic 12" descr="Man with solid fill">
            <a:extLst>
              <a:ext uri="{FF2B5EF4-FFF2-40B4-BE49-F238E27FC236}">
                <a16:creationId xmlns:a16="http://schemas.microsoft.com/office/drawing/2014/main" id="{F1EDC676-B1A8-F0BA-E8BB-3F9A18BF248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08767" y="2201333"/>
            <a:ext cx="914400" cy="914400"/>
          </a:xfrm>
          <a:prstGeom prst="rect">
            <a:avLst/>
          </a:prstGeom>
        </p:spPr>
      </p:pic>
      <p:pic>
        <p:nvPicPr>
          <p:cNvPr id="14" name="Graphic 13" descr="Man with solid fill">
            <a:extLst>
              <a:ext uri="{FF2B5EF4-FFF2-40B4-BE49-F238E27FC236}">
                <a16:creationId xmlns:a16="http://schemas.microsoft.com/office/drawing/2014/main" id="{F055D6B3-44D3-85CD-F057-99A405388E2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70200" y="2201333"/>
            <a:ext cx="914400" cy="914400"/>
          </a:xfrm>
          <a:prstGeom prst="rect">
            <a:avLst/>
          </a:prstGeom>
        </p:spPr>
      </p:pic>
      <p:pic>
        <p:nvPicPr>
          <p:cNvPr id="15" name="Content Placeholder 4" descr="Telephone with solid fill">
            <a:extLst>
              <a:ext uri="{FF2B5EF4-FFF2-40B4-BE49-F238E27FC236}">
                <a16:creationId xmlns:a16="http://schemas.microsoft.com/office/drawing/2014/main" id="{D930355F-734D-0BDE-4E9A-8BD2E399147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02935" y="3169178"/>
            <a:ext cx="914400" cy="914400"/>
          </a:xfrm>
          <a:prstGeom prst="rect">
            <a:avLst/>
          </a:prstGeom>
        </p:spPr>
      </p:pic>
      <p:pic>
        <p:nvPicPr>
          <p:cNvPr id="16" name="Content Placeholder 4" descr="Telephone with solid fill">
            <a:extLst>
              <a:ext uri="{FF2B5EF4-FFF2-40B4-BE49-F238E27FC236}">
                <a16:creationId xmlns:a16="http://schemas.microsoft.com/office/drawing/2014/main" id="{B6731CE4-C35F-D18F-34A4-FB21F7DE61D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40935" y="3169178"/>
            <a:ext cx="914400" cy="914400"/>
          </a:xfrm>
          <a:prstGeom prst="rect">
            <a:avLst/>
          </a:prstGeom>
        </p:spPr>
      </p:pic>
      <p:pic>
        <p:nvPicPr>
          <p:cNvPr id="17" name="Content Placeholder 4" descr="Telephone with solid fill">
            <a:extLst>
              <a:ext uri="{FF2B5EF4-FFF2-40B4-BE49-F238E27FC236}">
                <a16:creationId xmlns:a16="http://schemas.microsoft.com/office/drawing/2014/main" id="{13AF8DEB-E396-4708-BCBF-EF03D2E5409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26935" y="3169178"/>
            <a:ext cx="914400" cy="914400"/>
          </a:xfrm>
          <a:prstGeom prst="rect">
            <a:avLst/>
          </a:prstGeom>
        </p:spPr>
      </p:pic>
      <p:pic>
        <p:nvPicPr>
          <p:cNvPr id="18" name="Content Placeholder 4" descr="Telephone with solid fill">
            <a:extLst>
              <a:ext uri="{FF2B5EF4-FFF2-40B4-BE49-F238E27FC236}">
                <a16:creationId xmlns:a16="http://schemas.microsoft.com/office/drawing/2014/main" id="{2691623A-8893-FD20-C68F-67E5142255C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64935" y="3169178"/>
            <a:ext cx="914400" cy="914400"/>
          </a:xfrm>
          <a:prstGeom prst="rect">
            <a:avLst/>
          </a:prstGeom>
        </p:spPr>
      </p:pic>
      <p:pic>
        <p:nvPicPr>
          <p:cNvPr id="20" name="Graphic 19" descr="Laptop with solid fill">
            <a:extLst>
              <a:ext uri="{FF2B5EF4-FFF2-40B4-BE49-F238E27FC236}">
                <a16:creationId xmlns:a16="http://schemas.microsoft.com/office/drawing/2014/main" id="{4D28DACA-FCF5-8317-4018-7BB94BA1F3D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603065" y="4083578"/>
            <a:ext cx="914400" cy="914400"/>
          </a:xfrm>
          <a:prstGeom prst="rect">
            <a:avLst/>
          </a:prstGeom>
        </p:spPr>
      </p:pic>
      <p:pic>
        <p:nvPicPr>
          <p:cNvPr id="21" name="Graphic 20" descr="Laptop with solid fill">
            <a:extLst>
              <a:ext uri="{FF2B5EF4-FFF2-40B4-BE49-F238E27FC236}">
                <a16:creationId xmlns:a16="http://schemas.microsoft.com/office/drawing/2014/main" id="{301FF58E-1F4C-678D-D599-D43D172620B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31865" y="4083579"/>
            <a:ext cx="914400" cy="914400"/>
          </a:xfrm>
          <a:prstGeom prst="rect">
            <a:avLst/>
          </a:prstGeom>
        </p:spPr>
      </p:pic>
      <p:pic>
        <p:nvPicPr>
          <p:cNvPr id="22" name="Graphic 21" descr="Laptop with solid fill">
            <a:extLst>
              <a:ext uri="{FF2B5EF4-FFF2-40B4-BE49-F238E27FC236}">
                <a16:creationId xmlns:a16="http://schemas.microsoft.com/office/drawing/2014/main" id="{DBD2BBEC-F1BF-B428-ADD3-D6C1A46DD55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339915" y="4083578"/>
            <a:ext cx="914400" cy="914400"/>
          </a:xfrm>
          <a:prstGeom prst="rect">
            <a:avLst/>
          </a:prstGeom>
        </p:spPr>
      </p:pic>
      <p:pic>
        <p:nvPicPr>
          <p:cNvPr id="23" name="Graphic 22" descr="Laptop with solid fill">
            <a:extLst>
              <a:ext uri="{FF2B5EF4-FFF2-40B4-BE49-F238E27FC236}">
                <a16:creationId xmlns:a16="http://schemas.microsoft.com/office/drawing/2014/main" id="{E2FF7A87-5B9A-8BC8-14B0-87C8C8BB923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95015" y="4083578"/>
            <a:ext cx="914400" cy="914400"/>
          </a:xfrm>
          <a:prstGeom prst="rect">
            <a:avLst/>
          </a:prstGeom>
        </p:spPr>
      </p:pic>
      <p:pic>
        <p:nvPicPr>
          <p:cNvPr id="24" name="Content Placeholder 4" descr="Telephone with solid fill">
            <a:extLst>
              <a:ext uri="{FF2B5EF4-FFF2-40B4-BE49-F238E27FC236}">
                <a16:creationId xmlns:a16="http://schemas.microsoft.com/office/drawing/2014/main" id="{A484FD24-09EC-8067-4083-51319954B78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688665" y="3222623"/>
            <a:ext cx="914400" cy="914400"/>
          </a:xfrm>
          <a:prstGeom prst="rect">
            <a:avLst/>
          </a:prstGeom>
        </p:spPr>
      </p:pic>
      <p:pic>
        <p:nvPicPr>
          <p:cNvPr id="25" name="Graphic 24" descr="Man with solid fill">
            <a:extLst>
              <a:ext uri="{FF2B5EF4-FFF2-40B4-BE49-F238E27FC236}">
                <a16:creationId xmlns:a16="http://schemas.microsoft.com/office/drawing/2014/main" id="{257CC7CF-4EA9-95CC-D371-452B994B7A3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972297" y="2254778"/>
            <a:ext cx="914400" cy="914400"/>
          </a:xfrm>
          <a:prstGeom prst="rect">
            <a:avLst/>
          </a:prstGeom>
        </p:spPr>
      </p:pic>
      <p:pic>
        <p:nvPicPr>
          <p:cNvPr id="26" name="Graphic 25" descr="Man with solid fill">
            <a:extLst>
              <a:ext uri="{FF2B5EF4-FFF2-40B4-BE49-F238E27FC236}">
                <a16:creationId xmlns:a16="http://schemas.microsoft.com/office/drawing/2014/main" id="{E3C54558-A8D7-C8E3-D1F4-873C783FB0A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527797" y="2254778"/>
            <a:ext cx="914400" cy="914400"/>
          </a:xfrm>
          <a:prstGeom prst="rect">
            <a:avLst/>
          </a:prstGeom>
        </p:spPr>
      </p:pic>
      <p:pic>
        <p:nvPicPr>
          <p:cNvPr id="27" name="Graphic 26" descr="Man with solid fill">
            <a:extLst>
              <a:ext uri="{FF2B5EF4-FFF2-40B4-BE49-F238E27FC236}">
                <a16:creationId xmlns:a16="http://schemas.microsoft.com/office/drawing/2014/main" id="{4ACE2B7C-6928-CB61-62A8-DF4C5F09CB1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416797" y="2254778"/>
            <a:ext cx="914400" cy="914400"/>
          </a:xfrm>
          <a:prstGeom prst="rect">
            <a:avLst/>
          </a:prstGeom>
        </p:spPr>
      </p:pic>
      <p:pic>
        <p:nvPicPr>
          <p:cNvPr id="31" name="Content Placeholder 4" descr="Telephone with solid fill">
            <a:extLst>
              <a:ext uri="{FF2B5EF4-FFF2-40B4-BE49-F238E27FC236}">
                <a16:creationId xmlns:a16="http://schemas.microsoft.com/office/drawing/2014/main" id="{06EB0939-4FA1-1C1E-100E-1869CD068E2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212665" y="3222623"/>
            <a:ext cx="914400" cy="914400"/>
          </a:xfrm>
          <a:prstGeom prst="rect">
            <a:avLst/>
          </a:prstGeom>
        </p:spPr>
      </p:pic>
      <p:pic>
        <p:nvPicPr>
          <p:cNvPr id="32" name="Content Placeholder 4" descr="Telephone with solid fill">
            <a:extLst>
              <a:ext uri="{FF2B5EF4-FFF2-40B4-BE49-F238E27FC236}">
                <a16:creationId xmlns:a16="http://schemas.microsoft.com/office/drawing/2014/main" id="{EE6ACE13-D1D0-A2C2-AA82-4A8635D76BF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450665" y="3222623"/>
            <a:ext cx="914400" cy="914400"/>
          </a:xfrm>
          <a:prstGeom prst="rect">
            <a:avLst/>
          </a:prstGeom>
        </p:spPr>
      </p:pic>
      <p:sp>
        <p:nvSpPr>
          <p:cNvPr id="46" name="Arrow: Right 45">
            <a:extLst>
              <a:ext uri="{FF2B5EF4-FFF2-40B4-BE49-F238E27FC236}">
                <a16:creationId xmlns:a16="http://schemas.microsoft.com/office/drawing/2014/main" id="{0C8C3BD1-E55B-5BBB-972B-87DC74435171}"/>
              </a:ext>
            </a:extLst>
          </p:cNvPr>
          <p:cNvSpPr/>
          <p:nvPr/>
        </p:nvSpPr>
        <p:spPr>
          <a:xfrm>
            <a:off x="5029200" y="2254778"/>
            <a:ext cx="1479547" cy="3117322"/>
          </a:xfrm>
          <a:prstGeom prst="rightArrow">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7" name="Picture 46">
            <a:extLst>
              <a:ext uri="{FF2B5EF4-FFF2-40B4-BE49-F238E27FC236}">
                <a16:creationId xmlns:a16="http://schemas.microsoft.com/office/drawing/2014/main" id="{E225ED4C-5FF6-7F02-D7D6-06582AA41E64}"/>
              </a:ext>
            </a:extLst>
          </p:cNvPr>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309763" y="5554887"/>
            <a:ext cx="1789035" cy="1244151"/>
          </a:xfrm>
          <a:prstGeom prst="rect">
            <a:avLst/>
          </a:prstGeom>
        </p:spPr>
      </p:pic>
    </p:spTree>
    <p:extLst>
      <p:ext uri="{BB962C8B-B14F-4D97-AF65-F5344CB8AC3E}">
        <p14:creationId xmlns:p14="http://schemas.microsoft.com/office/powerpoint/2010/main" val="2909099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1A957-6976-9FDC-4ACC-6D157DFFB38F}"/>
              </a:ext>
            </a:extLst>
          </p:cNvPr>
          <p:cNvSpPr>
            <a:spLocks noGrp="1"/>
          </p:cNvSpPr>
          <p:nvPr>
            <p:ph type="title"/>
          </p:nvPr>
        </p:nvSpPr>
        <p:spPr/>
        <p:txBody>
          <a:bodyPr/>
          <a:lstStyle/>
          <a:p>
            <a:r>
              <a:rPr lang="en-US" dirty="0"/>
              <a:t>What we didn’t want</a:t>
            </a:r>
            <a:endParaRPr lang="en-GB" dirty="0"/>
          </a:p>
        </p:txBody>
      </p:sp>
      <p:pic>
        <p:nvPicPr>
          <p:cNvPr id="5" name="Content Placeholder 4" descr="Telephone with solid fill">
            <a:extLst>
              <a:ext uri="{FF2B5EF4-FFF2-40B4-BE49-F238E27FC236}">
                <a16:creationId xmlns:a16="http://schemas.microsoft.com/office/drawing/2014/main" id="{CBF5BF36-3FD7-D10C-D793-2D37C37A57A2}"/>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8935" y="3169178"/>
            <a:ext cx="914400" cy="914400"/>
          </a:xfrm>
        </p:spPr>
      </p:pic>
      <p:pic>
        <p:nvPicPr>
          <p:cNvPr id="7" name="Graphic 6" descr="Man with solid fill">
            <a:extLst>
              <a:ext uri="{FF2B5EF4-FFF2-40B4-BE49-F238E27FC236}">
                <a16:creationId xmlns:a16="http://schemas.microsoft.com/office/drawing/2014/main" id="{3012A6C2-A000-479E-306B-9D01A0DA735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2567" y="2201333"/>
            <a:ext cx="914400" cy="914400"/>
          </a:xfrm>
          <a:prstGeom prst="rect">
            <a:avLst/>
          </a:prstGeom>
        </p:spPr>
      </p:pic>
      <p:pic>
        <p:nvPicPr>
          <p:cNvPr id="9" name="Graphic 8" descr="Laptop with solid fill">
            <a:extLst>
              <a:ext uri="{FF2B5EF4-FFF2-40B4-BE49-F238E27FC236}">
                <a16:creationId xmlns:a16="http://schemas.microsoft.com/office/drawing/2014/main" id="{D71BFEA4-324E-A181-5BCC-1595A48FF77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17465" y="4083578"/>
            <a:ext cx="914400" cy="914400"/>
          </a:xfrm>
          <a:prstGeom prst="rect">
            <a:avLst/>
          </a:prstGeom>
        </p:spPr>
      </p:pic>
      <p:pic>
        <p:nvPicPr>
          <p:cNvPr id="10" name="Graphic 9" descr="Man with solid fill">
            <a:extLst>
              <a:ext uri="{FF2B5EF4-FFF2-40B4-BE49-F238E27FC236}">
                <a16:creationId xmlns:a16="http://schemas.microsoft.com/office/drawing/2014/main" id="{B6CCFF4C-6727-ACBF-B824-59D00986078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8067" y="2201333"/>
            <a:ext cx="914400" cy="914400"/>
          </a:xfrm>
          <a:prstGeom prst="rect">
            <a:avLst/>
          </a:prstGeom>
        </p:spPr>
      </p:pic>
      <p:pic>
        <p:nvPicPr>
          <p:cNvPr id="11" name="Graphic 10" descr="Man with solid fill">
            <a:extLst>
              <a:ext uri="{FF2B5EF4-FFF2-40B4-BE49-F238E27FC236}">
                <a16:creationId xmlns:a16="http://schemas.microsoft.com/office/drawing/2014/main" id="{98EFBC69-1C5B-8362-517E-37CE0E02503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07067" y="2201333"/>
            <a:ext cx="914400" cy="914400"/>
          </a:xfrm>
          <a:prstGeom prst="rect">
            <a:avLst/>
          </a:prstGeom>
        </p:spPr>
      </p:pic>
      <p:pic>
        <p:nvPicPr>
          <p:cNvPr id="12" name="Graphic 11" descr="Man with solid fill">
            <a:extLst>
              <a:ext uri="{FF2B5EF4-FFF2-40B4-BE49-F238E27FC236}">
                <a16:creationId xmlns:a16="http://schemas.microsoft.com/office/drawing/2014/main" id="{AB3428B1-D956-3BBE-BF49-4D25E5F9C1B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51567" y="2201333"/>
            <a:ext cx="914400" cy="914400"/>
          </a:xfrm>
          <a:prstGeom prst="rect">
            <a:avLst/>
          </a:prstGeom>
        </p:spPr>
      </p:pic>
      <p:pic>
        <p:nvPicPr>
          <p:cNvPr id="13" name="Graphic 12" descr="Man with solid fill">
            <a:extLst>
              <a:ext uri="{FF2B5EF4-FFF2-40B4-BE49-F238E27FC236}">
                <a16:creationId xmlns:a16="http://schemas.microsoft.com/office/drawing/2014/main" id="{F1EDC676-B1A8-F0BA-E8BB-3F9A18BF248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08767" y="2201333"/>
            <a:ext cx="914400" cy="914400"/>
          </a:xfrm>
          <a:prstGeom prst="rect">
            <a:avLst/>
          </a:prstGeom>
        </p:spPr>
      </p:pic>
      <p:pic>
        <p:nvPicPr>
          <p:cNvPr id="14" name="Graphic 13" descr="Man with solid fill">
            <a:extLst>
              <a:ext uri="{FF2B5EF4-FFF2-40B4-BE49-F238E27FC236}">
                <a16:creationId xmlns:a16="http://schemas.microsoft.com/office/drawing/2014/main" id="{F055D6B3-44D3-85CD-F057-99A405388E2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70200" y="2201333"/>
            <a:ext cx="914400" cy="914400"/>
          </a:xfrm>
          <a:prstGeom prst="rect">
            <a:avLst/>
          </a:prstGeom>
        </p:spPr>
      </p:pic>
      <p:pic>
        <p:nvPicPr>
          <p:cNvPr id="15" name="Content Placeholder 4" descr="Telephone with solid fill">
            <a:extLst>
              <a:ext uri="{FF2B5EF4-FFF2-40B4-BE49-F238E27FC236}">
                <a16:creationId xmlns:a16="http://schemas.microsoft.com/office/drawing/2014/main" id="{D930355F-734D-0BDE-4E9A-8BD2E399147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02935" y="3169178"/>
            <a:ext cx="914400" cy="914400"/>
          </a:xfrm>
          <a:prstGeom prst="rect">
            <a:avLst/>
          </a:prstGeom>
        </p:spPr>
      </p:pic>
      <p:pic>
        <p:nvPicPr>
          <p:cNvPr id="16" name="Content Placeholder 4" descr="Telephone with solid fill">
            <a:extLst>
              <a:ext uri="{FF2B5EF4-FFF2-40B4-BE49-F238E27FC236}">
                <a16:creationId xmlns:a16="http://schemas.microsoft.com/office/drawing/2014/main" id="{B6731CE4-C35F-D18F-34A4-FB21F7DE61D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40935" y="3169178"/>
            <a:ext cx="914400" cy="914400"/>
          </a:xfrm>
          <a:prstGeom prst="rect">
            <a:avLst/>
          </a:prstGeom>
        </p:spPr>
      </p:pic>
      <p:pic>
        <p:nvPicPr>
          <p:cNvPr id="17" name="Content Placeholder 4" descr="Telephone with solid fill">
            <a:extLst>
              <a:ext uri="{FF2B5EF4-FFF2-40B4-BE49-F238E27FC236}">
                <a16:creationId xmlns:a16="http://schemas.microsoft.com/office/drawing/2014/main" id="{13AF8DEB-E396-4708-BCBF-EF03D2E5409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26935" y="3169178"/>
            <a:ext cx="914400" cy="914400"/>
          </a:xfrm>
          <a:prstGeom prst="rect">
            <a:avLst/>
          </a:prstGeom>
        </p:spPr>
      </p:pic>
      <p:pic>
        <p:nvPicPr>
          <p:cNvPr id="18" name="Content Placeholder 4" descr="Telephone with solid fill">
            <a:extLst>
              <a:ext uri="{FF2B5EF4-FFF2-40B4-BE49-F238E27FC236}">
                <a16:creationId xmlns:a16="http://schemas.microsoft.com/office/drawing/2014/main" id="{2691623A-8893-FD20-C68F-67E5142255C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64935" y="3169178"/>
            <a:ext cx="914400" cy="914400"/>
          </a:xfrm>
          <a:prstGeom prst="rect">
            <a:avLst/>
          </a:prstGeom>
        </p:spPr>
      </p:pic>
      <p:pic>
        <p:nvPicPr>
          <p:cNvPr id="20" name="Graphic 19" descr="Laptop with solid fill">
            <a:extLst>
              <a:ext uri="{FF2B5EF4-FFF2-40B4-BE49-F238E27FC236}">
                <a16:creationId xmlns:a16="http://schemas.microsoft.com/office/drawing/2014/main" id="{4D28DACA-FCF5-8317-4018-7BB94BA1F3D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603065" y="4083578"/>
            <a:ext cx="914400" cy="914400"/>
          </a:xfrm>
          <a:prstGeom prst="rect">
            <a:avLst/>
          </a:prstGeom>
        </p:spPr>
      </p:pic>
      <p:pic>
        <p:nvPicPr>
          <p:cNvPr id="21" name="Graphic 20" descr="Laptop with solid fill">
            <a:extLst>
              <a:ext uri="{FF2B5EF4-FFF2-40B4-BE49-F238E27FC236}">
                <a16:creationId xmlns:a16="http://schemas.microsoft.com/office/drawing/2014/main" id="{301FF58E-1F4C-678D-D599-D43D172620B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31865" y="4083579"/>
            <a:ext cx="914400" cy="914400"/>
          </a:xfrm>
          <a:prstGeom prst="rect">
            <a:avLst/>
          </a:prstGeom>
        </p:spPr>
      </p:pic>
      <p:pic>
        <p:nvPicPr>
          <p:cNvPr id="22" name="Graphic 21" descr="Laptop with solid fill">
            <a:extLst>
              <a:ext uri="{FF2B5EF4-FFF2-40B4-BE49-F238E27FC236}">
                <a16:creationId xmlns:a16="http://schemas.microsoft.com/office/drawing/2014/main" id="{DBD2BBEC-F1BF-B428-ADD3-D6C1A46DD55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339915" y="4083578"/>
            <a:ext cx="914400" cy="914400"/>
          </a:xfrm>
          <a:prstGeom prst="rect">
            <a:avLst/>
          </a:prstGeom>
        </p:spPr>
      </p:pic>
      <p:pic>
        <p:nvPicPr>
          <p:cNvPr id="23" name="Graphic 22" descr="Laptop with solid fill">
            <a:extLst>
              <a:ext uri="{FF2B5EF4-FFF2-40B4-BE49-F238E27FC236}">
                <a16:creationId xmlns:a16="http://schemas.microsoft.com/office/drawing/2014/main" id="{E2FF7A87-5B9A-8BC8-14B0-87C8C8BB923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95015" y="4083578"/>
            <a:ext cx="914400" cy="914400"/>
          </a:xfrm>
          <a:prstGeom prst="rect">
            <a:avLst/>
          </a:prstGeom>
        </p:spPr>
      </p:pic>
      <p:pic>
        <p:nvPicPr>
          <p:cNvPr id="36" name="Content Placeholder 4" descr="Telephone with solid fill">
            <a:extLst>
              <a:ext uri="{FF2B5EF4-FFF2-40B4-BE49-F238E27FC236}">
                <a16:creationId xmlns:a16="http://schemas.microsoft.com/office/drawing/2014/main" id="{C86BB079-1AD9-E755-15EC-24B97EA4941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688665" y="3169178"/>
            <a:ext cx="914400" cy="914400"/>
          </a:xfrm>
          <a:prstGeom prst="rect">
            <a:avLst/>
          </a:prstGeom>
        </p:spPr>
      </p:pic>
      <p:pic>
        <p:nvPicPr>
          <p:cNvPr id="37" name="Graphic 36" descr="Man with solid fill">
            <a:extLst>
              <a:ext uri="{FF2B5EF4-FFF2-40B4-BE49-F238E27FC236}">
                <a16:creationId xmlns:a16="http://schemas.microsoft.com/office/drawing/2014/main" id="{60C34BBE-F126-30FB-D769-E29FF79EAD4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972297" y="2201333"/>
            <a:ext cx="914400" cy="914400"/>
          </a:xfrm>
          <a:prstGeom prst="rect">
            <a:avLst/>
          </a:prstGeom>
        </p:spPr>
      </p:pic>
      <p:pic>
        <p:nvPicPr>
          <p:cNvPr id="38" name="Graphic 37" descr="Man with solid fill">
            <a:extLst>
              <a:ext uri="{FF2B5EF4-FFF2-40B4-BE49-F238E27FC236}">
                <a16:creationId xmlns:a16="http://schemas.microsoft.com/office/drawing/2014/main" id="{FD103D94-B9CB-C1B5-A516-579D8662B20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527797" y="2201333"/>
            <a:ext cx="914400" cy="914400"/>
          </a:xfrm>
          <a:prstGeom prst="rect">
            <a:avLst/>
          </a:prstGeom>
        </p:spPr>
      </p:pic>
      <p:pic>
        <p:nvPicPr>
          <p:cNvPr id="39" name="Graphic 38" descr="Man with solid fill">
            <a:extLst>
              <a:ext uri="{FF2B5EF4-FFF2-40B4-BE49-F238E27FC236}">
                <a16:creationId xmlns:a16="http://schemas.microsoft.com/office/drawing/2014/main" id="{ED4FC4C4-2C94-F962-4387-3272040AE53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416797" y="2201333"/>
            <a:ext cx="914400" cy="914400"/>
          </a:xfrm>
          <a:prstGeom prst="rect">
            <a:avLst/>
          </a:prstGeom>
        </p:spPr>
      </p:pic>
      <p:pic>
        <p:nvPicPr>
          <p:cNvPr id="40" name="Graphic 39" descr="Man with solid fill">
            <a:extLst>
              <a:ext uri="{FF2B5EF4-FFF2-40B4-BE49-F238E27FC236}">
                <a16:creationId xmlns:a16="http://schemas.microsoft.com/office/drawing/2014/main" id="{8697CF0F-0A0C-DEC9-A034-8EC48D9E2C7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861297" y="2201333"/>
            <a:ext cx="914400" cy="914400"/>
          </a:xfrm>
          <a:prstGeom prst="rect">
            <a:avLst/>
          </a:prstGeom>
        </p:spPr>
      </p:pic>
      <p:pic>
        <p:nvPicPr>
          <p:cNvPr id="41" name="Graphic 40" descr="Man with solid fill">
            <a:extLst>
              <a:ext uri="{FF2B5EF4-FFF2-40B4-BE49-F238E27FC236}">
                <a16:creationId xmlns:a16="http://schemas.microsoft.com/office/drawing/2014/main" id="{4D057971-53EF-5738-467E-4DB3D348431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318497" y="2201333"/>
            <a:ext cx="914400" cy="914400"/>
          </a:xfrm>
          <a:prstGeom prst="rect">
            <a:avLst/>
          </a:prstGeom>
        </p:spPr>
      </p:pic>
      <p:pic>
        <p:nvPicPr>
          <p:cNvPr id="42" name="Graphic 41" descr="Man with solid fill">
            <a:extLst>
              <a:ext uri="{FF2B5EF4-FFF2-40B4-BE49-F238E27FC236}">
                <a16:creationId xmlns:a16="http://schemas.microsoft.com/office/drawing/2014/main" id="{50136C2B-A97E-549E-DF32-F7F824F8581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779930" y="2201333"/>
            <a:ext cx="914400" cy="914400"/>
          </a:xfrm>
          <a:prstGeom prst="rect">
            <a:avLst/>
          </a:prstGeom>
        </p:spPr>
      </p:pic>
      <p:pic>
        <p:nvPicPr>
          <p:cNvPr id="43" name="Content Placeholder 4" descr="Telephone with solid fill">
            <a:extLst>
              <a:ext uri="{FF2B5EF4-FFF2-40B4-BE49-F238E27FC236}">
                <a16:creationId xmlns:a16="http://schemas.microsoft.com/office/drawing/2014/main" id="{8D64CFBF-0086-1AEC-2CC1-9028ED74C76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212665" y="3169178"/>
            <a:ext cx="914400" cy="914400"/>
          </a:xfrm>
          <a:prstGeom prst="rect">
            <a:avLst/>
          </a:prstGeom>
        </p:spPr>
      </p:pic>
      <p:pic>
        <p:nvPicPr>
          <p:cNvPr id="44" name="Content Placeholder 4" descr="Telephone with solid fill">
            <a:extLst>
              <a:ext uri="{FF2B5EF4-FFF2-40B4-BE49-F238E27FC236}">
                <a16:creationId xmlns:a16="http://schemas.microsoft.com/office/drawing/2014/main" id="{C60F4334-3CA9-6D1B-3B78-9622E43916C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450665" y="3169178"/>
            <a:ext cx="914400" cy="914400"/>
          </a:xfrm>
          <a:prstGeom prst="rect">
            <a:avLst/>
          </a:prstGeom>
        </p:spPr>
      </p:pic>
      <p:pic>
        <p:nvPicPr>
          <p:cNvPr id="45" name="Content Placeholder 4" descr="Telephone with solid fill">
            <a:extLst>
              <a:ext uri="{FF2B5EF4-FFF2-40B4-BE49-F238E27FC236}">
                <a16:creationId xmlns:a16="http://schemas.microsoft.com/office/drawing/2014/main" id="{A01DD592-58B9-4ABE-2A5C-5FF1FF85682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736665" y="3169178"/>
            <a:ext cx="914400" cy="914400"/>
          </a:xfrm>
          <a:prstGeom prst="rect">
            <a:avLst/>
          </a:prstGeom>
        </p:spPr>
      </p:pic>
      <p:pic>
        <p:nvPicPr>
          <p:cNvPr id="46" name="Content Placeholder 4" descr="Telephone with solid fill">
            <a:extLst>
              <a:ext uri="{FF2B5EF4-FFF2-40B4-BE49-F238E27FC236}">
                <a16:creationId xmlns:a16="http://schemas.microsoft.com/office/drawing/2014/main" id="{06B62770-04AF-7DFD-C4CF-24B67C3FBE1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974665" y="3169178"/>
            <a:ext cx="914400" cy="914400"/>
          </a:xfrm>
          <a:prstGeom prst="rect">
            <a:avLst/>
          </a:prstGeom>
        </p:spPr>
      </p:pic>
      <p:sp>
        <p:nvSpPr>
          <p:cNvPr id="47" name="Arrow: Right 46">
            <a:extLst>
              <a:ext uri="{FF2B5EF4-FFF2-40B4-BE49-F238E27FC236}">
                <a16:creationId xmlns:a16="http://schemas.microsoft.com/office/drawing/2014/main" id="{AFDFDC8B-AF70-C8A1-7906-E523FA26D80D}"/>
              </a:ext>
            </a:extLst>
          </p:cNvPr>
          <p:cNvSpPr/>
          <p:nvPr/>
        </p:nvSpPr>
        <p:spPr>
          <a:xfrm>
            <a:off x="5029200" y="2254778"/>
            <a:ext cx="1479547" cy="3117322"/>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8" name="Picture 47">
            <a:extLst>
              <a:ext uri="{FF2B5EF4-FFF2-40B4-BE49-F238E27FC236}">
                <a16:creationId xmlns:a16="http://schemas.microsoft.com/office/drawing/2014/main" id="{F1BE99A7-253E-4124-5288-28C4C42FA9DC}"/>
              </a:ext>
            </a:extLst>
          </p:cNvPr>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309763" y="5554887"/>
            <a:ext cx="1789035" cy="1244151"/>
          </a:xfrm>
          <a:prstGeom prst="rect">
            <a:avLst/>
          </a:prstGeom>
        </p:spPr>
      </p:pic>
    </p:spTree>
    <p:extLst>
      <p:ext uri="{BB962C8B-B14F-4D97-AF65-F5344CB8AC3E}">
        <p14:creationId xmlns:p14="http://schemas.microsoft.com/office/powerpoint/2010/main" val="2652131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499A9-ADAE-F54A-B49E-F294E7BCE9E8}"/>
              </a:ext>
            </a:extLst>
          </p:cNvPr>
          <p:cNvSpPr>
            <a:spLocks noGrp="1"/>
          </p:cNvSpPr>
          <p:nvPr>
            <p:ph type="ctrTitle"/>
          </p:nvPr>
        </p:nvSpPr>
        <p:spPr>
          <a:xfrm>
            <a:off x="432000" y="2600399"/>
            <a:ext cx="5941368" cy="2496958"/>
          </a:xfrm>
        </p:spPr>
        <p:txBody>
          <a:bodyPr/>
          <a:lstStyle/>
          <a:p>
            <a:pPr>
              <a:lnSpc>
                <a:spcPct val="100000"/>
              </a:lnSpc>
            </a:pPr>
            <a:r>
              <a:rPr lang="en-GB" sz="3600" dirty="0"/>
              <a:t>Digital Innovation in Primary Care</a:t>
            </a:r>
            <a:br>
              <a:rPr lang="en-GB" sz="3400" dirty="0"/>
            </a:br>
            <a:br>
              <a:rPr lang="en-GB" sz="3400" dirty="0"/>
            </a:br>
            <a:br>
              <a:rPr lang="en-GB" sz="3400" dirty="0"/>
            </a:br>
            <a:r>
              <a:rPr lang="en-GB" sz="2400" dirty="0"/>
              <a:t>Dr Minal Bakhai</a:t>
            </a:r>
            <a:br>
              <a:rPr lang="en-GB" sz="2400" dirty="0"/>
            </a:br>
            <a:br>
              <a:rPr lang="en-GB" sz="2400" dirty="0"/>
            </a:br>
            <a:r>
              <a:rPr lang="en-GB" sz="2400" dirty="0"/>
              <a:t>GP and National Director of Primary Care and Community Transformation and Improvement, NHS England</a:t>
            </a:r>
            <a:br>
              <a:rPr lang="en-GB" sz="3400" dirty="0"/>
            </a:br>
            <a:endParaRPr lang="en-GB" sz="2200" dirty="0"/>
          </a:p>
        </p:txBody>
      </p:sp>
      <p:sp>
        <p:nvSpPr>
          <p:cNvPr id="9" name="Text Placeholder 8">
            <a:extLst>
              <a:ext uri="{FF2B5EF4-FFF2-40B4-BE49-F238E27FC236}">
                <a16:creationId xmlns:a16="http://schemas.microsoft.com/office/drawing/2014/main" id="{E4F63B5F-2944-6B41-9332-74DB2CCA6FCA}"/>
              </a:ext>
            </a:extLst>
          </p:cNvPr>
          <p:cNvSpPr>
            <a:spLocks noGrp="1"/>
          </p:cNvSpPr>
          <p:nvPr>
            <p:ph type="body" sz="quarter" idx="13"/>
          </p:nvPr>
        </p:nvSpPr>
        <p:spPr>
          <a:xfrm>
            <a:off x="432000" y="5763676"/>
            <a:ext cx="6259513" cy="592674"/>
          </a:xfrm>
        </p:spPr>
        <p:txBody>
          <a:bodyPr>
            <a:normAutofit/>
          </a:bodyPr>
          <a:lstStyle/>
          <a:p>
            <a:pPr>
              <a:lnSpc>
                <a:spcPct val="120000"/>
              </a:lnSpc>
            </a:pPr>
            <a:r>
              <a:rPr lang="en-GB" sz="2200" b="1" dirty="0"/>
              <a:t>19</a:t>
            </a:r>
            <a:r>
              <a:rPr lang="en-GB" sz="2200" b="1" baseline="30000" dirty="0"/>
              <a:t>th</a:t>
            </a:r>
            <a:r>
              <a:rPr lang="en-GB" sz="2200" b="1" dirty="0"/>
              <a:t> July 2024</a:t>
            </a:r>
          </a:p>
        </p:txBody>
      </p:sp>
      <p:sp>
        <p:nvSpPr>
          <p:cNvPr id="3" name="Slide Number Placeholder 2">
            <a:extLst>
              <a:ext uri="{FF2B5EF4-FFF2-40B4-BE49-F238E27FC236}">
                <a16:creationId xmlns:a16="http://schemas.microsoft.com/office/drawing/2014/main" id="{3B163C42-6C81-83CD-5D7E-367CE3ED1AAC}"/>
              </a:ext>
            </a:extLst>
          </p:cNvPr>
          <p:cNvSpPr>
            <a:spLocks noGrp="1"/>
          </p:cNvSpPr>
          <p:nvPr>
            <p:ph type="sldNum" sz="quarter" idx="12"/>
          </p:nvPr>
        </p:nvSpPr>
        <p:spPr/>
        <p:txBody>
          <a:bodyPr/>
          <a:lstStyle/>
          <a:p>
            <a:fld id="{B8B67EA4-DCE3-FB49-A794-A4595EF638BC}" type="slidenum">
              <a:rPr lang="en-GB" smtClean="0"/>
              <a:t>2</a:t>
            </a:fld>
            <a:endParaRPr lang="en-GB" dirty="0"/>
          </a:p>
        </p:txBody>
      </p:sp>
    </p:spTree>
    <p:extLst>
      <p:ext uri="{BB962C8B-B14F-4D97-AF65-F5344CB8AC3E}">
        <p14:creationId xmlns:p14="http://schemas.microsoft.com/office/powerpoint/2010/main" val="1558099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C255D-FFB2-AAF6-A166-882FF34F189A}"/>
              </a:ext>
            </a:extLst>
          </p:cNvPr>
          <p:cNvSpPr>
            <a:spLocks noGrp="1"/>
          </p:cNvSpPr>
          <p:nvPr>
            <p:ph type="title"/>
          </p:nvPr>
        </p:nvSpPr>
        <p:spPr>
          <a:xfrm>
            <a:off x="1907640" y="557188"/>
            <a:ext cx="9446160" cy="1133499"/>
          </a:xfrm>
        </p:spPr>
        <p:txBody>
          <a:bodyPr>
            <a:normAutofit/>
          </a:bodyPr>
          <a:lstStyle/>
          <a:p>
            <a:pPr algn="ctr"/>
            <a:r>
              <a:rPr lang="en-US" sz="5200" dirty="0"/>
              <a:t>Choice of OC tool</a:t>
            </a:r>
            <a:endParaRPr lang="en-GB" sz="5200" dirty="0"/>
          </a:p>
        </p:txBody>
      </p:sp>
      <p:grpSp>
        <p:nvGrpSpPr>
          <p:cNvPr id="18" name="Group 17">
            <a:extLst>
              <a:ext uri="{FF2B5EF4-FFF2-40B4-BE49-F238E27FC236}">
                <a16:creationId xmlns:a16="http://schemas.microsoft.com/office/drawing/2014/main" id="{0A1A29DE-2261-36BA-4D38-9A00C3CBCB8F}"/>
              </a:ext>
            </a:extLst>
          </p:cNvPr>
          <p:cNvGrpSpPr/>
          <p:nvPr/>
        </p:nvGrpSpPr>
        <p:grpSpPr>
          <a:xfrm>
            <a:off x="838200" y="2685516"/>
            <a:ext cx="2401900" cy="2845300"/>
            <a:chOff x="852584" y="2857926"/>
            <a:chExt cx="2401900" cy="2845300"/>
          </a:xfrm>
        </p:grpSpPr>
        <p:sp>
          <p:nvSpPr>
            <p:cNvPr id="7" name="TextBox 6">
              <a:extLst>
                <a:ext uri="{FF2B5EF4-FFF2-40B4-BE49-F238E27FC236}">
                  <a16:creationId xmlns:a16="http://schemas.microsoft.com/office/drawing/2014/main" id="{DFAB2750-DAE5-4D95-8B45-5978882E2889}"/>
                </a:ext>
              </a:extLst>
            </p:cNvPr>
            <p:cNvSpPr txBox="1"/>
            <p:nvPr/>
          </p:nvSpPr>
          <p:spPr>
            <a:xfrm>
              <a:off x="2166732" y="4872229"/>
              <a:ext cx="821572"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472C4">
                      <a:lumMod val="50000"/>
                    </a:srgbClr>
                  </a:solidFill>
                  <a:effectLst/>
                  <a:uLnTx/>
                  <a:uFillTx/>
                  <a:latin typeface="Gill Sans Nova" panose="020B0602020104020203" pitchFamily="34" charset="0"/>
                  <a:ea typeface="+mn-ea"/>
                  <a:cs typeface="+mn-cs"/>
                </a:rPr>
                <a:t>Phone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472C4">
                      <a:lumMod val="50000"/>
                    </a:srgbClr>
                  </a:solidFill>
                  <a:effectLst/>
                  <a:uLnTx/>
                  <a:uFillTx/>
                  <a:latin typeface="Gill Sans Nova" panose="020B0602020104020203" pitchFamily="34" charset="0"/>
                  <a:ea typeface="+mn-ea"/>
                  <a:cs typeface="+mn-cs"/>
                </a:rPr>
                <a:t>Email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472C4">
                      <a:lumMod val="50000"/>
                    </a:srgbClr>
                  </a:solidFill>
                  <a:effectLst/>
                  <a:uLnTx/>
                  <a:uFillTx/>
                  <a:latin typeface="Gill Sans Nova" panose="020B0602020104020203" pitchFamily="34" charset="0"/>
                  <a:ea typeface="+mn-ea"/>
                  <a:cs typeface="+mn-cs"/>
                </a:rPr>
                <a:t>Walk in</a:t>
              </a:r>
            </a:p>
          </p:txBody>
        </p:sp>
        <p:grpSp>
          <p:nvGrpSpPr>
            <p:cNvPr id="8" name="Group 7">
              <a:extLst>
                <a:ext uri="{FF2B5EF4-FFF2-40B4-BE49-F238E27FC236}">
                  <a16:creationId xmlns:a16="http://schemas.microsoft.com/office/drawing/2014/main" id="{508C262A-C765-2061-58E4-8D17E7CADF3D}"/>
                </a:ext>
              </a:extLst>
            </p:cNvPr>
            <p:cNvGrpSpPr/>
            <p:nvPr/>
          </p:nvGrpSpPr>
          <p:grpSpPr>
            <a:xfrm>
              <a:off x="2188204" y="2857926"/>
              <a:ext cx="800100" cy="859100"/>
              <a:chOff x="1893233" y="2138005"/>
              <a:chExt cx="800100" cy="859100"/>
            </a:xfrm>
          </p:grpSpPr>
          <p:pic>
            <p:nvPicPr>
              <p:cNvPr id="10" name="Picture 9">
                <a:extLst>
                  <a:ext uri="{FF2B5EF4-FFF2-40B4-BE49-F238E27FC236}">
                    <a16:creationId xmlns:a16="http://schemas.microsoft.com/office/drawing/2014/main" id="{B7F3BF9F-E731-656D-8395-D131DB04ECB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flipH="1">
                <a:off x="1893233" y="2165832"/>
                <a:ext cx="800100" cy="831273"/>
              </a:xfrm>
              <a:prstGeom prst="rect">
                <a:avLst/>
              </a:prstGeom>
              <a:ln>
                <a:solidFill>
                  <a:srgbClr val="4472C4"/>
                </a:solidFill>
              </a:ln>
            </p:spPr>
          </p:pic>
          <p:sp>
            <p:nvSpPr>
              <p:cNvPr id="11" name="TextBox 10">
                <a:extLst>
                  <a:ext uri="{FF2B5EF4-FFF2-40B4-BE49-F238E27FC236}">
                    <a16:creationId xmlns:a16="http://schemas.microsoft.com/office/drawing/2014/main" id="{634B49BF-EEC1-CFFB-68C6-83F3A2C882CC}"/>
                  </a:ext>
                </a:extLst>
              </p:cNvPr>
              <p:cNvSpPr txBox="1"/>
              <p:nvPr/>
            </p:nvSpPr>
            <p:spPr>
              <a:xfrm>
                <a:off x="1942516" y="2138005"/>
                <a:ext cx="701539"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rgbClr val="4472C4">
                        <a:lumMod val="50000"/>
                      </a:srgbClr>
                    </a:solidFill>
                    <a:effectLst/>
                    <a:uLnTx/>
                    <a:uFillTx/>
                    <a:latin typeface="Gill Sans Nova" panose="020B0602020104020203" pitchFamily="34" charset="0"/>
                    <a:ea typeface="+mn-ea"/>
                    <a:cs typeface="+mn-cs"/>
                  </a:rPr>
                  <a:t>Website</a:t>
                </a:r>
              </a:p>
            </p:txBody>
          </p:sp>
        </p:grpSp>
        <p:pic>
          <p:nvPicPr>
            <p:cNvPr id="12" name="Graphic 11" descr="Drawing Figure with solid fill">
              <a:extLst>
                <a:ext uri="{FF2B5EF4-FFF2-40B4-BE49-F238E27FC236}">
                  <a16:creationId xmlns:a16="http://schemas.microsoft.com/office/drawing/2014/main" id="{C45E19C8-EDF7-7F5B-9F2D-22E03E19BB6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2584" y="3921495"/>
              <a:ext cx="1220772" cy="1220772"/>
            </a:xfrm>
            <a:prstGeom prst="rect">
              <a:avLst/>
            </a:prstGeom>
          </p:spPr>
        </p:pic>
        <p:sp>
          <p:nvSpPr>
            <p:cNvPr id="13" name="TextBox 12">
              <a:extLst>
                <a:ext uri="{FF2B5EF4-FFF2-40B4-BE49-F238E27FC236}">
                  <a16:creationId xmlns:a16="http://schemas.microsoft.com/office/drawing/2014/main" id="{8006FADF-990C-6C8F-9AB0-E911C8B31BBB}"/>
                </a:ext>
              </a:extLst>
            </p:cNvPr>
            <p:cNvSpPr txBox="1"/>
            <p:nvPr/>
          </p:nvSpPr>
          <p:spPr>
            <a:xfrm>
              <a:off x="1922024" y="4236113"/>
              <a:ext cx="133246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472C4">
                      <a:lumMod val="50000"/>
                    </a:srgbClr>
                  </a:solidFill>
                  <a:effectLst/>
                  <a:uLnTx/>
                  <a:uFillTx/>
                  <a:latin typeface="Gill Sans Nova" panose="020B0602020104020203" pitchFamily="34" charset="0"/>
                  <a:ea typeface="+mn-ea"/>
                  <a:cs typeface="+mn-cs"/>
                </a:rPr>
                <a:t>Online consultation</a:t>
              </a:r>
            </a:p>
          </p:txBody>
        </p:sp>
        <p:sp>
          <p:nvSpPr>
            <p:cNvPr id="14" name="TextBox 13">
              <a:extLst>
                <a:ext uri="{FF2B5EF4-FFF2-40B4-BE49-F238E27FC236}">
                  <a16:creationId xmlns:a16="http://schemas.microsoft.com/office/drawing/2014/main" id="{6B8A9052-206C-586E-146C-82631FEE2F9C}"/>
                </a:ext>
              </a:extLst>
            </p:cNvPr>
            <p:cNvSpPr txBox="1"/>
            <p:nvPr/>
          </p:nvSpPr>
          <p:spPr>
            <a:xfrm>
              <a:off x="2080426" y="3846219"/>
              <a:ext cx="994183"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472C4">
                      <a:lumMod val="50000"/>
                    </a:srgbClr>
                  </a:solidFill>
                  <a:effectLst/>
                  <a:uLnTx/>
                  <a:uFillTx/>
                  <a:latin typeface="Gill Sans Nova" panose="020B0602020104020203" pitchFamily="34" charset="0"/>
                  <a:ea typeface="+mn-ea"/>
                  <a:cs typeface="+mn-cs"/>
                </a:rPr>
                <a:t>NHS App</a:t>
              </a:r>
            </a:p>
          </p:txBody>
        </p:sp>
      </p:grpSp>
      <p:sp>
        <p:nvSpPr>
          <p:cNvPr id="15" name="TextBox 14">
            <a:extLst>
              <a:ext uri="{FF2B5EF4-FFF2-40B4-BE49-F238E27FC236}">
                <a16:creationId xmlns:a16="http://schemas.microsoft.com/office/drawing/2014/main" id="{A9A1AFF5-4579-3949-4CC6-90A5BAF10E64}"/>
              </a:ext>
            </a:extLst>
          </p:cNvPr>
          <p:cNvSpPr txBox="1"/>
          <p:nvPr/>
        </p:nvSpPr>
        <p:spPr>
          <a:xfrm>
            <a:off x="4204038" y="2223655"/>
            <a:ext cx="7149762"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a:t>Understand patients’ perspective</a:t>
            </a:r>
          </a:p>
          <a:p>
            <a:pPr marL="285750" indent="-285750">
              <a:buFont typeface="Arial" panose="020B0604020202020204" pitchFamily="34" charset="0"/>
              <a:buChar char="•"/>
            </a:pPr>
            <a:r>
              <a:rPr lang="en-US" sz="2400" dirty="0"/>
              <a:t>Meeting patient needs</a:t>
            </a:r>
          </a:p>
          <a:p>
            <a:pPr marL="285750" indent="-285750">
              <a:buFont typeface="Arial" panose="020B0604020202020204" pitchFamily="34" charset="0"/>
              <a:buChar char="•"/>
            </a:pPr>
            <a:r>
              <a:rPr lang="en-US" sz="2400" dirty="0"/>
              <a:t>GP surgery needs from OC: consider short and medium term</a:t>
            </a:r>
          </a:p>
          <a:p>
            <a:pPr marL="285750" indent="-285750">
              <a:buFont typeface="Arial" panose="020B0604020202020204" pitchFamily="34" charset="0"/>
              <a:buChar char="•"/>
            </a:pPr>
            <a:r>
              <a:rPr lang="en-US" sz="2400" dirty="0"/>
              <a:t>Advanced functions and integration</a:t>
            </a:r>
          </a:p>
        </p:txBody>
      </p:sp>
      <p:pic>
        <p:nvPicPr>
          <p:cNvPr id="17" name="Picture 16">
            <a:extLst>
              <a:ext uri="{FF2B5EF4-FFF2-40B4-BE49-F238E27FC236}">
                <a16:creationId xmlns:a16="http://schemas.microsoft.com/office/drawing/2014/main" id="{2C51D947-BD2B-EEB2-3F29-6BFCE4C7CCBE}"/>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09763" y="5554887"/>
            <a:ext cx="1789035" cy="1244151"/>
          </a:xfrm>
          <a:prstGeom prst="rect">
            <a:avLst/>
          </a:prstGeom>
        </p:spPr>
      </p:pic>
      <p:graphicFrame>
        <p:nvGraphicFramePr>
          <p:cNvPr id="6" name="Content Placeholder 3">
            <a:extLst>
              <a:ext uri="{FF2B5EF4-FFF2-40B4-BE49-F238E27FC236}">
                <a16:creationId xmlns:a16="http://schemas.microsoft.com/office/drawing/2014/main" id="{A52D4F85-228A-9A0A-F48C-7A4901BFF390}"/>
              </a:ext>
            </a:extLst>
          </p:cNvPr>
          <p:cNvGraphicFramePr>
            <a:graphicFrameLocks/>
          </p:cNvGraphicFramePr>
          <p:nvPr/>
        </p:nvGraphicFramePr>
        <p:xfrm>
          <a:off x="0" y="95022"/>
          <a:ext cx="3921579" cy="260440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TextBox 2">
            <a:extLst>
              <a:ext uri="{FF2B5EF4-FFF2-40B4-BE49-F238E27FC236}">
                <a16:creationId xmlns:a16="http://schemas.microsoft.com/office/drawing/2014/main" id="{5972496D-63B5-0FBE-06A1-C85F63A79A65}"/>
              </a:ext>
            </a:extLst>
          </p:cNvPr>
          <p:cNvSpPr txBox="1"/>
          <p:nvPr/>
        </p:nvSpPr>
        <p:spPr>
          <a:xfrm>
            <a:off x="5039801" y="4884484"/>
            <a:ext cx="5478235" cy="461665"/>
          </a:xfrm>
          <a:prstGeom prst="rect">
            <a:avLst/>
          </a:prstGeom>
          <a:noFill/>
        </p:spPr>
        <p:txBody>
          <a:bodyPr wrap="square" rtlCol="0">
            <a:spAutoFit/>
          </a:bodyPr>
          <a:lstStyle/>
          <a:p>
            <a:r>
              <a:rPr lang="en-US" sz="2400" b="1" i="1" dirty="0">
                <a:solidFill>
                  <a:schemeClr val="accent6"/>
                </a:solidFill>
              </a:rPr>
              <a:t>Take time over this critical step</a:t>
            </a:r>
            <a:endParaRPr lang="en-GB" sz="2400" b="1" i="1" dirty="0">
              <a:solidFill>
                <a:schemeClr val="accent6"/>
              </a:solidFill>
            </a:endParaRPr>
          </a:p>
        </p:txBody>
      </p:sp>
    </p:spTree>
    <p:extLst>
      <p:ext uri="{BB962C8B-B14F-4D97-AF65-F5344CB8AC3E}">
        <p14:creationId xmlns:p14="http://schemas.microsoft.com/office/powerpoint/2010/main" val="2470168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52361-B8DA-52DB-4E9D-2687E2C4B979}"/>
              </a:ext>
            </a:extLst>
          </p:cNvPr>
          <p:cNvSpPr>
            <a:spLocks noGrp="1"/>
          </p:cNvSpPr>
          <p:nvPr>
            <p:ph type="title"/>
          </p:nvPr>
        </p:nvSpPr>
        <p:spPr/>
        <p:txBody>
          <a:bodyPr/>
          <a:lstStyle/>
          <a:p>
            <a:r>
              <a:rPr lang="en-US" dirty="0"/>
              <a:t>Patient requests workflow</a:t>
            </a:r>
            <a:endParaRPr lang="en-GB" dirty="0"/>
          </a:p>
        </p:txBody>
      </p:sp>
      <p:sp>
        <p:nvSpPr>
          <p:cNvPr id="4" name="Rectangle 3">
            <a:extLst>
              <a:ext uri="{FF2B5EF4-FFF2-40B4-BE49-F238E27FC236}">
                <a16:creationId xmlns:a16="http://schemas.microsoft.com/office/drawing/2014/main" id="{F572BBB8-4DBC-DE43-37E0-279CFC7A3EBE}"/>
              </a:ext>
            </a:extLst>
          </p:cNvPr>
          <p:cNvSpPr/>
          <p:nvPr/>
        </p:nvSpPr>
        <p:spPr>
          <a:xfrm>
            <a:off x="1178719" y="1982576"/>
            <a:ext cx="1650206" cy="750093"/>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Admin request</a:t>
            </a:r>
            <a:endParaRPr lang="en-GB" dirty="0">
              <a:solidFill>
                <a:schemeClr val="tx1"/>
              </a:solidFill>
            </a:endParaRPr>
          </a:p>
        </p:txBody>
      </p:sp>
      <p:sp>
        <p:nvSpPr>
          <p:cNvPr id="5" name="Rectangle 4">
            <a:extLst>
              <a:ext uri="{FF2B5EF4-FFF2-40B4-BE49-F238E27FC236}">
                <a16:creationId xmlns:a16="http://schemas.microsoft.com/office/drawing/2014/main" id="{1664FD54-1A11-54DB-AB4E-FAE82049E5DA}"/>
              </a:ext>
            </a:extLst>
          </p:cNvPr>
          <p:cNvSpPr/>
          <p:nvPr/>
        </p:nvSpPr>
        <p:spPr>
          <a:xfrm>
            <a:off x="1204281" y="3194287"/>
            <a:ext cx="1650206" cy="750093"/>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Clinical request</a:t>
            </a:r>
            <a:endParaRPr lang="en-GB" dirty="0">
              <a:solidFill>
                <a:schemeClr val="tx1"/>
              </a:solidFill>
            </a:endParaRPr>
          </a:p>
        </p:txBody>
      </p:sp>
      <p:sp>
        <p:nvSpPr>
          <p:cNvPr id="6" name="Rectangle 5">
            <a:extLst>
              <a:ext uri="{FF2B5EF4-FFF2-40B4-BE49-F238E27FC236}">
                <a16:creationId xmlns:a16="http://schemas.microsoft.com/office/drawing/2014/main" id="{5B2D26DC-FD32-A9FE-7EC9-9CFA834CDE7A}"/>
              </a:ext>
            </a:extLst>
          </p:cNvPr>
          <p:cNvSpPr/>
          <p:nvPr/>
        </p:nvSpPr>
        <p:spPr>
          <a:xfrm>
            <a:off x="3671641" y="3194288"/>
            <a:ext cx="1650206" cy="750093"/>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Patient care navigator</a:t>
            </a:r>
            <a:endParaRPr lang="en-GB" dirty="0">
              <a:solidFill>
                <a:schemeClr val="tx1"/>
              </a:solidFill>
            </a:endParaRPr>
          </a:p>
        </p:txBody>
      </p:sp>
      <p:sp>
        <p:nvSpPr>
          <p:cNvPr id="7" name="Rectangle 6">
            <a:extLst>
              <a:ext uri="{FF2B5EF4-FFF2-40B4-BE49-F238E27FC236}">
                <a16:creationId xmlns:a16="http://schemas.microsoft.com/office/drawing/2014/main" id="{9EE4B4F0-3020-FC0B-C12C-AA28ACBD3495}"/>
              </a:ext>
            </a:extLst>
          </p:cNvPr>
          <p:cNvSpPr/>
          <p:nvPr/>
        </p:nvSpPr>
        <p:spPr>
          <a:xfrm>
            <a:off x="3671641" y="4694474"/>
            <a:ext cx="1650206" cy="750093"/>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Help hub GP</a:t>
            </a:r>
            <a:endParaRPr lang="en-GB" dirty="0">
              <a:solidFill>
                <a:schemeClr val="tx1"/>
              </a:solidFill>
            </a:endParaRPr>
          </a:p>
        </p:txBody>
      </p:sp>
      <p:sp>
        <p:nvSpPr>
          <p:cNvPr id="9" name="Rectangle 8">
            <a:extLst>
              <a:ext uri="{FF2B5EF4-FFF2-40B4-BE49-F238E27FC236}">
                <a16:creationId xmlns:a16="http://schemas.microsoft.com/office/drawing/2014/main" id="{79C6D32D-0A48-9E52-616C-4F82FDA52C0C}"/>
              </a:ext>
            </a:extLst>
          </p:cNvPr>
          <p:cNvSpPr/>
          <p:nvPr/>
        </p:nvSpPr>
        <p:spPr>
          <a:xfrm>
            <a:off x="6514792" y="1996263"/>
            <a:ext cx="1650206" cy="750093"/>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Admin team</a:t>
            </a:r>
          </a:p>
          <a:p>
            <a:pPr algn="ctr"/>
            <a:r>
              <a:rPr lang="en-US" sz="1200" dirty="0">
                <a:solidFill>
                  <a:schemeClr val="tx1"/>
                </a:solidFill>
              </a:rPr>
              <a:t>complete action</a:t>
            </a:r>
            <a:endParaRPr lang="en-GB" sz="1200" dirty="0">
              <a:solidFill>
                <a:schemeClr val="tx1"/>
              </a:solidFill>
            </a:endParaRPr>
          </a:p>
        </p:txBody>
      </p:sp>
      <p:sp>
        <p:nvSpPr>
          <p:cNvPr id="10" name="Rectangle 9">
            <a:extLst>
              <a:ext uri="{FF2B5EF4-FFF2-40B4-BE49-F238E27FC236}">
                <a16:creationId xmlns:a16="http://schemas.microsoft.com/office/drawing/2014/main" id="{8DEAAF82-427E-9EB9-6B0B-674C24DE438F}"/>
              </a:ext>
            </a:extLst>
          </p:cNvPr>
          <p:cNvSpPr/>
          <p:nvPr/>
        </p:nvSpPr>
        <p:spPr>
          <a:xfrm>
            <a:off x="6523826" y="2915567"/>
            <a:ext cx="1650206" cy="750093"/>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Minor Illness Clinic</a:t>
            </a:r>
          </a:p>
        </p:txBody>
      </p:sp>
      <p:sp>
        <p:nvSpPr>
          <p:cNvPr id="11" name="Rectangle 10">
            <a:extLst>
              <a:ext uri="{FF2B5EF4-FFF2-40B4-BE49-F238E27FC236}">
                <a16:creationId xmlns:a16="http://schemas.microsoft.com/office/drawing/2014/main" id="{439126E3-8AF2-3356-4A14-C9B55BBE8CCB}"/>
              </a:ext>
            </a:extLst>
          </p:cNvPr>
          <p:cNvSpPr/>
          <p:nvPr/>
        </p:nvSpPr>
        <p:spPr>
          <a:xfrm>
            <a:off x="6514792" y="3971654"/>
            <a:ext cx="1650206" cy="750093"/>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Own GP </a:t>
            </a:r>
          </a:p>
          <a:p>
            <a:pPr algn="ctr"/>
            <a:r>
              <a:rPr lang="en-US" sz="1200" dirty="0">
                <a:solidFill>
                  <a:schemeClr val="tx1"/>
                </a:solidFill>
              </a:rPr>
              <a:t>(or buddy group if absent)</a:t>
            </a:r>
            <a:endParaRPr lang="en-GB" sz="1200" dirty="0">
              <a:solidFill>
                <a:schemeClr val="tx1"/>
              </a:solidFill>
            </a:endParaRPr>
          </a:p>
        </p:txBody>
      </p:sp>
      <p:sp>
        <p:nvSpPr>
          <p:cNvPr id="12" name="Rectangle 11">
            <a:extLst>
              <a:ext uri="{FF2B5EF4-FFF2-40B4-BE49-F238E27FC236}">
                <a16:creationId xmlns:a16="http://schemas.microsoft.com/office/drawing/2014/main" id="{0849CE94-250E-B1CA-99EE-2193C60F0068}"/>
              </a:ext>
            </a:extLst>
          </p:cNvPr>
          <p:cNvSpPr/>
          <p:nvPr/>
        </p:nvSpPr>
        <p:spPr>
          <a:xfrm>
            <a:off x="6514792" y="5051823"/>
            <a:ext cx="1650206" cy="750093"/>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Teams e.g. BP, mental health, MSK, women’s health, pharmacy etc.</a:t>
            </a:r>
            <a:endParaRPr lang="en-GB" sz="1200" dirty="0">
              <a:solidFill>
                <a:schemeClr val="tx1"/>
              </a:solidFill>
            </a:endParaRPr>
          </a:p>
        </p:txBody>
      </p:sp>
      <p:sp>
        <p:nvSpPr>
          <p:cNvPr id="14" name="Rectangle 13">
            <a:extLst>
              <a:ext uri="{FF2B5EF4-FFF2-40B4-BE49-F238E27FC236}">
                <a16:creationId xmlns:a16="http://schemas.microsoft.com/office/drawing/2014/main" id="{F09B815C-D703-B09E-83E5-977C9B2A846A}"/>
              </a:ext>
            </a:extLst>
          </p:cNvPr>
          <p:cNvSpPr/>
          <p:nvPr/>
        </p:nvSpPr>
        <p:spPr>
          <a:xfrm>
            <a:off x="9221901" y="2836941"/>
            <a:ext cx="1982467" cy="750093"/>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Advice</a:t>
            </a:r>
          </a:p>
          <a:p>
            <a:pPr algn="ctr"/>
            <a:r>
              <a:rPr lang="en-US" sz="1200" dirty="0">
                <a:solidFill>
                  <a:schemeClr val="tx1"/>
                </a:solidFill>
              </a:rPr>
              <a:t>Self care or signpost / refer</a:t>
            </a:r>
            <a:endParaRPr lang="en-GB" sz="1200" dirty="0">
              <a:solidFill>
                <a:schemeClr val="tx1"/>
              </a:solidFill>
            </a:endParaRPr>
          </a:p>
        </p:txBody>
      </p:sp>
      <p:sp>
        <p:nvSpPr>
          <p:cNvPr id="16" name="Rectangle 15">
            <a:extLst>
              <a:ext uri="{FF2B5EF4-FFF2-40B4-BE49-F238E27FC236}">
                <a16:creationId xmlns:a16="http://schemas.microsoft.com/office/drawing/2014/main" id="{92788011-B983-A8B8-751C-D3B1EA2E0CF0}"/>
              </a:ext>
            </a:extLst>
          </p:cNvPr>
          <p:cNvSpPr/>
          <p:nvPr/>
        </p:nvSpPr>
        <p:spPr>
          <a:xfrm>
            <a:off x="9221901" y="3721970"/>
            <a:ext cx="1982467" cy="750093"/>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Phone / message</a:t>
            </a:r>
          </a:p>
          <a:p>
            <a:pPr algn="ctr"/>
            <a:r>
              <a:rPr lang="en-US" sz="1200" dirty="0">
                <a:solidFill>
                  <a:schemeClr val="tx1"/>
                </a:solidFill>
              </a:rPr>
              <a:t>i.e. complete without booking</a:t>
            </a:r>
            <a:endParaRPr lang="en-GB" dirty="0">
              <a:solidFill>
                <a:schemeClr val="tx1"/>
              </a:solidFill>
            </a:endParaRPr>
          </a:p>
        </p:txBody>
      </p:sp>
      <p:sp>
        <p:nvSpPr>
          <p:cNvPr id="17" name="Rectangle 16">
            <a:extLst>
              <a:ext uri="{FF2B5EF4-FFF2-40B4-BE49-F238E27FC236}">
                <a16:creationId xmlns:a16="http://schemas.microsoft.com/office/drawing/2014/main" id="{AE1EDF9D-07F3-222D-3ED1-5D4BA5FF6F85}"/>
              </a:ext>
            </a:extLst>
          </p:cNvPr>
          <p:cNvSpPr/>
          <p:nvPr/>
        </p:nvSpPr>
        <p:spPr>
          <a:xfrm>
            <a:off x="9221902" y="4574419"/>
            <a:ext cx="1982466" cy="750093"/>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Book phone appointment</a:t>
            </a:r>
            <a:endParaRPr lang="en-GB" dirty="0">
              <a:solidFill>
                <a:schemeClr val="tx1"/>
              </a:solidFill>
            </a:endParaRPr>
          </a:p>
        </p:txBody>
      </p:sp>
      <p:sp>
        <p:nvSpPr>
          <p:cNvPr id="18" name="Rectangle 17">
            <a:extLst>
              <a:ext uri="{FF2B5EF4-FFF2-40B4-BE49-F238E27FC236}">
                <a16:creationId xmlns:a16="http://schemas.microsoft.com/office/drawing/2014/main" id="{6ED361C8-AC53-C693-8EF8-18595F469604}"/>
              </a:ext>
            </a:extLst>
          </p:cNvPr>
          <p:cNvSpPr/>
          <p:nvPr/>
        </p:nvSpPr>
        <p:spPr>
          <a:xfrm>
            <a:off x="9221901" y="5426870"/>
            <a:ext cx="1982467" cy="750093"/>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Book F2F appointment</a:t>
            </a:r>
            <a:endParaRPr lang="en-GB" dirty="0">
              <a:solidFill>
                <a:schemeClr val="tx1"/>
              </a:solidFill>
            </a:endParaRPr>
          </a:p>
        </p:txBody>
      </p:sp>
      <p:sp>
        <p:nvSpPr>
          <p:cNvPr id="57" name="Arrow: Right 56">
            <a:extLst>
              <a:ext uri="{FF2B5EF4-FFF2-40B4-BE49-F238E27FC236}">
                <a16:creationId xmlns:a16="http://schemas.microsoft.com/office/drawing/2014/main" id="{309917A9-DA50-6282-D10B-0FBD78851272}"/>
              </a:ext>
            </a:extLst>
          </p:cNvPr>
          <p:cNvSpPr/>
          <p:nvPr/>
        </p:nvSpPr>
        <p:spPr>
          <a:xfrm>
            <a:off x="2936766" y="3158389"/>
            <a:ext cx="705591" cy="821888"/>
          </a:xfrm>
          <a:prstGeom prst="rightArrow">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Arrow: Right 59">
            <a:extLst>
              <a:ext uri="{FF2B5EF4-FFF2-40B4-BE49-F238E27FC236}">
                <a16:creationId xmlns:a16="http://schemas.microsoft.com/office/drawing/2014/main" id="{BEFD80E5-D7B2-B2EA-68E3-6C52AC7D72B4}"/>
              </a:ext>
            </a:extLst>
          </p:cNvPr>
          <p:cNvSpPr/>
          <p:nvPr/>
        </p:nvSpPr>
        <p:spPr>
          <a:xfrm>
            <a:off x="2931816" y="2286157"/>
            <a:ext cx="3480085" cy="175735"/>
          </a:xfrm>
          <a:prstGeom prst="rightArrow">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Arrow: Right 61">
            <a:extLst>
              <a:ext uri="{FF2B5EF4-FFF2-40B4-BE49-F238E27FC236}">
                <a16:creationId xmlns:a16="http://schemas.microsoft.com/office/drawing/2014/main" id="{B1F4E78F-980E-7EB7-BAA3-5366503783DB}"/>
              </a:ext>
            </a:extLst>
          </p:cNvPr>
          <p:cNvSpPr/>
          <p:nvPr/>
        </p:nvSpPr>
        <p:spPr>
          <a:xfrm rot="5400000">
            <a:off x="4143949" y="3917592"/>
            <a:ext cx="705591" cy="821888"/>
          </a:xfrm>
          <a:prstGeom prst="rightArrow">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Arrow: Right 62">
            <a:extLst>
              <a:ext uri="{FF2B5EF4-FFF2-40B4-BE49-F238E27FC236}">
                <a16:creationId xmlns:a16="http://schemas.microsoft.com/office/drawing/2014/main" id="{89EC2F44-7C24-B138-531D-03CE84E55EE0}"/>
              </a:ext>
            </a:extLst>
          </p:cNvPr>
          <p:cNvSpPr/>
          <p:nvPr/>
        </p:nvSpPr>
        <p:spPr>
          <a:xfrm>
            <a:off x="5514693" y="3859444"/>
            <a:ext cx="850667" cy="821888"/>
          </a:xfrm>
          <a:prstGeom prst="rightArrow">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Left Brace 65">
            <a:extLst>
              <a:ext uri="{FF2B5EF4-FFF2-40B4-BE49-F238E27FC236}">
                <a16:creationId xmlns:a16="http://schemas.microsoft.com/office/drawing/2014/main" id="{9A1A0507-5EBE-A9F6-FDC6-3B934941F1AD}"/>
              </a:ext>
            </a:extLst>
          </p:cNvPr>
          <p:cNvSpPr/>
          <p:nvPr/>
        </p:nvSpPr>
        <p:spPr>
          <a:xfrm>
            <a:off x="8894420" y="2980725"/>
            <a:ext cx="311267" cy="2982675"/>
          </a:xfrm>
          <a:prstGeom prst="leftBrace">
            <a:avLst>
              <a:gd name="adj1" fmla="val 8333"/>
              <a:gd name="adj2" fmla="val 47412"/>
            </a:avLst>
          </a:prstGeom>
          <a:ln>
            <a:solidFill>
              <a:schemeClr val="bg2">
                <a:lumMod val="9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7" name="Left Brace 66">
            <a:extLst>
              <a:ext uri="{FF2B5EF4-FFF2-40B4-BE49-F238E27FC236}">
                <a16:creationId xmlns:a16="http://schemas.microsoft.com/office/drawing/2014/main" id="{F0A39C2D-8DDB-0D19-68FE-65086FC13FD9}"/>
              </a:ext>
            </a:extLst>
          </p:cNvPr>
          <p:cNvSpPr/>
          <p:nvPr/>
        </p:nvSpPr>
        <p:spPr>
          <a:xfrm rot="10800000">
            <a:off x="5363579" y="3558144"/>
            <a:ext cx="311267" cy="1598852"/>
          </a:xfrm>
          <a:prstGeom prst="leftBrace">
            <a:avLst>
              <a:gd name="adj1" fmla="val 8333"/>
              <a:gd name="adj2" fmla="val 60027"/>
            </a:avLst>
          </a:prstGeom>
          <a:ln>
            <a:solidFill>
              <a:schemeClr val="bg2">
                <a:lumMod val="9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8" name="Arrow: Right 67">
            <a:extLst>
              <a:ext uri="{FF2B5EF4-FFF2-40B4-BE49-F238E27FC236}">
                <a16:creationId xmlns:a16="http://schemas.microsoft.com/office/drawing/2014/main" id="{FB1A2490-3586-09AA-3552-DCBA490E117C}"/>
              </a:ext>
            </a:extLst>
          </p:cNvPr>
          <p:cNvSpPr/>
          <p:nvPr/>
        </p:nvSpPr>
        <p:spPr>
          <a:xfrm rot="5400000">
            <a:off x="7179880" y="4488685"/>
            <a:ext cx="288053" cy="821888"/>
          </a:xfrm>
          <a:prstGeom prst="rightArrow">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Arrow: Right 68">
            <a:extLst>
              <a:ext uri="{FF2B5EF4-FFF2-40B4-BE49-F238E27FC236}">
                <a16:creationId xmlns:a16="http://schemas.microsoft.com/office/drawing/2014/main" id="{684A5AD3-F941-C616-58E4-7E70DE43D244}"/>
              </a:ext>
            </a:extLst>
          </p:cNvPr>
          <p:cNvSpPr/>
          <p:nvPr/>
        </p:nvSpPr>
        <p:spPr>
          <a:xfrm rot="16200000">
            <a:off x="7195869" y="3399755"/>
            <a:ext cx="288053" cy="821888"/>
          </a:xfrm>
          <a:prstGeom prst="rightArrow">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Arrow: Right 69">
            <a:extLst>
              <a:ext uri="{FF2B5EF4-FFF2-40B4-BE49-F238E27FC236}">
                <a16:creationId xmlns:a16="http://schemas.microsoft.com/office/drawing/2014/main" id="{ABCAB91E-592B-DF22-1F1A-F6BBD3BE86DB}"/>
              </a:ext>
            </a:extLst>
          </p:cNvPr>
          <p:cNvSpPr/>
          <p:nvPr/>
        </p:nvSpPr>
        <p:spPr>
          <a:xfrm>
            <a:off x="8351600" y="3980277"/>
            <a:ext cx="705591" cy="821888"/>
          </a:xfrm>
          <a:prstGeom prst="rightArrow">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Left Brace 70">
            <a:extLst>
              <a:ext uri="{FF2B5EF4-FFF2-40B4-BE49-F238E27FC236}">
                <a16:creationId xmlns:a16="http://schemas.microsoft.com/office/drawing/2014/main" id="{4031D0F8-6810-978C-6A5F-8AD29ABCD053}"/>
              </a:ext>
            </a:extLst>
          </p:cNvPr>
          <p:cNvSpPr/>
          <p:nvPr/>
        </p:nvSpPr>
        <p:spPr>
          <a:xfrm>
            <a:off x="6193762" y="2614293"/>
            <a:ext cx="311267" cy="2982675"/>
          </a:xfrm>
          <a:prstGeom prst="leftBrace">
            <a:avLst>
              <a:gd name="adj1" fmla="val 8333"/>
              <a:gd name="adj2" fmla="val 55773"/>
            </a:avLst>
          </a:prstGeom>
          <a:ln>
            <a:solidFill>
              <a:schemeClr val="bg2">
                <a:lumMod val="9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2" name="Left Brace 71">
            <a:extLst>
              <a:ext uri="{FF2B5EF4-FFF2-40B4-BE49-F238E27FC236}">
                <a16:creationId xmlns:a16="http://schemas.microsoft.com/office/drawing/2014/main" id="{CD87BC0B-0D9F-A0F4-A1DE-FA3D8AE324C9}"/>
              </a:ext>
            </a:extLst>
          </p:cNvPr>
          <p:cNvSpPr/>
          <p:nvPr/>
        </p:nvSpPr>
        <p:spPr>
          <a:xfrm rot="10800000">
            <a:off x="8192829" y="3028208"/>
            <a:ext cx="318898" cy="2568759"/>
          </a:xfrm>
          <a:prstGeom prst="leftBrace">
            <a:avLst>
              <a:gd name="adj1" fmla="val 0"/>
              <a:gd name="adj2" fmla="val 46210"/>
            </a:avLst>
          </a:prstGeom>
          <a:ln>
            <a:solidFill>
              <a:schemeClr val="bg2">
                <a:lumMod val="9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pic>
        <p:nvPicPr>
          <p:cNvPr id="8" name="Picture 7">
            <a:extLst>
              <a:ext uri="{FF2B5EF4-FFF2-40B4-BE49-F238E27FC236}">
                <a16:creationId xmlns:a16="http://schemas.microsoft.com/office/drawing/2014/main" id="{2DB70618-E737-D5EF-9071-315246C31F9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09763" y="5554887"/>
            <a:ext cx="1789035" cy="1244151"/>
          </a:xfrm>
          <a:prstGeom prst="rect">
            <a:avLst/>
          </a:prstGeom>
        </p:spPr>
      </p:pic>
    </p:spTree>
    <p:extLst>
      <p:ext uri="{BB962C8B-B14F-4D97-AF65-F5344CB8AC3E}">
        <p14:creationId xmlns:p14="http://schemas.microsoft.com/office/powerpoint/2010/main" val="24143005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07216-9466-78BF-E0C6-E60C4A12B0D4}"/>
              </a:ext>
            </a:extLst>
          </p:cNvPr>
          <p:cNvSpPr>
            <a:spLocks noGrp="1"/>
          </p:cNvSpPr>
          <p:nvPr>
            <p:ph type="title"/>
          </p:nvPr>
        </p:nvSpPr>
        <p:spPr/>
        <p:txBody>
          <a:bodyPr/>
          <a:lstStyle/>
          <a:p>
            <a:r>
              <a:rPr lang="en-US" dirty="0"/>
              <a:t>Patient experience</a:t>
            </a:r>
            <a:endParaRPr lang="en-GB" dirty="0"/>
          </a:p>
        </p:txBody>
      </p:sp>
      <p:sp>
        <p:nvSpPr>
          <p:cNvPr id="3" name="Content Placeholder 2">
            <a:extLst>
              <a:ext uri="{FF2B5EF4-FFF2-40B4-BE49-F238E27FC236}">
                <a16:creationId xmlns:a16="http://schemas.microsoft.com/office/drawing/2014/main" id="{3972BCD0-7CBC-517A-47F3-8100952A6D89}"/>
              </a:ext>
            </a:extLst>
          </p:cNvPr>
          <p:cNvSpPr>
            <a:spLocks noGrp="1"/>
          </p:cNvSpPr>
          <p:nvPr>
            <p:ph idx="1"/>
          </p:nvPr>
        </p:nvSpPr>
        <p:spPr/>
        <p:txBody>
          <a:bodyPr/>
          <a:lstStyle/>
          <a:p>
            <a:r>
              <a:rPr lang="en-US" dirty="0"/>
              <a:t>Improved telephone access</a:t>
            </a:r>
          </a:p>
          <a:p>
            <a:r>
              <a:rPr lang="en-US" dirty="0"/>
              <a:t>Negatives about the system – “Why can’t I see a doctor?”</a:t>
            </a:r>
          </a:p>
          <a:p>
            <a:r>
              <a:rPr lang="en-US" dirty="0"/>
              <a:t>Positives – praising efficiency, access and ability to consult remotely</a:t>
            </a:r>
          </a:p>
          <a:p>
            <a:r>
              <a:rPr lang="en-US" dirty="0"/>
              <a:t>Some frustration with having to use the online service</a:t>
            </a:r>
          </a:p>
          <a:p>
            <a:r>
              <a:rPr lang="en-US" dirty="0"/>
              <a:t>Some encountering difficulties with access</a:t>
            </a:r>
          </a:p>
          <a:p>
            <a:endParaRPr lang="en-US" dirty="0"/>
          </a:p>
          <a:p>
            <a:endParaRPr lang="en-GB" dirty="0"/>
          </a:p>
        </p:txBody>
      </p:sp>
    </p:spTree>
    <p:extLst>
      <p:ext uri="{BB962C8B-B14F-4D97-AF65-F5344CB8AC3E}">
        <p14:creationId xmlns:p14="http://schemas.microsoft.com/office/powerpoint/2010/main" val="11250330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07216-9466-78BF-E0C6-E60C4A12B0D4}"/>
              </a:ext>
            </a:extLst>
          </p:cNvPr>
          <p:cNvSpPr>
            <a:spLocks noGrp="1"/>
          </p:cNvSpPr>
          <p:nvPr>
            <p:ph type="title"/>
          </p:nvPr>
        </p:nvSpPr>
        <p:spPr/>
        <p:txBody>
          <a:bodyPr/>
          <a:lstStyle/>
          <a:p>
            <a:r>
              <a:rPr lang="en-US" dirty="0"/>
              <a:t>Staff feedback</a:t>
            </a:r>
            <a:endParaRPr lang="en-GB" dirty="0"/>
          </a:p>
        </p:txBody>
      </p:sp>
      <p:sp>
        <p:nvSpPr>
          <p:cNvPr id="3" name="Content Placeholder 2">
            <a:extLst>
              <a:ext uri="{FF2B5EF4-FFF2-40B4-BE49-F238E27FC236}">
                <a16:creationId xmlns:a16="http://schemas.microsoft.com/office/drawing/2014/main" id="{3972BCD0-7CBC-517A-47F3-8100952A6D89}"/>
              </a:ext>
            </a:extLst>
          </p:cNvPr>
          <p:cNvSpPr>
            <a:spLocks noGrp="1"/>
          </p:cNvSpPr>
          <p:nvPr>
            <p:ph idx="1"/>
          </p:nvPr>
        </p:nvSpPr>
        <p:spPr/>
        <p:txBody>
          <a:bodyPr/>
          <a:lstStyle/>
          <a:p>
            <a:r>
              <a:rPr lang="en-US" dirty="0"/>
              <a:t>For some clinicians, a sense of control and feeling that patient management is more thorough</a:t>
            </a:r>
          </a:p>
          <a:p>
            <a:r>
              <a:rPr lang="en-US" dirty="0"/>
              <a:t>Ability to </a:t>
            </a:r>
            <a:r>
              <a:rPr lang="en-US" dirty="0" err="1"/>
              <a:t>prioritise</a:t>
            </a:r>
            <a:r>
              <a:rPr lang="en-US" dirty="0"/>
              <a:t> cases</a:t>
            </a:r>
          </a:p>
          <a:p>
            <a:r>
              <a:rPr lang="en-US" dirty="0"/>
              <a:t>Helps structure care</a:t>
            </a:r>
          </a:p>
          <a:p>
            <a:r>
              <a:rPr lang="en-US" dirty="0"/>
              <a:t>Collaborative approach</a:t>
            </a:r>
          </a:p>
          <a:p>
            <a:r>
              <a:rPr lang="en-US" dirty="0"/>
              <a:t>Varying levels of confidence with remote management</a:t>
            </a:r>
          </a:p>
          <a:p>
            <a:r>
              <a:rPr lang="en-US" dirty="0"/>
              <a:t>Hasn’t solved capacity problems</a:t>
            </a:r>
          </a:p>
          <a:p>
            <a:r>
              <a:rPr lang="en-US" dirty="0"/>
              <a:t>More training needed</a:t>
            </a:r>
            <a:endParaRPr lang="en-GB" dirty="0"/>
          </a:p>
        </p:txBody>
      </p:sp>
    </p:spTree>
    <p:extLst>
      <p:ext uri="{BB962C8B-B14F-4D97-AF65-F5344CB8AC3E}">
        <p14:creationId xmlns:p14="http://schemas.microsoft.com/office/powerpoint/2010/main" val="2511240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82FE1-A2E4-CE3A-1D72-C422EFEBCFB3}"/>
              </a:ext>
            </a:extLst>
          </p:cNvPr>
          <p:cNvSpPr>
            <a:spLocks noGrp="1"/>
          </p:cNvSpPr>
          <p:nvPr>
            <p:ph type="title"/>
          </p:nvPr>
        </p:nvSpPr>
        <p:spPr/>
        <p:txBody>
          <a:bodyPr/>
          <a:lstStyle/>
          <a:p>
            <a:r>
              <a:rPr lang="en-US" dirty="0"/>
              <a:t>Cycle of development</a:t>
            </a:r>
            <a:endParaRPr lang="en-GB" dirty="0"/>
          </a:p>
        </p:txBody>
      </p:sp>
      <p:graphicFrame>
        <p:nvGraphicFramePr>
          <p:cNvPr id="5" name="Content Placeholder 4">
            <a:extLst>
              <a:ext uri="{FF2B5EF4-FFF2-40B4-BE49-F238E27FC236}">
                <a16:creationId xmlns:a16="http://schemas.microsoft.com/office/drawing/2014/main" id="{43737253-6790-6298-659F-D6F0DF32BE94}"/>
              </a:ext>
            </a:extLst>
          </p:cNvPr>
          <p:cNvGraphicFramePr>
            <a:graphicFrameLocks noGrp="1"/>
          </p:cNvGraphicFramePr>
          <p:nvPr>
            <p:ph idx="1"/>
          </p:nvPr>
        </p:nvGraphicFramePr>
        <p:xfrm>
          <a:off x="838200" y="1825625"/>
          <a:ext cx="504825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129D3D60-E7A7-E42F-7C76-E34667A36E52}"/>
              </a:ext>
            </a:extLst>
          </p:cNvPr>
          <p:cNvSpPr txBox="1"/>
          <p:nvPr/>
        </p:nvSpPr>
        <p:spPr>
          <a:xfrm>
            <a:off x="6986070" y="1631960"/>
            <a:ext cx="4441782" cy="3831818"/>
          </a:xfrm>
          <a:prstGeom prst="rect">
            <a:avLst/>
          </a:prstGeom>
          <a:noFill/>
        </p:spPr>
        <p:txBody>
          <a:bodyPr wrap="square">
            <a:spAutoFit/>
          </a:bodyPr>
          <a:lstStyle/>
          <a:p>
            <a:pPr marL="742950" lvl="1" indent="-285750">
              <a:spcAft>
                <a:spcPts val="1800"/>
              </a:spcAft>
              <a:buFont typeface="Arial" panose="020B0604020202020204" pitchFamily="34" charset="0"/>
              <a:buChar char="•"/>
            </a:pPr>
            <a:r>
              <a:rPr lang="en-US" sz="2800" dirty="0"/>
              <a:t>Increased efficiency</a:t>
            </a:r>
          </a:p>
          <a:p>
            <a:pPr marL="742950" lvl="1" indent="-285750">
              <a:spcAft>
                <a:spcPts val="1800"/>
              </a:spcAft>
              <a:buFont typeface="Arial" panose="020B0604020202020204" pitchFamily="34" charset="0"/>
              <a:buChar char="•"/>
            </a:pPr>
            <a:r>
              <a:rPr lang="en-US" sz="2800" dirty="0"/>
              <a:t>Collaborative</a:t>
            </a:r>
          </a:p>
          <a:p>
            <a:pPr marL="742950" lvl="1" indent="-285750">
              <a:spcAft>
                <a:spcPts val="1800"/>
              </a:spcAft>
              <a:buFont typeface="Arial" panose="020B0604020202020204" pitchFamily="34" charset="0"/>
              <a:buChar char="•"/>
            </a:pPr>
            <a:r>
              <a:rPr lang="en-US" sz="2800" dirty="0"/>
              <a:t>Adaptable</a:t>
            </a:r>
          </a:p>
          <a:p>
            <a:pPr marL="742950" lvl="1" indent="-285750">
              <a:spcAft>
                <a:spcPts val="1800"/>
              </a:spcAft>
              <a:buFont typeface="Arial" panose="020B0604020202020204" pitchFamily="34" charset="0"/>
              <a:buChar char="•"/>
            </a:pPr>
            <a:r>
              <a:rPr lang="en-US" sz="2800" dirty="0"/>
              <a:t>Work in parallel</a:t>
            </a:r>
          </a:p>
          <a:p>
            <a:pPr marL="742950" lvl="1" indent="-285750">
              <a:spcAft>
                <a:spcPts val="1800"/>
              </a:spcAft>
              <a:buFont typeface="Arial" panose="020B0604020202020204" pitchFamily="34" charset="0"/>
              <a:buChar char="•"/>
            </a:pPr>
            <a:r>
              <a:rPr lang="en-US" sz="2800" dirty="0"/>
              <a:t>Reducing risks</a:t>
            </a:r>
          </a:p>
          <a:p>
            <a:pPr marL="742950" lvl="1" indent="-285750">
              <a:spcAft>
                <a:spcPts val="1800"/>
              </a:spcAft>
              <a:buFont typeface="Arial" panose="020B0604020202020204" pitchFamily="34" charset="0"/>
              <a:buChar char="•"/>
            </a:pPr>
            <a:r>
              <a:rPr lang="en-US" sz="2800" dirty="0"/>
              <a:t>Reliable user feedback</a:t>
            </a:r>
          </a:p>
        </p:txBody>
      </p:sp>
    </p:spTree>
    <p:extLst>
      <p:ext uri="{BB962C8B-B14F-4D97-AF65-F5344CB8AC3E}">
        <p14:creationId xmlns:p14="http://schemas.microsoft.com/office/powerpoint/2010/main" val="9500786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2E409-C145-18AA-DDF0-4248B317519C}"/>
              </a:ext>
            </a:extLst>
          </p:cNvPr>
          <p:cNvSpPr>
            <a:spLocks noGrp="1"/>
          </p:cNvSpPr>
          <p:nvPr>
            <p:ph type="title"/>
          </p:nvPr>
        </p:nvSpPr>
        <p:spPr/>
        <p:txBody>
          <a:bodyPr/>
          <a:lstStyle/>
          <a:p>
            <a:r>
              <a:rPr lang="en-US" dirty="0"/>
              <a:t>Relentless promotion and support</a:t>
            </a:r>
            <a:endParaRPr lang="en-GB" dirty="0"/>
          </a:p>
        </p:txBody>
      </p:sp>
      <p:grpSp>
        <p:nvGrpSpPr>
          <p:cNvPr id="4" name="Group 3">
            <a:extLst>
              <a:ext uri="{FF2B5EF4-FFF2-40B4-BE49-F238E27FC236}">
                <a16:creationId xmlns:a16="http://schemas.microsoft.com/office/drawing/2014/main" id="{F18D02DB-26CB-B547-C0CB-48536C65916B}"/>
              </a:ext>
            </a:extLst>
          </p:cNvPr>
          <p:cNvGrpSpPr/>
          <p:nvPr/>
        </p:nvGrpSpPr>
        <p:grpSpPr>
          <a:xfrm>
            <a:off x="1634188" y="1371194"/>
            <a:ext cx="5474346" cy="5121683"/>
            <a:chOff x="852584" y="2885753"/>
            <a:chExt cx="2401900" cy="2459415"/>
          </a:xfrm>
        </p:grpSpPr>
        <p:sp>
          <p:nvSpPr>
            <p:cNvPr id="5" name="TextBox 4">
              <a:extLst>
                <a:ext uri="{FF2B5EF4-FFF2-40B4-BE49-F238E27FC236}">
                  <a16:creationId xmlns:a16="http://schemas.microsoft.com/office/drawing/2014/main" id="{4F036B34-4A78-92C5-275F-1DCDB0B9BB31}"/>
                </a:ext>
              </a:extLst>
            </p:cNvPr>
            <p:cNvSpPr txBox="1"/>
            <p:nvPr/>
          </p:nvSpPr>
          <p:spPr>
            <a:xfrm>
              <a:off x="2099244" y="4872229"/>
              <a:ext cx="956553" cy="47293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a:ln>
                    <a:noFill/>
                  </a:ln>
                  <a:solidFill>
                    <a:srgbClr val="4472C4">
                      <a:lumMod val="50000"/>
                    </a:srgbClr>
                  </a:solidFill>
                  <a:effectLst/>
                  <a:highlight>
                    <a:srgbClr val="FFFF00"/>
                  </a:highlight>
                  <a:uLnTx/>
                  <a:uFillTx/>
                  <a:latin typeface="Gill Sans Nova" panose="020B0602020104020203" pitchFamily="34" charset="0"/>
                  <a:ea typeface="+mn-ea"/>
                  <a:cs typeface="+mn-cs"/>
                </a:rPr>
                <a:t>Phone callback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bg2">
                      <a:lumMod val="75000"/>
                    </a:schemeClr>
                  </a:solidFill>
                  <a:effectLst/>
                  <a:uLnTx/>
                  <a:uFillTx/>
                  <a:latin typeface="Gill Sans Nova" panose="020B0602020104020203" pitchFamily="34" charset="0"/>
                  <a:ea typeface="+mn-ea"/>
                  <a:cs typeface="+mn-cs"/>
                </a:rPr>
                <a:t>Email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bg2">
                      <a:lumMod val="75000"/>
                    </a:schemeClr>
                  </a:solidFill>
                  <a:effectLst/>
                  <a:uLnTx/>
                  <a:uFillTx/>
                  <a:latin typeface="Gill Sans Nova" panose="020B0602020104020203" pitchFamily="34" charset="0"/>
                  <a:ea typeface="+mn-ea"/>
                  <a:cs typeface="+mn-cs"/>
                </a:rPr>
                <a:t>Walk in</a:t>
              </a:r>
            </a:p>
          </p:txBody>
        </p:sp>
        <p:grpSp>
          <p:nvGrpSpPr>
            <p:cNvPr id="6" name="Group 5">
              <a:extLst>
                <a:ext uri="{FF2B5EF4-FFF2-40B4-BE49-F238E27FC236}">
                  <a16:creationId xmlns:a16="http://schemas.microsoft.com/office/drawing/2014/main" id="{3ED91E86-72CC-3642-C2F3-D158FCA2E688}"/>
                </a:ext>
              </a:extLst>
            </p:cNvPr>
            <p:cNvGrpSpPr/>
            <p:nvPr/>
          </p:nvGrpSpPr>
          <p:grpSpPr>
            <a:xfrm>
              <a:off x="2188204" y="2885753"/>
              <a:ext cx="800100" cy="831273"/>
              <a:chOff x="1893233" y="2165832"/>
              <a:chExt cx="800100" cy="831273"/>
            </a:xfrm>
          </p:grpSpPr>
          <p:pic>
            <p:nvPicPr>
              <p:cNvPr id="10" name="Picture 9">
                <a:extLst>
                  <a:ext uri="{FF2B5EF4-FFF2-40B4-BE49-F238E27FC236}">
                    <a16:creationId xmlns:a16="http://schemas.microsoft.com/office/drawing/2014/main" id="{3F514B0A-EAC3-4F03-0945-BA82BA9FA153}"/>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flipH="1">
                <a:off x="1893233" y="2165832"/>
                <a:ext cx="800100" cy="831273"/>
              </a:xfrm>
              <a:prstGeom prst="rect">
                <a:avLst/>
              </a:prstGeom>
              <a:ln>
                <a:solidFill>
                  <a:srgbClr val="4472C4"/>
                </a:solidFill>
              </a:ln>
            </p:spPr>
          </p:pic>
          <p:sp>
            <p:nvSpPr>
              <p:cNvPr id="11" name="TextBox 10">
                <a:extLst>
                  <a:ext uri="{FF2B5EF4-FFF2-40B4-BE49-F238E27FC236}">
                    <a16:creationId xmlns:a16="http://schemas.microsoft.com/office/drawing/2014/main" id="{07B36C58-8E34-C5DC-F06A-E94C6A4FB3DB}"/>
                  </a:ext>
                </a:extLst>
              </p:cNvPr>
              <p:cNvSpPr txBox="1"/>
              <p:nvPr/>
            </p:nvSpPr>
            <p:spPr>
              <a:xfrm>
                <a:off x="1999573" y="2516278"/>
                <a:ext cx="587418" cy="23647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0" cap="none" spc="0" normalizeH="0" baseline="0" noProof="0" dirty="0">
                    <a:ln>
                      <a:noFill/>
                    </a:ln>
                    <a:solidFill>
                      <a:srgbClr val="4472C4">
                        <a:lumMod val="50000"/>
                      </a:srgbClr>
                    </a:solidFill>
                    <a:effectLst/>
                    <a:highlight>
                      <a:srgbClr val="FFFF00"/>
                    </a:highlight>
                    <a:uLnTx/>
                    <a:uFillTx/>
                    <a:latin typeface="Gill Sans Nova" panose="020B0602020104020203" pitchFamily="34" charset="0"/>
                    <a:ea typeface="+mn-ea"/>
                    <a:cs typeface="+mn-cs"/>
                  </a:rPr>
                  <a:t>Website</a:t>
                </a:r>
              </a:p>
            </p:txBody>
          </p:sp>
        </p:grpSp>
        <p:pic>
          <p:nvPicPr>
            <p:cNvPr id="7" name="Graphic 6" descr="Drawing Figure with solid fill">
              <a:extLst>
                <a:ext uri="{FF2B5EF4-FFF2-40B4-BE49-F238E27FC236}">
                  <a16:creationId xmlns:a16="http://schemas.microsoft.com/office/drawing/2014/main" id="{28104F5D-2663-2EB1-269B-6E861B8E6D6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2584" y="3921495"/>
              <a:ext cx="1220772" cy="1220772"/>
            </a:xfrm>
            <a:prstGeom prst="rect">
              <a:avLst/>
            </a:prstGeom>
          </p:spPr>
        </p:pic>
        <p:sp>
          <p:nvSpPr>
            <p:cNvPr id="8" name="TextBox 7">
              <a:extLst>
                <a:ext uri="{FF2B5EF4-FFF2-40B4-BE49-F238E27FC236}">
                  <a16:creationId xmlns:a16="http://schemas.microsoft.com/office/drawing/2014/main" id="{5D0C6A27-D3F6-E06F-71E8-5E42FF4BFE8D}"/>
                </a:ext>
              </a:extLst>
            </p:cNvPr>
            <p:cNvSpPr txBox="1"/>
            <p:nvPr/>
          </p:nvSpPr>
          <p:spPr>
            <a:xfrm>
              <a:off x="1922024" y="4236113"/>
              <a:ext cx="1332460" cy="2364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a:ln>
                    <a:noFill/>
                  </a:ln>
                  <a:solidFill>
                    <a:srgbClr val="4472C4">
                      <a:lumMod val="50000"/>
                    </a:srgbClr>
                  </a:solidFill>
                  <a:effectLst/>
                  <a:highlight>
                    <a:srgbClr val="FFFF00"/>
                  </a:highlight>
                  <a:uLnTx/>
                  <a:uFillTx/>
                  <a:latin typeface="Gill Sans Nova" panose="020B0602020104020203" pitchFamily="34" charset="0"/>
                  <a:ea typeface="+mn-ea"/>
                  <a:cs typeface="+mn-cs"/>
                </a:rPr>
                <a:t>Online consultation</a:t>
              </a:r>
            </a:p>
          </p:txBody>
        </p:sp>
        <p:sp>
          <p:nvSpPr>
            <p:cNvPr id="9" name="TextBox 8">
              <a:extLst>
                <a:ext uri="{FF2B5EF4-FFF2-40B4-BE49-F238E27FC236}">
                  <a16:creationId xmlns:a16="http://schemas.microsoft.com/office/drawing/2014/main" id="{857A2A2B-BCCA-C7BB-7600-2A6D71B78E89}"/>
                </a:ext>
              </a:extLst>
            </p:cNvPr>
            <p:cNvSpPr txBox="1"/>
            <p:nvPr/>
          </p:nvSpPr>
          <p:spPr>
            <a:xfrm>
              <a:off x="2247587" y="3846219"/>
              <a:ext cx="659861" cy="23647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a:ln>
                    <a:noFill/>
                  </a:ln>
                  <a:solidFill>
                    <a:srgbClr val="4472C4">
                      <a:lumMod val="50000"/>
                    </a:srgbClr>
                  </a:solidFill>
                  <a:effectLst/>
                  <a:highlight>
                    <a:srgbClr val="FFFF00"/>
                  </a:highlight>
                  <a:uLnTx/>
                  <a:uFillTx/>
                  <a:latin typeface="Gill Sans Nova" panose="020B0602020104020203" pitchFamily="34" charset="0"/>
                  <a:ea typeface="+mn-ea"/>
                  <a:cs typeface="+mn-cs"/>
                </a:rPr>
                <a:t>NHS App</a:t>
              </a:r>
            </a:p>
          </p:txBody>
        </p:sp>
      </p:grpSp>
      <p:sp>
        <p:nvSpPr>
          <p:cNvPr id="21" name="TextBox 20">
            <a:extLst>
              <a:ext uri="{FF2B5EF4-FFF2-40B4-BE49-F238E27FC236}">
                <a16:creationId xmlns:a16="http://schemas.microsoft.com/office/drawing/2014/main" id="{00D99F4C-758D-C635-94E7-B4B4D0B44F75}"/>
              </a:ext>
            </a:extLst>
          </p:cNvPr>
          <p:cNvSpPr txBox="1"/>
          <p:nvPr/>
        </p:nvSpPr>
        <p:spPr>
          <a:xfrm>
            <a:off x="7108534" y="1721767"/>
            <a:ext cx="4441782" cy="4462760"/>
          </a:xfrm>
          <a:prstGeom prst="rect">
            <a:avLst/>
          </a:prstGeom>
          <a:noFill/>
        </p:spPr>
        <p:txBody>
          <a:bodyPr wrap="square">
            <a:spAutoFit/>
          </a:bodyPr>
          <a:lstStyle/>
          <a:p>
            <a:pPr marL="742950" lvl="1" indent="-285750">
              <a:spcAft>
                <a:spcPts val="1800"/>
              </a:spcAft>
              <a:buFont typeface="Arial" panose="020B0604020202020204" pitchFamily="34" charset="0"/>
              <a:buChar char="•"/>
            </a:pPr>
            <a:r>
              <a:rPr lang="en-US" sz="2800" dirty="0"/>
              <a:t>Social media</a:t>
            </a:r>
          </a:p>
          <a:p>
            <a:pPr marL="742950" lvl="1" indent="-285750">
              <a:spcAft>
                <a:spcPts val="1800"/>
              </a:spcAft>
              <a:buFont typeface="Arial" panose="020B0604020202020204" pitchFamily="34" charset="0"/>
              <a:buChar char="•"/>
            </a:pPr>
            <a:r>
              <a:rPr lang="en-US" sz="2800" dirty="0"/>
              <a:t>PPG</a:t>
            </a:r>
          </a:p>
          <a:p>
            <a:pPr marL="742950" lvl="1" indent="-285750">
              <a:spcAft>
                <a:spcPts val="1800"/>
              </a:spcAft>
              <a:buFont typeface="Arial" panose="020B0604020202020204" pitchFamily="34" charset="0"/>
              <a:buChar char="•"/>
            </a:pPr>
            <a:r>
              <a:rPr lang="en-US" sz="2800" dirty="0"/>
              <a:t>Drop-in sessions for support with OC</a:t>
            </a:r>
          </a:p>
          <a:p>
            <a:pPr marL="742950" lvl="1" indent="-285750">
              <a:spcAft>
                <a:spcPts val="1800"/>
              </a:spcAft>
              <a:buFont typeface="Arial" panose="020B0604020202020204" pitchFamily="34" charset="0"/>
              <a:buChar char="•"/>
            </a:pPr>
            <a:r>
              <a:rPr lang="en-US" sz="2800" dirty="0"/>
              <a:t>Constant drip-drip approach</a:t>
            </a:r>
          </a:p>
          <a:p>
            <a:pPr marL="742950" lvl="1" indent="-285750">
              <a:spcAft>
                <a:spcPts val="1800"/>
              </a:spcAft>
              <a:buFont typeface="Arial" panose="020B0604020202020204" pitchFamily="34" charset="0"/>
              <a:buChar char="•"/>
            </a:pPr>
            <a:r>
              <a:rPr lang="en-US" sz="2800" dirty="0"/>
              <a:t>Whole team approach with support for staff</a:t>
            </a:r>
          </a:p>
        </p:txBody>
      </p:sp>
      <p:pic>
        <p:nvPicPr>
          <p:cNvPr id="22" name="Picture 21">
            <a:extLst>
              <a:ext uri="{FF2B5EF4-FFF2-40B4-BE49-F238E27FC236}">
                <a16:creationId xmlns:a16="http://schemas.microsoft.com/office/drawing/2014/main" id="{934B9277-6580-01E4-823F-450A374728EF}"/>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09763" y="5554887"/>
            <a:ext cx="1789035" cy="1244151"/>
          </a:xfrm>
          <a:prstGeom prst="rect">
            <a:avLst/>
          </a:prstGeom>
        </p:spPr>
      </p:pic>
      <p:grpSp>
        <p:nvGrpSpPr>
          <p:cNvPr id="14" name="Group 13">
            <a:extLst>
              <a:ext uri="{FF2B5EF4-FFF2-40B4-BE49-F238E27FC236}">
                <a16:creationId xmlns:a16="http://schemas.microsoft.com/office/drawing/2014/main" id="{6FFDD06C-83C0-BF35-1057-FCEE2A088D2C}"/>
              </a:ext>
            </a:extLst>
          </p:cNvPr>
          <p:cNvGrpSpPr/>
          <p:nvPr/>
        </p:nvGrpSpPr>
        <p:grpSpPr>
          <a:xfrm>
            <a:off x="3350479" y="4746315"/>
            <a:ext cx="1025964" cy="1608977"/>
            <a:chOff x="1691268" y="4440278"/>
            <a:chExt cx="1650380" cy="2222810"/>
          </a:xfrm>
        </p:grpSpPr>
        <p:sp>
          <p:nvSpPr>
            <p:cNvPr id="12" name="Arrow: Curved Left 11">
              <a:extLst>
                <a:ext uri="{FF2B5EF4-FFF2-40B4-BE49-F238E27FC236}">
                  <a16:creationId xmlns:a16="http://schemas.microsoft.com/office/drawing/2014/main" id="{0AD1C587-ABED-38FB-7CCD-D3EA00B28000}"/>
                </a:ext>
              </a:extLst>
            </p:cNvPr>
            <p:cNvSpPr/>
            <p:nvPr/>
          </p:nvSpPr>
          <p:spPr>
            <a:xfrm rot="3438833">
              <a:off x="1405053" y="4726493"/>
              <a:ext cx="2222810" cy="1650380"/>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TextBox 12">
              <a:extLst>
                <a:ext uri="{FF2B5EF4-FFF2-40B4-BE49-F238E27FC236}">
                  <a16:creationId xmlns:a16="http://schemas.microsoft.com/office/drawing/2014/main" id="{A03869A1-ED39-EB9B-AECB-1D0B8E58AF93}"/>
                </a:ext>
              </a:extLst>
            </p:cNvPr>
            <p:cNvSpPr txBox="1"/>
            <p:nvPr/>
          </p:nvSpPr>
          <p:spPr>
            <a:xfrm rot="3258173">
              <a:off x="1380164" y="5236538"/>
              <a:ext cx="1326764" cy="544603"/>
            </a:xfrm>
            <a:prstGeom prst="rect">
              <a:avLst/>
            </a:prstGeom>
            <a:noFill/>
          </p:spPr>
          <p:txBody>
            <a:bodyPr wrap="square" lIns="91440" tIns="45720" rIns="91440" bIns="45720" rtlCol="0" anchor="t">
              <a:spAutoFit/>
            </a:bodyPr>
            <a:lstStyle/>
            <a:p>
              <a:r>
                <a:rPr lang="en-US" sz="1600" dirty="0">
                  <a:solidFill>
                    <a:srgbClr val="FFFF00"/>
                  </a:solidFill>
                </a:rPr>
                <a:t>Self care</a:t>
              </a:r>
              <a:endParaRPr lang="en-GB" sz="1600" dirty="0">
                <a:solidFill>
                  <a:srgbClr val="FFFF00"/>
                </a:solidFill>
              </a:endParaRPr>
            </a:p>
          </p:txBody>
        </p:sp>
      </p:grpSp>
    </p:spTree>
    <p:extLst>
      <p:ext uri="{BB962C8B-B14F-4D97-AF65-F5344CB8AC3E}">
        <p14:creationId xmlns:p14="http://schemas.microsoft.com/office/powerpoint/2010/main" val="36702018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28C5A-5A81-FE10-0867-B50A4D391E33}"/>
              </a:ext>
            </a:extLst>
          </p:cNvPr>
          <p:cNvSpPr>
            <a:spLocks noGrp="1"/>
          </p:cNvSpPr>
          <p:nvPr>
            <p:ph type="title"/>
          </p:nvPr>
        </p:nvSpPr>
        <p:spPr/>
        <p:txBody>
          <a:bodyPr/>
          <a:lstStyle/>
          <a:p>
            <a:r>
              <a:rPr lang="en-GB" dirty="0"/>
              <a:t>The many needs for monitoring</a:t>
            </a:r>
          </a:p>
        </p:txBody>
      </p:sp>
      <p:pic>
        <p:nvPicPr>
          <p:cNvPr id="5" name="Content Placeholder 4" descr="Drawing Figure with solid fill">
            <a:extLst>
              <a:ext uri="{FF2B5EF4-FFF2-40B4-BE49-F238E27FC236}">
                <a16:creationId xmlns:a16="http://schemas.microsoft.com/office/drawing/2014/main" id="{61E6AF2F-3723-E1DB-FB57-9C3BE09BD83F}"/>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1999" y="2957585"/>
            <a:ext cx="2419927" cy="2419927"/>
          </a:xfrm>
        </p:spPr>
      </p:pic>
      <p:sp>
        <p:nvSpPr>
          <p:cNvPr id="6" name="TextBox 5">
            <a:extLst>
              <a:ext uri="{FF2B5EF4-FFF2-40B4-BE49-F238E27FC236}">
                <a16:creationId xmlns:a16="http://schemas.microsoft.com/office/drawing/2014/main" id="{ECE65BA3-C16D-3DAD-4EE0-1243D06A7D27}"/>
              </a:ext>
            </a:extLst>
          </p:cNvPr>
          <p:cNvSpPr txBox="1"/>
          <p:nvPr/>
        </p:nvSpPr>
        <p:spPr>
          <a:xfrm>
            <a:off x="7075055" y="2346036"/>
            <a:ext cx="2817090" cy="646331"/>
          </a:xfrm>
          <a:prstGeom prst="rect">
            <a:avLst/>
          </a:prstGeom>
          <a:noFill/>
        </p:spPr>
        <p:txBody>
          <a:bodyPr wrap="square" rtlCol="0">
            <a:spAutoFit/>
          </a:bodyPr>
          <a:lstStyle/>
          <a:p>
            <a:pPr algn="ctr"/>
            <a:r>
              <a:rPr lang="en-GB" dirty="0"/>
              <a:t>Chronic disease management (QOF)</a:t>
            </a:r>
          </a:p>
        </p:txBody>
      </p:sp>
      <p:sp>
        <p:nvSpPr>
          <p:cNvPr id="7" name="TextBox 6">
            <a:extLst>
              <a:ext uri="{FF2B5EF4-FFF2-40B4-BE49-F238E27FC236}">
                <a16:creationId xmlns:a16="http://schemas.microsoft.com/office/drawing/2014/main" id="{3413793F-22D0-2CF8-76C7-5C60BF78B0D9}"/>
              </a:ext>
            </a:extLst>
          </p:cNvPr>
          <p:cNvSpPr txBox="1"/>
          <p:nvPr/>
        </p:nvSpPr>
        <p:spPr>
          <a:xfrm>
            <a:off x="1179025" y="3847696"/>
            <a:ext cx="2817090" cy="369332"/>
          </a:xfrm>
          <a:prstGeom prst="rect">
            <a:avLst/>
          </a:prstGeom>
          <a:noFill/>
        </p:spPr>
        <p:txBody>
          <a:bodyPr wrap="square" rtlCol="0">
            <a:spAutoFit/>
          </a:bodyPr>
          <a:lstStyle/>
          <a:p>
            <a:pPr algn="ctr"/>
            <a:r>
              <a:rPr lang="en-GB" dirty="0"/>
              <a:t>General Practice</a:t>
            </a:r>
          </a:p>
        </p:txBody>
      </p:sp>
      <p:sp>
        <p:nvSpPr>
          <p:cNvPr id="8" name="TextBox 7">
            <a:extLst>
              <a:ext uri="{FF2B5EF4-FFF2-40B4-BE49-F238E27FC236}">
                <a16:creationId xmlns:a16="http://schemas.microsoft.com/office/drawing/2014/main" id="{530A28E2-C3DA-AB73-8E1D-B4FC0FD5D2D0}"/>
              </a:ext>
            </a:extLst>
          </p:cNvPr>
          <p:cNvSpPr txBox="1"/>
          <p:nvPr/>
        </p:nvSpPr>
        <p:spPr>
          <a:xfrm>
            <a:off x="2031077" y="2623035"/>
            <a:ext cx="2817090" cy="369332"/>
          </a:xfrm>
          <a:prstGeom prst="rect">
            <a:avLst/>
          </a:prstGeom>
          <a:noFill/>
        </p:spPr>
        <p:txBody>
          <a:bodyPr wrap="square" rtlCol="0">
            <a:spAutoFit/>
          </a:bodyPr>
          <a:lstStyle/>
          <a:p>
            <a:pPr algn="ctr"/>
            <a:r>
              <a:rPr lang="en-GB" dirty="0"/>
              <a:t>Community Mental Health</a:t>
            </a:r>
          </a:p>
        </p:txBody>
      </p:sp>
      <p:sp>
        <p:nvSpPr>
          <p:cNvPr id="9" name="TextBox 8">
            <a:extLst>
              <a:ext uri="{FF2B5EF4-FFF2-40B4-BE49-F238E27FC236}">
                <a16:creationId xmlns:a16="http://schemas.microsoft.com/office/drawing/2014/main" id="{692CE3CF-D98C-F4AE-DBA6-5867D49B480F}"/>
              </a:ext>
            </a:extLst>
          </p:cNvPr>
          <p:cNvSpPr txBox="1"/>
          <p:nvPr/>
        </p:nvSpPr>
        <p:spPr>
          <a:xfrm>
            <a:off x="1294015" y="3242623"/>
            <a:ext cx="2817090" cy="369332"/>
          </a:xfrm>
          <a:prstGeom prst="rect">
            <a:avLst/>
          </a:prstGeom>
          <a:noFill/>
        </p:spPr>
        <p:txBody>
          <a:bodyPr wrap="square" rtlCol="0">
            <a:spAutoFit/>
          </a:bodyPr>
          <a:lstStyle/>
          <a:p>
            <a:pPr algn="ctr"/>
            <a:r>
              <a:rPr lang="en-GB" dirty="0"/>
              <a:t>Acute NHS Trust</a:t>
            </a:r>
          </a:p>
        </p:txBody>
      </p:sp>
      <p:sp>
        <p:nvSpPr>
          <p:cNvPr id="10" name="TextBox 9">
            <a:extLst>
              <a:ext uri="{FF2B5EF4-FFF2-40B4-BE49-F238E27FC236}">
                <a16:creationId xmlns:a16="http://schemas.microsoft.com/office/drawing/2014/main" id="{F4120C1B-B717-982C-645B-0E213E3090F7}"/>
              </a:ext>
            </a:extLst>
          </p:cNvPr>
          <p:cNvSpPr txBox="1"/>
          <p:nvPr/>
        </p:nvSpPr>
        <p:spPr>
          <a:xfrm>
            <a:off x="1509222" y="4452769"/>
            <a:ext cx="2817090" cy="369332"/>
          </a:xfrm>
          <a:prstGeom prst="rect">
            <a:avLst/>
          </a:prstGeom>
          <a:noFill/>
        </p:spPr>
        <p:txBody>
          <a:bodyPr wrap="square" rtlCol="0">
            <a:spAutoFit/>
          </a:bodyPr>
          <a:lstStyle/>
          <a:p>
            <a:pPr algn="ctr"/>
            <a:r>
              <a:rPr lang="en-GB" dirty="0"/>
              <a:t>Primary Care Hubs</a:t>
            </a:r>
          </a:p>
        </p:txBody>
      </p:sp>
      <p:sp>
        <p:nvSpPr>
          <p:cNvPr id="11" name="TextBox 10">
            <a:extLst>
              <a:ext uri="{FF2B5EF4-FFF2-40B4-BE49-F238E27FC236}">
                <a16:creationId xmlns:a16="http://schemas.microsoft.com/office/drawing/2014/main" id="{9C9BC140-41FC-9898-C70C-2773922A8C72}"/>
              </a:ext>
            </a:extLst>
          </p:cNvPr>
          <p:cNvSpPr txBox="1"/>
          <p:nvPr/>
        </p:nvSpPr>
        <p:spPr>
          <a:xfrm>
            <a:off x="1811714" y="5105378"/>
            <a:ext cx="2817090" cy="369332"/>
          </a:xfrm>
          <a:prstGeom prst="rect">
            <a:avLst/>
          </a:prstGeom>
          <a:noFill/>
        </p:spPr>
        <p:txBody>
          <a:bodyPr wrap="square" rtlCol="0">
            <a:spAutoFit/>
          </a:bodyPr>
          <a:lstStyle/>
          <a:p>
            <a:pPr algn="ctr"/>
            <a:r>
              <a:rPr lang="en-GB" dirty="0">
                <a:solidFill>
                  <a:schemeClr val="accent3">
                    <a:lumMod val="75000"/>
                  </a:schemeClr>
                </a:solidFill>
              </a:rPr>
              <a:t>?Private Providers</a:t>
            </a:r>
          </a:p>
        </p:txBody>
      </p:sp>
      <p:sp>
        <p:nvSpPr>
          <p:cNvPr id="12" name="TextBox 11">
            <a:extLst>
              <a:ext uri="{FF2B5EF4-FFF2-40B4-BE49-F238E27FC236}">
                <a16:creationId xmlns:a16="http://schemas.microsoft.com/office/drawing/2014/main" id="{0DD952E4-1053-76FA-4EE5-9A7A5B1A8302}"/>
              </a:ext>
            </a:extLst>
          </p:cNvPr>
          <p:cNvSpPr txBox="1"/>
          <p:nvPr/>
        </p:nvSpPr>
        <p:spPr>
          <a:xfrm>
            <a:off x="7343833" y="3457571"/>
            <a:ext cx="2817090" cy="646331"/>
          </a:xfrm>
          <a:prstGeom prst="rect">
            <a:avLst/>
          </a:prstGeom>
          <a:noFill/>
        </p:spPr>
        <p:txBody>
          <a:bodyPr wrap="square" rtlCol="0">
            <a:spAutoFit/>
          </a:bodyPr>
          <a:lstStyle/>
          <a:p>
            <a:pPr algn="ctr"/>
            <a:r>
              <a:rPr lang="en-GB" dirty="0"/>
              <a:t>Chronic disease management (non QOF)</a:t>
            </a:r>
          </a:p>
        </p:txBody>
      </p:sp>
      <p:sp>
        <p:nvSpPr>
          <p:cNvPr id="13" name="TextBox 12">
            <a:extLst>
              <a:ext uri="{FF2B5EF4-FFF2-40B4-BE49-F238E27FC236}">
                <a16:creationId xmlns:a16="http://schemas.microsoft.com/office/drawing/2014/main" id="{1946C82B-5AA5-7428-B612-D4AEE070DB50}"/>
              </a:ext>
            </a:extLst>
          </p:cNvPr>
          <p:cNvSpPr txBox="1"/>
          <p:nvPr/>
        </p:nvSpPr>
        <p:spPr>
          <a:xfrm>
            <a:off x="7343833" y="4613239"/>
            <a:ext cx="2817090" cy="646331"/>
          </a:xfrm>
          <a:prstGeom prst="rect">
            <a:avLst/>
          </a:prstGeom>
          <a:noFill/>
        </p:spPr>
        <p:txBody>
          <a:bodyPr wrap="square" rtlCol="0">
            <a:spAutoFit/>
          </a:bodyPr>
          <a:lstStyle/>
          <a:p>
            <a:pPr algn="ctr"/>
            <a:r>
              <a:rPr lang="en-GB" dirty="0"/>
              <a:t>Shared care medication monitoring e.g. DMARDs, </a:t>
            </a:r>
          </a:p>
        </p:txBody>
      </p:sp>
      <p:sp>
        <p:nvSpPr>
          <p:cNvPr id="14" name="TextBox 13">
            <a:extLst>
              <a:ext uri="{FF2B5EF4-FFF2-40B4-BE49-F238E27FC236}">
                <a16:creationId xmlns:a16="http://schemas.microsoft.com/office/drawing/2014/main" id="{1BFB1E3B-E594-3CCC-A9BD-6298399D2DB5}"/>
              </a:ext>
            </a:extLst>
          </p:cNvPr>
          <p:cNvSpPr txBox="1"/>
          <p:nvPr/>
        </p:nvSpPr>
        <p:spPr>
          <a:xfrm>
            <a:off x="2985655" y="1881632"/>
            <a:ext cx="2817090" cy="461665"/>
          </a:xfrm>
          <a:prstGeom prst="rect">
            <a:avLst/>
          </a:prstGeom>
          <a:noFill/>
        </p:spPr>
        <p:txBody>
          <a:bodyPr wrap="square" rtlCol="0">
            <a:spAutoFit/>
          </a:bodyPr>
          <a:lstStyle/>
          <a:p>
            <a:pPr algn="ctr"/>
            <a:r>
              <a:rPr lang="en-GB" sz="2400" b="1" dirty="0">
                <a:solidFill>
                  <a:schemeClr val="accent1">
                    <a:lumMod val="75000"/>
                  </a:schemeClr>
                </a:solidFill>
              </a:rPr>
              <a:t>PROVIDERS</a:t>
            </a:r>
            <a:endParaRPr lang="en-GB" b="1" dirty="0">
              <a:solidFill>
                <a:schemeClr val="accent1">
                  <a:lumMod val="75000"/>
                </a:schemeClr>
              </a:solidFill>
            </a:endParaRPr>
          </a:p>
        </p:txBody>
      </p:sp>
      <p:sp>
        <p:nvSpPr>
          <p:cNvPr id="15" name="TextBox 14">
            <a:extLst>
              <a:ext uri="{FF2B5EF4-FFF2-40B4-BE49-F238E27FC236}">
                <a16:creationId xmlns:a16="http://schemas.microsoft.com/office/drawing/2014/main" id="{0FF5B087-490B-F5E0-F99D-F832A9994244}"/>
              </a:ext>
            </a:extLst>
          </p:cNvPr>
          <p:cNvSpPr txBox="1"/>
          <p:nvPr/>
        </p:nvSpPr>
        <p:spPr>
          <a:xfrm>
            <a:off x="6271491" y="1840468"/>
            <a:ext cx="2817090" cy="461665"/>
          </a:xfrm>
          <a:prstGeom prst="rect">
            <a:avLst/>
          </a:prstGeom>
          <a:noFill/>
        </p:spPr>
        <p:txBody>
          <a:bodyPr wrap="square" rtlCol="0">
            <a:spAutoFit/>
          </a:bodyPr>
          <a:lstStyle/>
          <a:p>
            <a:pPr algn="ctr"/>
            <a:r>
              <a:rPr lang="en-GB" sz="2400" b="1" dirty="0">
                <a:solidFill>
                  <a:schemeClr val="accent1">
                    <a:lumMod val="75000"/>
                  </a:schemeClr>
                </a:solidFill>
              </a:rPr>
              <a:t>CONDITIONS</a:t>
            </a:r>
            <a:endParaRPr lang="en-GB" b="1" dirty="0">
              <a:solidFill>
                <a:schemeClr val="accent1">
                  <a:lumMod val="75000"/>
                </a:schemeClr>
              </a:solidFill>
            </a:endParaRPr>
          </a:p>
        </p:txBody>
      </p:sp>
      <p:sp>
        <p:nvSpPr>
          <p:cNvPr id="16" name="TextBox 15">
            <a:extLst>
              <a:ext uri="{FF2B5EF4-FFF2-40B4-BE49-F238E27FC236}">
                <a16:creationId xmlns:a16="http://schemas.microsoft.com/office/drawing/2014/main" id="{FB662C15-AF9A-50AC-845F-72164BA292A1}"/>
              </a:ext>
            </a:extLst>
          </p:cNvPr>
          <p:cNvSpPr txBox="1"/>
          <p:nvPr/>
        </p:nvSpPr>
        <p:spPr>
          <a:xfrm>
            <a:off x="6724072" y="5768907"/>
            <a:ext cx="2817090" cy="646331"/>
          </a:xfrm>
          <a:prstGeom prst="rect">
            <a:avLst/>
          </a:prstGeom>
          <a:noFill/>
        </p:spPr>
        <p:txBody>
          <a:bodyPr wrap="square" rtlCol="0">
            <a:spAutoFit/>
          </a:bodyPr>
          <a:lstStyle/>
          <a:p>
            <a:pPr algn="ctr"/>
            <a:r>
              <a:rPr lang="en-GB" dirty="0"/>
              <a:t>Stand alone monitoring e.g. post bariatric surgery</a:t>
            </a:r>
          </a:p>
        </p:txBody>
      </p:sp>
      <p:pic>
        <p:nvPicPr>
          <p:cNvPr id="4" name="Picture 3">
            <a:extLst>
              <a:ext uri="{FF2B5EF4-FFF2-40B4-BE49-F238E27FC236}">
                <a16:creationId xmlns:a16="http://schemas.microsoft.com/office/drawing/2014/main" id="{4B925AB3-01A8-1520-BC00-F7265143D864}"/>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891946" y="111766"/>
            <a:ext cx="2005481" cy="1398380"/>
          </a:xfrm>
          <a:prstGeom prst="rect">
            <a:avLst/>
          </a:prstGeom>
        </p:spPr>
      </p:pic>
    </p:spTree>
    <p:extLst>
      <p:ext uri="{BB962C8B-B14F-4D97-AF65-F5344CB8AC3E}">
        <p14:creationId xmlns:p14="http://schemas.microsoft.com/office/powerpoint/2010/main" val="33271759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D0BD6-96F0-835D-3FB3-1CF07928F753}"/>
              </a:ext>
            </a:extLst>
          </p:cNvPr>
          <p:cNvSpPr>
            <a:spLocks noGrp="1"/>
          </p:cNvSpPr>
          <p:nvPr>
            <p:ph type="title"/>
          </p:nvPr>
        </p:nvSpPr>
        <p:spPr/>
        <p:txBody>
          <a:bodyPr/>
          <a:lstStyle/>
          <a:p>
            <a:r>
              <a:rPr lang="en-US" dirty="0"/>
              <a:t>Planning proactive care</a:t>
            </a:r>
            <a:endParaRPr lang="en-GB" dirty="0"/>
          </a:p>
        </p:txBody>
      </p:sp>
      <p:sp>
        <p:nvSpPr>
          <p:cNvPr id="3" name="Content Placeholder 2">
            <a:extLst>
              <a:ext uri="{FF2B5EF4-FFF2-40B4-BE49-F238E27FC236}">
                <a16:creationId xmlns:a16="http://schemas.microsoft.com/office/drawing/2014/main" id="{3CB0DEEA-0F30-7C5B-B6AF-C8DFFA1765FB}"/>
              </a:ext>
            </a:extLst>
          </p:cNvPr>
          <p:cNvSpPr>
            <a:spLocks noGrp="1"/>
          </p:cNvSpPr>
          <p:nvPr>
            <p:ph idx="1"/>
          </p:nvPr>
        </p:nvSpPr>
        <p:spPr/>
        <p:txBody>
          <a:bodyPr>
            <a:normAutofit/>
          </a:bodyPr>
          <a:lstStyle/>
          <a:p>
            <a:r>
              <a:rPr lang="en-US" dirty="0"/>
              <a:t>Recall by birth month or complete within a few months</a:t>
            </a:r>
          </a:p>
          <a:p>
            <a:r>
              <a:rPr lang="en-US" dirty="0" err="1"/>
              <a:t>Prioritise</a:t>
            </a:r>
            <a:r>
              <a:rPr lang="en-US" dirty="0"/>
              <a:t> more complex patients</a:t>
            </a:r>
          </a:p>
          <a:p>
            <a:r>
              <a:rPr lang="en-US" dirty="0"/>
              <a:t>Automate whenever possible</a:t>
            </a:r>
          </a:p>
          <a:p>
            <a:r>
              <a:rPr lang="en-US" dirty="0"/>
              <a:t>Aggregate activity into as fewer contacts as possible</a:t>
            </a:r>
          </a:p>
          <a:p>
            <a:r>
              <a:rPr lang="en-US" dirty="0"/>
              <a:t>Match patient types to suitable staff</a:t>
            </a:r>
          </a:p>
          <a:p>
            <a:r>
              <a:rPr lang="en-US" dirty="0"/>
              <a:t>Group consultations (e.g. prediabetics, lipid management, respiratory reviews)</a:t>
            </a:r>
          </a:p>
        </p:txBody>
      </p:sp>
      <p:pic>
        <p:nvPicPr>
          <p:cNvPr id="4" name="Picture 3">
            <a:extLst>
              <a:ext uri="{FF2B5EF4-FFF2-40B4-BE49-F238E27FC236}">
                <a16:creationId xmlns:a16="http://schemas.microsoft.com/office/drawing/2014/main" id="{FAE05669-41BF-835D-5FB1-383BAC4A39E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891946" y="111766"/>
            <a:ext cx="2005481" cy="1398380"/>
          </a:xfrm>
          <a:prstGeom prst="rect">
            <a:avLst/>
          </a:prstGeom>
        </p:spPr>
      </p:pic>
    </p:spTree>
    <p:extLst>
      <p:ext uri="{BB962C8B-B14F-4D97-AF65-F5344CB8AC3E}">
        <p14:creationId xmlns:p14="http://schemas.microsoft.com/office/powerpoint/2010/main" val="41056737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3A427-1970-B6FE-675A-5C718E4EE175}"/>
              </a:ext>
            </a:extLst>
          </p:cNvPr>
          <p:cNvSpPr>
            <a:spLocks noGrp="1"/>
          </p:cNvSpPr>
          <p:nvPr>
            <p:ph type="title"/>
          </p:nvPr>
        </p:nvSpPr>
        <p:spPr/>
        <p:txBody>
          <a:bodyPr/>
          <a:lstStyle/>
          <a:p>
            <a:r>
              <a:rPr lang="en-US" dirty="0"/>
              <a:t>Summary</a:t>
            </a:r>
            <a:endParaRPr lang="en-GB" dirty="0"/>
          </a:p>
        </p:txBody>
      </p:sp>
      <p:sp>
        <p:nvSpPr>
          <p:cNvPr id="3" name="Content Placeholder 2">
            <a:extLst>
              <a:ext uri="{FF2B5EF4-FFF2-40B4-BE49-F238E27FC236}">
                <a16:creationId xmlns:a16="http://schemas.microsoft.com/office/drawing/2014/main" id="{C116B16A-7252-3F50-C12E-B90CD534EF5A}"/>
              </a:ext>
            </a:extLst>
          </p:cNvPr>
          <p:cNvSpPr>
            <a:spLocks noGrp="1"/>
          </p:cNvSpPr>
          <p:nvPr>
            <p:ph idx="1"/>
          </p:nvPr>
        </p:nvSpPr>
        <p:spPr/>
        <p:txBody>
          <a:bodyPr/>
          <a:lstStyle/>
          <a:p>
            <a:r>
              <a:rPr lang="en-US" dirty="0"/>
              <a:t>Online consultation is integral to a whole practice approach</a:t>
            </a:r>
          </a:p>
          <a:p>
            <a:r>
              <a:rPr lang="en-US" dirty="0"/>
              <a:t>Reactive and proactive care both need to be developed to </a:t>
            </a:r>
            <a:r>
              <a:rPr lang="en-US" dirty="0" err="1"/>
              <a:t>maximise</a:t>
            </a:r>
            <a:r>
              <a:rPr lang="en-US" dirty="0"/>
              <a:t> efficiency and release capacity</a:t>
            </a:r>
          </a:p>
          <a:p>
            <a:r>
              <a:rPr lang="en-US" dirty="0"/>
              <a:t>Patient and staff experiences and involvement are vital</a:t>
            </a:r>
          </a:p>
          <a:p>
            <a:r>
              <a:rPr lang="en-US" dirty="0"/>
              <a:t>Continuing cycle of development</a:t>
            </a:r>
          </a:p>
          <a:p>
            <a:r>
              <a:rPr lang="en-US" dirty="0"/>
              <a:t>Better to feel more in control of change</a:t>
            </a:r>
          </a:p>
          <a:p>
            <a:r>
              <a:rPr lang="en-US" dirty="0"/>
              <a:t>Capacity remains an issue</a:t>
            </a:r>
          </a:p>
        </p:txBody>
      </p:sp>
    </p:spTree>
    <p:extLst>
      <p:ext uri="{BB962C8B-B14F-4D97-AF65-F5344CB8AC3E}">
        <p14:creationId xmlns:p14="http://schemas.microsoft.com/office/powerpoint/2010/main" val="17586198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50AA2-9383-7D88-E21B-4D2847DE3168}"/>
              </a:ext>
            </a:extLst>
          </p:cNvPr>
          <p:cNvSpPr>
            <a:spLocks noGrp="1"/>
          </p:cNvSpPr>
          <p:nvPr>
            <p:ph type="ctrTitle"/>
          </p:nvPr>
        </p:nvSpPr>
        <p:spPr/>
        <p:txBody>
          <a:bodyPr>
            <a:normAutofit/>
          </a:bodyPr>
          <a:lstStyle/>
          <a:p>
            <a:r>
              <a:rPr lang="en-GB" dirty="0"/>
              <a:t>Working with Industry</a:t>
            </a:r>
            <a:br>
              <a:rPr lang="en-GB" dirty="0"/>
            </a:br>
            <a:br>
              <a:rPr lang="en-GB" dirty="0"/>
            </a:br>
            <a:r>
              <a:rPr lang="en-GB" sz="4200" dirty="0"/>
              <a:t>Chris Stanley</a:t>
            </a:r>
          </a:p>
        </p:txBody>
      </p:sp>
      <p:sp>
        <p:nvSpPr>
          <p:cNvPr id="3" name="Subtitle 2">
            <a:extLst>
              <a:ext uri="{FF2B5EF4-FFF2-40B4-BE49-F238E27FC236}">
                <a16:creationId xmlns:a16="http://schemas.microsoft.com/office/drawing/2014/main" id="{B731A743-33D1-84C0-A453-7C478022BECA}"/>
              </a:ext>
            </a:extLst>
          </p:cNvPr>
          <p:cNvSpPr>
            <a:spLocks noGrp="1"/>
          </p:cNvSpPr>
          <p:nvPr>
            <p:ph type="subTitle" idx="1"/>
          </p:nvPr>
        </p:nvSpPr>
        <p:spPr>
          <a:xfrm>
            <a:off x="1524000" y="3696174"/>
            <a:ext cx="9144000" cy="1655762"/>
          </a:xfrm>
        </p:spPr>
        <p:txBody>
          <a:bodyPr/>
          <a:lstStyle/>
          <a:p>
            <a:r>
              <a:rPr lang="en-GB" dirty="0"/>
              <a:t>GP @ </a:t>
            </a:r>
            <a:r>
              <a:rPr lang="en-GB" dirty="0" err="1"/>
              <a:t>Haxby</a:t>
            </a:r>
            <a:r>
              <a:rPr lang="en-GB" dirty="0"/>
              <a:t> Group</a:t>
            </a:r>
          </a:p>
        </p:txBody>
      </p:sp>
    </p:spTree>
    <p:extLst>
      <p:ext uri="{BB962C8B-B14F-4D97-AF65-F5344CB8AC3E}">
        <p14:creationId xmlns:p14="http://schemas.microsoft.com/office/powerpoint/2010/main" val="428057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681EA3-9693-DDC6-03D0-432766481F15}"/>
              </a:ext>
            </a:extLst>
          </p:cNvPr>
          <p:cNvSpPr>
            <a:spLocks noGrp="1"/>
          </p:cNvSpPr>
          <p:nvPr>
            <p:ph type="title"/>
          </p:nvPr>
        </p:nvSpPr>
        <p:spPr>
          <a:xfrm>
            <a:off x="393923" y="851100"/>
            <a:ext cx="11404154" cy="865186"/>
          </a:xfrm>
        </p:spPr>
        <p:txBody>
          <a:bodyPr>
            <a:normAutofit fontScale="90000"/>
          </a:bodyPr>
          <a:lstStyle/>
          <a:p>
            <a:r>
              <a:rPr lang="en-GB" sz="3600" dirty="0">
                <a:latin typeface="+mj-lt"/>
              </a:rPr>
              <a:t>The population has changed considerably over the last 100 years</a:t>
            </a:r>
            <a:br>
              <a:rPr lang="en-GB" sz="3600" dirty="0">
                <a:latin typeface="+mj-lt"/>
              </a:rPr>
            </a:br>
            <a:endParaRPr lang="en-GB" dirty="0"/>
          </a:p>
        </p:txBody>
      </p:sp>
      <p:pic>
        <p:nvPicPr>
          <p:cNvPr id="5" name="Picture 4">
            <a:extLst>
              <a:ext uri="{FF2B5EF4-FFF2-40B4-BE49-F238E27FC236}">
                <a16:creationId xmlns:a16="http://schemas.microsoft.com/office/drawing/2014/main" id="{692B0C4A-F64E-A2C7-23A1-975D555F9B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451" y="1846593"/>
            <a:ext cx="10315436" cy="4268456"/>
          </a:xfrm>
          <a:prstGeom prst="rect">
            <a:avLst/>
          </a:prstGeom>
        </p:spPr>
      </p:pic>
    </p:spTree>
    <p:extLst>
      <p:ext uri="{BB962C8B-B14F-4D97-AF65-F5344CB8AC3E}">
        <p14:creationId xmlns:p14="http://schemas.microsoft.com/office/powerpoint/2010/main" val="2816384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7DA6-1F62-4EF1-6BDC-21C9397E387A}"/>
              </a:ext>
            </a:extLst>
          </p:cNvPr>
          <p:cNvSpPr>
            <a:spLocks noGrp="1"/>
          </p:cNvSpPr>
          <p:nvPr>
            <p:ph type="title"/>
          </p:nvPr>
        </p:nvSpPr>
        <p:spPr/>
        <p:txBody>
          <a:bodyPr/>
          <a:lstStyle/>
          <a:p>
            <a:r>
              <a:rPr lang="en-GB" dirty="0"/>
              <a:t>Commercial Partnerships</a:t>
            </a:r>
          </a:p>
        </p:txBody>
      </p:sp>
      <p:sp>
        <p:nvSpPr>
          <p:cNvPr id="3" name="Text Placeholder 2">
            <a:extLst>
              <a:ext uri="{FF2B5EF4-FFF2-40B4-BE49-F238E27FC236}">
                <a16:creationId xmlns:a16="http://schemas.microsoft.com/office/drawing/2014/main" id="{B4852247-8CB1-4BFC-25BF-966F62CC0F91}"/>
              </a:ext>
            </a:extLst>
          </p:cNvPr>
          <p:cNvSpPr>
            <a:spLocks noGrp="1"/>
          </p:cNvSpPr>
          <p:nvPr>
            <p:ph type="body" idx="1"/>
          </p:nvPr>
        </p:nvSpPr>
        <p:spPr/>
        <p:txBody>
          <a:bodyPr/>
          <a:lstStyle/>
          <a:p>
            <a:endParaRPr lang="en-GB" dirty="0"/>
          </a:p>
        </p:txBody>
      </p:sp>
      <p:sp>
        <p:nvSpPr>
          <p:cNvPr id="5" name="Text Placeholder 4">
            <a:extLst>
              <a:ext uri="{FF2B5EF4-FFF2-40B4-BE49-F238E27FC236}">
                <a16:creationId xmlns:a16="http://schemas.microsoft.com/office/drawing/2014/main" id="{F496FB4D-B02B-4CBC-F17D-32354F481E86}"/>
              </a:ext>
            </a:extLst>
          </p:cNvPr>
          <p:cNvSpPr>
            <a:spLocks noGrp="1"/>
          </p:cNvSpPr>
          <p:nvPr>
            <p:ph type="body" sz="quarter" idx="3"/>
          </p:nvPr>
        </p:nvSpPr>
        <p:spPr/>
        <p:txBody>
          <a:bodyPr/>
          <a:lstStyle/>
          <a:p>
            <a:endParaRPr lang="en-GB" dirty="0"/>
          </a:p>
        </p:txBody>
      </p:sp>
      <p:pic>
        <p:nvPicPr>
          <p:cNvPr id="1026" name="Picture 2" descr="Darth Vaderart Wallpaper,HD Movies Wallpapers,4k Wallpapers,Images ...">
            <a:extLst>
              <a:ext uri="{FF2B5EF4-FFF2-40B4-BE49-F238E27FC236}">
                <a16:creationId xmlns:a16="http://schemas.microsoft.com/office/drawing/2014/main" id="{730A99A7-18E0-3D3C-643B-F529BBE387DD}"/>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41312" y="2676525"/>
            <a:ext cx="5234794" cy="29376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tar Wars Luke Skywalker Wallpapers - Wallpaper Cave">
            <a:extLst>
              <a:ext uri="{FF2B5EF4-FFF2-40B4-BE49-F238E27FC236}">
                <a16:creationId xmlns:a16="http://schemas.microsoft.com/office/drawing/2014/main" id="{CA986938-55E6-EE48-6F89-159FD33DBE8C}"/>
              </a:ext>
            </a:extLst>
          </p:cNvPr>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5786425" y="2676525"/>
            <a:ext cx="5234794" cy="2937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9100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97E1C-3114-5FC6-E042-14355EE5E58A}"/>
              </a:ext>
            </a:extLst>
          </p:cNvPr>
          <p:cNvSpPr>
            <a:spLocks noGrp="1"/>
          </p:cNvSpPr>
          <p:nvPr>
            <p:ph type="title"/>
          </p:nvPr>
        </p:nvSpPr>
        <p:spPr>
          <a:xfrm>
            <a:off x="1137034" y="609597"/>
            <a:ext cx="9392421" cy="1330841"/>
          </a:xfrm>
        </p:spPr>
        <p:txBody>
          <a:bodyPr>
            <a:normAutofit/>
          </a:bodyPr>
          <a:lstStyle/>
          <a:p>
            <a:r>
              <a:rPr lang="en-GB"/>
              <a:t>WBLL</a:t>
            </a:r>
            <a:endParaRPr lang="en-GB" dirty="0"/>
          </a:p>
        </p:txBody>
      </p:sp>
      <p:pic>
        <p:nvPicPr>
          <p:cNvPr id="7" name="Content Placeholder 6" descr="Group of men with solid fill">
            <a:extLst>
              <a:ext uri="{FF2B5EF4-FFF2-40B4-BE49-F238E27FC236}">
                <a16:creationId xmlns:a16="http://schemas.microsoft.com/office/drawing/2014/main" id="{0050D840-D76C-05EB-F10C-5743F2E42D0F}"/>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22181" y="3021322"/>
            <a:ext cx="2061837" cy="2061837"/>
          </a:xfrm>
        </p:spPr>
      </p:pic>
      <p:pic>
        <p:nvPicPr>
          <p:cNvPr id="5" name="Content Placeholder 4" descr="Workflow with solid fill">
            <a:extLst>
              <a:ext uri="{FF2B5EF4-FFF2-40B4-BE49-F238E27FC236}">
                <a16:creationId xmlns:a16="http://schemas.microsoft.com/office/drawing/2014/main" id="{981D9A46-C998-0B0C-D43E-0F79B0103B7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4342" y="2925671"/>
            <a:ext cx="2188769" cy="2188769"/>
          </a:xfrm>
          <a:prstGeom prst="rect">
            <a:avLst/>
          </a:prstGeom>
        </p:spPr>
      </p:pic>
      <p:pic>
        <p:nvPicPr>
          <p:cNvPr id="10" name="Graphic 9" descr="Contract with solid fill">
            <a:extLst>
              <a:ext uri="{FF2B5EF4-FFF2-40B4-BE49-F238E27FC236}">
                <a16:creationId xmlns:a16="http://schemas.microsoft.com/office/drawing/2014/main" id="{9973FEB1-5A93-B088-1185-1DB0C21EFAA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56155" y="3011944"/>
            <a:ext cx="2061836" cy="2061836"/>
          </a:xfrm>
          <a:prstGeom prst="rect">
            <a:avLst/>
          </a:prstGeom>
        </p:spPr>
      </p:pic>
      <p:pic>
        <p:nvPicPr>
          <p:cNvPr id="13" name="Graphic 12" descr="Pound with solid fill">
            <a:extLst>
              <a:ext uri="{FF2B5EF4-FFF2-40B4-BE49-F238E27FC236}">
                <a16:creationId xmlns:a16="http://schemas.microsoft.com/office/drawing/2014/main" id="{C67A78BE-7B2A-013D-4860-8C3695CE282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090128" y="3159571"/>
            <a:ext cx="1598695" cy="1598695"/>
          </a:xfrm>
          <a:prstGeom prst="rect">
            <a:avLst/>
          </a:prstGeom>
        </p:spPr>
      </p:pic>
    </p:spTree>
    <p:extLst>
      <p:ext uri="{BB962C8B-B14F-4D97-AF65-F5344CB8AC3E}">
        <p14:creationId xmlns:p14="http://schemas.microsoft.com/office/powerpoint/2010/main" val="1474168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AEEC049-62E6-42E6-B4EA-F8F062FD5E15}"/>
              </a:ext>
            </a:extLst>
          </p:cNvPr>
          <p:cNvSpPr>
            <a:spLocks noGrp="1"/>
          </p:cNvSpPr>
          <p:nvPr>
            <p:ph type="title"/>
          </p:nvPr>
        </p:nvSpPr>
        <p:spPr>
          <a:xfrm>
            <a:off x="354093" y="1647568"/>
            <a:ext cx="4909569" cy="3130069"/>
          </a:xfrm>
        </p:spPr>
        <p:txBody>
          <a:bodyPr>
            <a:normAutofit fontScale="90000"/>
          </a:bodyPr>
          <a:lstStyle/>
          <a:p>
            <a:r>
              <a:rPr lang="en-US" dirty="0"/>
              <a:t>Growing pressures to fund care for a growing population with high health and care needs over the next 15 years </a:t>
            </a:r>
          </a:p>
        </p:txBody>
      </p:sp>
      <p:pic>
        <p:nvPicPr>
          <p:cNvPr id="6" name="Picture 5">
            <a:extLst>
              <a:ext uri="{FF2B5EF4-FFF2-40B4-BE49-F238E27FC236}">
                <a16:creationId xmlns:a16="http://schemas.microsoft.com/office/drawing/2014/main" id="{4EAE7038-C0D5-40BD-BA8D-0B56B41D2D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1794" y="1186757"/>
            <a:ext cx="6096000" cy="4861558"/>
          </a:xfrm>
          <a:prstGeom prst="rect">
            <a:avLst/>
          </a:prstGeom>
          <a:noFill/>
        </p:spPr>
      </p:pic>
      <p:sp>
        <p:nvSpPr>
          <p:cNvPr id="7" name="TextBox 6">
            <a:extLst>
              <a:ext uri="{FF2B5EF4-FFF2-40B4-BE49-F238E27FC236}">
                <a16:creationId xmlns:a16="http://schemas.microsoft.com/office/drawing/2014/main" id="{E84F68E4-B417-1434-03DE-00FCEAF83750}"/>
              </a:ext>
            </a:extLst>
          </p:cNvPr>
          <p:cNvSpPr txBox="1"/>
          <p:nvPr/>
        </p:nvSpPr>
        <p:spPr>
          <a:xfrm>
            <a:off x="354093" y="6334125"/>
            <a:ext cx="10466307" cy="369332"/>
          </a:xfrm>
          <a:prstGeom prst="rect">
            <a:avLst/>
          </a:prstGeom>
          <a:noFill/>
        </p:spPr>
        <p:txBody>
          <a:bodyPr wrap="square" rtlCol="0">
            <a:spAutoFit/>
          </a:bodyPr>
          <a:lstStyle/>
          <a:p>
            <a:r>
              <a:rPr lang="en-GB" dirty="0"/>
              <a:t>REAL Centre Health in 2040: projected patterns of illness in England, Health Foundation 2024</a:t>
            </a:r>
          </a:p>
        </p:txBody>
      </p:sp>
    </p:spTree>
    <p:extLst>
      <p:ext uri="{BB962C8B-B14F-4D97-AF65-F5344CB8AC3E}">
        <p14:creationId xmlns:p14="http://schemas.microsoft.com/office/powerpoint/2010/main" val="2798044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6F8F8"/>
        </a:solidFill>
        <a:effectLst/>
      </p:bgPr>
    </p:bg>
    <p:spTree>
      <p:nvGrpSpPr>
        <p:cNvPr id="1" name=""/>
        <p:cNvGrpSpPr/>
        <p:nvPr/>
      </p:nvGrpSpPr>
      <p:grpSpPr>
        <a:xfrm>
          <a:off x="0" y="0"/>
          <a:ext cx="0" cy="0"/>
          <a:chOff x="0" y="0"/>
          <a:chExt cx="0" cy="0"/>
        </a:xfrm>
      </p:grpSpPr>
      <p:pic>
        <p:nvPicPr>
          <p:cNvPr id="5" name="Picture 4" descr="A white background with black and white clouds&#10;&#10;Description automatically generated with medium confidence">
            <a:extLst>
              <a:ext uri="{FF2B5EF4-FFF2-40B4-BE49-F238E27FC236}">
                <a16:creationId xmlns:a16="http://schemas.microsoft.com/office/drawing/2014/main" id="{33458BDF-7C8B-A43D-AD6B-76E7276227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58" y="5945300"/>
            <a:ext cx="12162541" cy="912700"/>
          </a:xfrm>
          <a:prstGeom prst="rect">
            <a:avLst/>
          </a:prstGeom>
        </p:spPr>
      </p:pic>
      <p:sp>
        <p:nvSpPr>
          <p:cNvPr id="4" name="Title 3">
            <a:extLst>
              <a:ext uri="{FF2B5EF4-FFF2-40B4-BE49-F238E27FC236}">
                <a16:creationId xmlns:a16="http://schemas.microsoft.com/office/drawing/2014/main" id="{671F4D82-9574-203B-F34F-0566E7924D46}"/>
              </a:ext>
            </a:extLst>
          </p:cNvPr>
          <p:cNvSpPr>
            <a:spLocks noGrp="1"/>
          </p:cNvSpPr>
          <p:nvPr>
            <p:ph type="title"/>
          </p:nvPr>
        </p:nvSpPr>
        <p:spPr>
          <a:xfrm>
            <a:off x="431998" y="283521"/>
            <a:ext cx="11423665" cy="865186"/>
          </a:xfrm>
        </p:spPr>
        <p:txBody>
          <a:bodyPr>
            <a:noAutofit/>
          </a:bodyPr>
          <a:lstStyle/>
          <a:p>
            <a:br>
              <a:rPr lang="en-GB" sz="2200"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Modern General Practice (MGP) is a response to demand pressures and the strategic route to integrated neighbourhood working</a:t>
            </a:r>
            <a:endParaRPr lang="en-GB" sz="2200" b="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CBDF3990-1CC0-F6E0-3900-4F392078EF42}"/>
              </a:ext>
            </a:extLst>
          </p:cNvPr>
          <p:cNvSpPr txBox="1"/>
          <p:nvPr/>
        </p:nvSpPr>
        <p:spPr>
          <a:xfrm>
            <a:off x="3966644" y="3793136"/>
            <a:ext cx="7717356" cy="2734082"/>
          </a:xfrm>
          <a:prstGeom prst="rect">
            <a:avLst/>
          </a:prstGeom>
          <a:solidFill>
            <a:srgbClr val="0070C0"/>
          </a:solidFill>
        </p:spPr>
        <p:txBody>
          <a:bodyPr wrap="square" lIns="91440" tIns="45720" rIns="91440" bIns="45720" rtlCol="0" anchor="t">
            <a:spAutoFit/>
          </a:bodyPr>
          <a:lstStyle/>
          <a:p>
            <a:pPr>
              <a:spcBef>
                <a:spcPts val="200"/>
              </a:spcBef>
              <a:spcAft>
                <a:spcPts val="200"/>
              </a:spcAft>
            </a:pPr>
            <a:r>
              <a:rPr lang="en-GB" sz="1400" b="1" dirty="0">
                <a:latin typeface="Arial" panose="020B0604020202020204" pitchFamily="34" charset="0"/>
                <a:cs typeface="Arial" panose="020B0604020202020204" pitchFamily="34" charset="0"/>
              </a:rPr>
              <a:t> </a:t>
            </a:r>
            <a:r>
              <a:rPr lang="en-GB" sz="1100" b="1" dirty="0">
                <a:solidFill>
                  <a:schemeClr val="bg1"/>
                </a:solidFill>
                <a:latin typeface="Arial" panose="020B0604020202020204" pitchFamily="34" charset="0"/>
                <a:cs typeface="Arial" panose="020B0604020202020204" pitchFamily="34" charset="0"/>
              </a:rPr>
              <a:t>The benefits are cumulative: </a:t>
            </a:r>
          </a:p>
          <a:p>
            <a:pPr marL="171450" indent="-171450">
              <a:spcBef>
                <a:spcPts val="200"/>
              </a:spcBef>
              <a:spcAft>
                <a:spcPts val="200"/>
              </a:spcAft>
              <a:buFont typeface="Arial" panose="020B0604020202020204" pitchFamily="34" charset="0"/>
              <a:buChar char="•"/>
            </a:pPr>
            <a:r>
              <a:rPr lang="en-GB" sz="1100" dirty="0">
                <a:solidFill>
                  <a:schemeClr val="bg1"/>
                </a:solidFill>
                <a:latin typeface="Arial" panose="020B0604020202020204" pitchFamily="34" charset="0"/>
                <a:cs typeface="Arial" panose="020B0604020202020204" pitchFamily="34" charset="0"/>
              </a:rPr>
              <a:t>Improved patient experience of access </a:t>
            </a:r>
          </a:p>
          <a:p>
            <a:pPr marL="171450" indent="-171450">
              <a:spcBef>
                <a:spcPts val="200"/>
              </a:spcBef>
              <a:spcAft>
                <a:spcPts val="200"/>
              </a:spcAft>
              <a:buFont typeface="Arial" panose="020B0604020202020204" pitchFamily="34" charset="0"/>
              <a:buChar char="•"/>
            </a:pPr>
            <a:r>
              <a:rPr lang="en-GB" sz="1100" dirty="0">
                <a:solidFill>
                  <a:schemeClr val="bg1"/>
                </a:solidFill>
                <a:latin typeface="Arial" panose="020B0604020202020204" pitchFamily="34" charset="0"/>
                <a:cs typeface="Arial" panose="020B0604020202020204" pitchFamily="34" charset="0"/>
              </a:rPr>
              <a:t>Improved staff working conditions</a:t>
            </a:r>
          </a:p>
          <a:p>
            <a:pPr marL="171450" indent="-171450">
              <a:spcBef>
                <a:spcPts val="200"/>
              </a:spcBef>
              <a:spcAft>
                <a:spcPts val="200"/>
              </a:spcAft>
              <a:buFont typeface="Arial" panose="020B0604020202020204" pitchFamily="34" charset="0"/>
              <a:buChar char="•"/>
            </a:pPr>
            <a:r>
              <a:rPr lang="en-GB" sz="1100" dirty="0">
                <a:solidFill>
                  <a:schemeClr val="bg1"/>
                </a:solidFill>
                <a:latin typeface="Arial" panose="020B0604020202020204" pitchFamily="34" charset="0"/>
                <a:cs typeface="Arial" panose="020B0604020202020204" pitchFamily="34" charset="0"/>
              </a:rPr>
              <a:t>Better alignment of </a:t>
            </a:r>
            <a:r>
              <a:rPr lang="en-GB" sz="1100" b="1" dirty="0">
                <a:solidFill>
                  <a:schemeClr val="bg1"/>
                </a:solidFill>
                <a:latin typeface="Arial" panose="020B0604020202020204" pitchFamily="34" charset="0"/>
                <a:cs typeface="Arial" panose="020B0604020202020204" pitchFamily="34" charset="0"/>
              </a:rPr>
              <a:t>existing </a:t>
            </a:r>
            <a:r>
              <a:rPr lang="en-GB" sz="1100" dirty="0">
                <a:solidFill>
                  <a:schemeClr val="bg1"/>
                </a:solidFill>
                <a:latin typeface="Arial" panose="020B0604020202020204" pitchFamily="34" charset="0"/>
                <a:cs typeface="Arial" panose="020B0604020202020204" pitchFamily="34" charset="0"/>
              </a:rPr>
              <a:t>capacity with need</a:t>
            </a:r>
          </a:p>
          <a:p>
            <a:pPr marL="628650" lvl="1" indent="-171450">
              <a:spcBef>
                <a:spcPts val="200"/>
              </a:spcBef>
              <a:spcAft>
                <a:spcPts val="200"/>
              </a:spcAft>
              <a:buFont typeface="Arial" panose="020B0604020202020204" pitchFamily="34" charset="0"/>
              <a:buChar char="•"/>
            </a:pPr>
            <a:r>
              <a:rPr lang="en-GB" sz="1100" dirty="0">
                <a:solidFill>
                  <a:schemeClr val="bg1"/>
                </a:solidFill>
                <a:latin typeface="Arial" panose="020B0604020202020204" pitchFamily="34" charset="0"/>
                <a:cs typeface="Arial" panose="020B0604020202020204" pitchFamily="34" charset="0"/>
              </a:rPr>
              <a:t>Improved safety</a:t>
            </a:r>
          </a:p>
          <a:p>
            <a:pPr marL="628650" lvl="1" indent="-171450">
              <a:spcBef>
                <a:spcPts val="200"/>
              </a:spcBef>
              <a:spcAft>
                <a:spcPts val="200"/>
              </a:spcAft>
              <a:buFont typeface="Arial" panose="020B0604020202020204" pitchFamily="34" charset="0"/>
              <a:buChar char="•"/>
            </a:pPr>
            <a:r>
              <a:rPr lang="en-GB" sz="1100" dirty="0">
                <a:solidFill>
                  <a:schemeClr val="bg1"/>
                </a:solidFill>
                <a:latin typeface="Arial" panose="020B0604020202020204" pitchFamily="34" charset="0"/>
                <a:cs typeface="Arial" panose="020B0604020202020204" pitchFamily="34" charset="0"/>
              </a:rPr>
              <a:t>Improved equity </a:t>
            </a:r>
          </a:p>
          <a:p>
            <a:pPr marL="628650" lvl="1" indent="-171450">
              <a:spcBef>
                <a:spcPts val="200"/>
              </a:spcBef>
              <a:spcAft>
                <a:spcPts val="200"/>
              </a:spcAft>
              <a:buFont typeface="Arial" panose="020B0604020202020204" pitchFamily="34" charset="0"/>
              <a:buChar char="•"/>
            </a:pPr>
            <a:r>
              <a:rPr lang="en-GB" sz="1100" dirty="0">
                <a:solidFill>
                  <a:schemeClr val="bg1"/>
                </a:solidFill>
                <a:latin typeface="Arial" panose="020B0604020202020204" pitchFamily="34" charset="0"/>
                <a:cs typeface="Arial" panose="020B0604020202020204" pitchFamily="34" charset="0"/>
              </a:rPr>
              <a:t>Improved continuity of care</a:t>
            </a:r>
          </a:p>
          <a:p>
            <a:pPr marL="628650" lvl="1" indent="-171450">
              <a:spcBef>
                <a:spcPts val="200"/>
              </a:spcBef>
              <a:spcAft>
                <a:spcPts val="200"/>
              </a:spcAft>
              <a:buFont typeface="Arial" panose="020B0604020202020204" pitchFamily="34" charset="0"/>
              <a:buChar char="•"/>
            </a:pPr>
            <a:r>
              <a:rPr lang="en-GB" sz="1100" dirty="0">
                <a:solidFill>
                  <a:schemeClr val="bg1"/>
                </a:solidFill>
                <a:latin typeface="Arial" panose="020B0604020202020204" pitchFamily="34" charset="0"/>
                <a:cs typeface="Arial" panose="020B0604020202020204" pitchFamily="34" charset="0"/>
              </a:rPr>
              <a:t>Improved productivity, reduced avoidable appointments</a:t>
            </a:r>
          </a:p>
          <a:p>
            <a:pPr marL="628650" lvl="1" indent="-171450">
              <a:spcBef>
                <a:spcPts val="200"/>
              </a:spcBef>
              <a:spcAft>
                <a:spcPts val="200"/>
              </a:spcAft>
              <a:buFont typeface="Arial" panose="020B0604020202020204" pitchFamily="34" charset="0"/>
              <a:buChar char="•"/>
            </a:pPr>
            <a:r>
              <a:rPr lang="en-GB" sz="1100" dirty="0">
                <a:solidFill>
                  <a:schemeClr val="bg1"/>
                </a:solidFill>
                <a:latin typeface="Arial" panose="020B0604020202020204" pitchFamily="34" charset="0"/>
                <a:cs typeface="Arial" panose="020B0604020202020204" pitchFamily="34" charset="0"/>
              </a:rPr>
              <a:t>Improved co-ordination of care</a:t>
            </a:r>
          </a:p>
          <a:p>
            <a:pPr marL="628650" lvl="1" indent="-171450">
              <a:spcBef>
                <a:spcPts val="200"/>
              </a:spcBef>
              <a:spcAft>
                <a:spcPts val="200"/>
              </a:spcAft>
              <a:buFont typeface="Arial" panose="020B0604020202020204" pitchFamily="34" charset="0"/>
              <a:buChar char="•"/>
            </a:pPr>
            <a:r>
              <a:rPr lang="en-GB" sz="1100" dirty="0">
                <a:solidFill>
                  <a:schemeClr val="bg1"/>
                </a:solidFill>
                <a:latin typeface="Arial" panose="020B0604020202020204" pitchFamily="34" charset="0"/>
                <a:cs typeface="Arial" panose="020B0604020202020204" pitchFamily="34" charset="0"/>
              </a:rPr>
              <a:t>Improved resilience</a:t>
            </a:r>
          </a:p>
          <a:p>
            <a:pPr marL="628650" lvl="1" indent="-171450">
              <a:spcBef>
                <a:spcPts val="200"/>
              </a:spcBef>
              <a:spcAft>
                <a:spcPts val="200"/>
              </a:spcAft>
              <a:buFont typeface="Arial" panose="020B0604020202020204" pitchFamily="34" charset="0"/>
              <a:buChar char="•"/>
            </a:pPr>
            <a:r>
              <a:rPr lang="en-GB" sz="1100" dirty="0">
                <a:solidFill>
                  <a:schemeClr val="bg1"/>
                </a:solidFill>
                <a:latin typeface="Arial" panose="020B0604020202020204" pitchFamily="34" charset="0"/>
                <a:cs typeface="Arial" panose="020B0604020202020204" pitchFamily="34" charset="0"/>
              </a:rPr>
              <a:t>Released time for proactive care</a:t>
            </a:r>
          </a:p>
          <a:p>
            <a:pPr marL="628650" lvl="1" indent="-171450">
              <a:spcBef>
                <a:spcPts val="200"/>
              </a:spcBef>
              <a:spcAft>
                <a:spcPts val="200"/>
              </a:spcAft>
              <a:buFont typeface="Arial" panose="020B0604020202020204" pitchFamily="34" charset="0"/>
              <a:buChar char="•"/>
            </a:pPr>
            <a:r>
              <a:rPr lang="en-GB" sz="1100" dirty="0">
                <a:solidFill>
                  <a:schemeClr val="bg1"/>
                </a:solidFill>
                <a:latin typeface="Arial" panose="020B0604020202020204" pitchFamily="34" charset="0"/>
                <a:cs typeface="Arial" panose="020B0604020202020204" pitchFamily="34" charset="0"/>
              </a:rPr>
              <a:t>Reduced failure demand (UEC and unplanned hospital admissions)</a:t>
            </a:r>
          </a:p>
        </p:txBody>
      </p:sp>
      <p:sp>
        <p:nvSpPr>
          <p:cNvPr id="6" name="Right Arrow 5">
            <a:extLst>
              <a:ext uri="{FF2B5EF4-FFF2-40B4-BE49-F238E27FC236}">
                <a16:creationId xmlns:a16="http://schemas.microsoft.com/office/drawing/2014/main" id="{C422DB35-13FE-507B-5C55-DE9DB0A5653B}"/>
              </a:ext>
            </a:extLst>
          </p:cNvPr>
          <p:cNvSpPr/>
          <p:nvPr/>
        </p:nvSpPr>
        <p:spPr>
          <a:xfrm>
            <a:off x="2949637" y="2272916"/>
            <a:ext cx="534496" cy="630216"/>
          </a:xfrm>
          <a:prstGeom prst="rightArrow">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dirty="0">
              <a:latin typeface="Arial" panose="020B0604020202020204" pitchFamily="34" charset="0"/>
              <a:cs typeface="Arial" panose="020B0604020202020204" pitchFamily="34" charset="0"/>
            </a:endParaRPr>
          </a:p>
        </p:txBody>
      </p:sp>
      <p:sp>
        <p:nvSpPr>
          <p:cNvPr id="7" name="Right Arrow 6">
            <a:extLst>
              <a:ext uri="{FF2B5EF4-FFF2-40B4-BE49-F238E27FC236}">
                <a16:creationId xmlns:a16="http://schemas.microsoft.com/office/drawing/2014/main" id="{ED3F50C5-5A62-16DF-47B9-1E4463549850}"/>
              </a:ext>
            </a:extLst>
          </p:cNvPr>
          <p:cNvSpPr/>
          <p:nvPr/>
        </p:nvSpPr>
        <p:spPr>
          <a:xfrm>
            <a:off x="9080890" y="2360647"/>
            <a:ext cx="475785" cy="630216"/>
          </a:xfrm>
          <a:prstGeom prst="rightArrow">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dirty="0">
              <a:latin typeface="Arial" panose="020B0604020202020204" pitchFamily="34" charset="0"/>
              <a:cs typeface="Arial" panose="020B0604020202020204" pitchFamily="34" charset="0"/>
            </a:endParaRPr>
          </a:p>
        </p:txBody>
      </p:sp>
      <p:sp>
        <p:nvSpPr>
          <p:cNvPr id="8" name="Oval 7">
            <a:extLst>
              <a:ext uri="{FF2B5EF4-FFF2-40B4-BE49-F238E27FC236}">
                <a16:creationId xmlns:a16="http://schemas.microsoft.com/office/drawing/2014/main" id="{99C26E5C-F114-10EB-4989-E3423569B305}"/>
              </a:ext>
            </a:extLst>
          </p:cNvPr>
          <p:cNvSpPr/>
          <p:nvPr/>
        </p:nvSpPr>
        <p:spPr>
          <a:xfrm>
            <a:off x="9626440" y="1654628"/>
            <a:ext cx="2229223" cy="2042254"/>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Arial" panose="020B0604020202020204" pitchFamily="34" charset="0"/>
                <a:cs typeface="Arial" panose="020B0604020202020204" pitchFamily="34" charset="0"/>
              </a:rPr>
              <a:t>Integrated neighbourhood working</a:t>
            </a:r>
          </a:p>
          <a:p>
            <a:pPr algn="ctr"/>
            <a:r>
              <a:rPr lang="en-GB" sz="1600" dirty="0">
                <a:solidFill>
                  <a:schemeClr val="bg1"/>
                </a:solidFill>
                <a:latin typeface="Arial" panose="020B0604020202020204" pitchFamily="34" charset="0"/>
                <a:cs typeface="Arial" panose="020B0604020202020204" pitchFamily="34" charset="0"/>
              </a:rPr>
              <a:t>(proactive care)</a:t>
            </a:r>
          </a:p>
        </p:txBody>
      </p:sp>
      <p:sp>
        <p:nvSpPr>
          <p:cNvPr id="11" name="Oval 10">
            <a:extLst>
              <a:ext uri="{FF2B5EF4-FFF2-40B4-BE49-F238E27FC236}">
                <a16:creationId xmlns:a16="http://schemas.microsoft.com/office/drawing/2014/main" id="{31E1DB23-2601-00A6-D591-F4D8381FA675}"/>
              </a:ext>
            </a:extLst>
          </p:cNvPr>
          <p:cNvSpPr/>
          <p:nvPr/>
        </p:nvSpPr>
        <p:spPr>
          <a:xfrm>
            <a:off x="6852205" y="1654628"/>
            <a:ext cx="2110915" cy="2042254"/>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Arial" panose="020B0604020202020204" pitchFamily="34" charset="0"/>
                <a:cs typeface="Arial" panose="020B0604020202020204" pitchFamily="34" charset="0"/>
              </a:rPr>
              <a:t>Advanced Modern General Practice (with population health)</a:t>
            </a:r>
          </a:p>
        </p:txBody>
      </p:sp>
      <p:sp>
        <p:nvSpPr>
          <p:cNvPr id="12" name="Right Arrow 6">
            <a:extLst>
              <a:ext uri="{FF2B5EF4-FFF2-40B4-BE49-F238E27FC236}">
                <a16:creationId xmlns:a16="http://schemas.microsoft.com/office/drawing/2014/main" id="{D4F29C4B-4FA8-FDFA-D9CD-FAEB489ABD1A}"/>
              </a:ext>
            </a:extLst>
          </p:cNvPr>
          <p:cNvSpPr/>
          <p:nvPr/>
        </p:nvSpPr>
        <p:spPr>
          <a:xfrm>
            <a:off x="6303038" y="2360646"/>
            <a:ext cx="475785" cy="630216"/>
          </a:xfrm>
          <a:prstGeom prst="rightArrow">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dirty="0">
              <a:latin typeface="Arial" panose="020B0604020202020204" pitchFamily="34" charset="0"/>
              <a:cs typeface="Arial" panose="020B0604020202020204" pitchFamily="34" charset="0"/>
            </a:endParaRPr>
          </a:p>
        </p:txBody>
      </p:sp>
      <p:sp>
        <p:nvSpPr>
          <p:cNvPr id="13" name="Oval 12">
            <a:extLst>
              <a:ext uri="{FF2B5EF4-FFF2-40B4-BE49-F238E27FC236}">
                <a16:creationId xmlns:a16="http://schemas.microsoft.com/office/drawing/2014/main" id="{DDFD81B5-6E0C-6269-46DA-13F96C183D40}"/>
              </a:ext>
            </a:extLst>
          </p:cNvPr>
          <p:cNvSpPr/>
          <p:nvPr/>
        </p:nvSpPr>
        <p:spPr>
          <a:xfrm>
            <a:off x="3966644" y="1669774"/>
            <a:ext cx="2153912" cy="2027107"/>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Arial" panose="020B0604020202020204" pitchFamily="34" charset="0"/>
                <a:cs typeface="Arial" panose="020B0604020202020204" pitchFamily="34" charset="0"/>
              </a:rPr>
              <a:t>Modern general practice</a:t>
            </a:r>
          </a:p>
          <a:p>
            <a:pPr algn="ctr"/>
            <a:r>
              <a:rPr lang="en-GB" sz="1600" dirty="0">
                <a:solidFill>
                  <a:schemeClr val="bg1"/>
                </a:solidFill>
                <a:latin typeface="Arial" panose="020B0604020202020204" pitchFamily="34" charset="0"/>
                <a:cs typeface="Arial" panose="020B0604020202020204" pitchFamily="34" charset="0"/>
              </a:rPr>
              <a:t>(reactive care)</a:t>
            </a:r>
          </a:p>
        </p:txBody>
      </p:sp>
      <p:sp>
        <p:nvSpPr>
          <p:cNvPr id="14" name="Oval 13">
            <a:extLst>
              <a:ext uri="{FF2B5EF4-FFF2-40B4-BE49-F238E27FC236}">
                <a16:creationId xmlns:a16="http://schemas.microsoft.com/office/drawing/2014/main" id="{14E1FE77-A026-5973-704D-1EE5BA822894}"/>
              </a:ext>
            </a:extLst>
          </p:cNvPr>
          <p:cNvSpPr/>
          <p:nvPr/>
        </p:nvSpPr>
        <p:spPr>
          <a:xfrm>
            <a:off x="703425" y="1669774"/>
            <a:ext cx="2099171" cy="2027107"/>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Arial" panose="020B0604020202020204" pitchFamily="34" charset="0"/>
                <a:cs typeface="Arial" panose="020B0604020202020204" pitchFamily="34" charset="0"/>
              </a:rPr>
              <a:t>Traditional general practice</a:t>
            </a:r>
          </a:p>
        </p:txBody>
      </p:sp>
      <p:sp>
        <p:nvSpPr>
          <p:cNvPr id="15" name="TextBox 14">
            <a:extLst>
              <a:ext uri="{FF2B5EF4-FFF2-40B4-BE49-F238E27FC236}">
                <a16:creationId xmlns:a16="http://schemas.microsoft.com/office/drawing/2014/main" id="{E1A0BF26-4D60-28B4-55EC-029F97E59390}"/>
              </a:ext>
            </a:extLst>
          </p:cNvPr>
          <p:cNvSpPr txBox="1"/>
          <p:nvPr/>
        </p:nvSpPr>
        <p:spPr>
          <a:xfrm>
            <a:off x="269225" y="3793135"/>
            <a:ext cx="3214908" cy="2749471"/>
          </a:xfrm>
          <a:prstGeom prst="rect">
            <a:avLst/>
          </a:prstGeom>
          <a:solidFill>
            <a:schemeClr val="bg1">
              <a:lumMod val="85000"/>
            </a:schemeClr>
          </a:solidFill>
        </p:spPr>
        <p:txBody>
          <a:bodyPr wrap="square" rtlCol="0">
            <a:spAutoFit/>
          </a:bodyPr>
          <a:lstStyle/>
          <a:p>
            <a:pPr>
              <a:spcBef>
                <a:spcPts val="200"/>
              </a:spcBef>
              <a:spcAft>
                <a:spcPts val="200"/>
              </a:spcAft>
            </a:pPr>
            <a:endParaRPr lang="en-GB" sz="200" dirty="0">
              <a:solidFill>
                <a:srgbClr val="231F20"/>
              </a:solidFill>
              <a:latin typeface="Arial" panose="020B0604020202020204" pitchFamily="34" charset="0"/>
              <a:cs typeface="Arial" panose="020B0604020202020204" pitchFamily="34" charset="0"/>
            </a:endParaRPr>
          </a:p>
          <a:p>
            <a:pPr marL="171450" indent="-171450">
              <a:spcBef>
                <a:spcPts val="200"/>
              </a:spcBef>
              <a:spcAft>
                <a:spcPts val="200"/>
              </a:spcAft>
              <a:buFont typeface="Arial" panose="020B0604020202020204" pitchFamily="34" charset="0"/>
              <a:buChar char="•"/>
            </a:pPr>
            <a:r>
              <a:rPr lang="en-GB" sz="1200" dirty="0">
                <a:solidFill>
                  <a:srgbClr val="231F20"/>
                </a:solidFill>
                <a:latin typeface="Arial" panose="020B0604020202020204" pitchFamily="34" charset="0"/>
                <a:cs typeface="Arial" panose="020B0604020202020204" pitchFamily="34" charset="0"/>
              </a:rPr>
              <a:t>‘</a:t>
            </a:r>
            <a:r>
              <a:rPr lang="en-GB" sz="1100" dirty="0">
                <a:solidFill>
                  <a:srgbClr val="231F20"/>
                </a:solidFill>
                <a:latin typeface="Arial" panose="020B0604020202020204" pitchFamily="34" charset="0"/>
                <a:cs typeface="Arial" panose="020B0604020202020204" pitchFamily="34" charset="0"/>
              </a:rPr>
              <a:t>8am rush’ and ‘call back tomorrow’</a:t>
            </a:r>
          </a:p>
          <a:p>
            <a:pPr marL="171450" indent="-171450">
              <a:spcBef>
                <a:spcPts val="200"/>
              </a:spcBef>
              <a:spcAft>
                <a:spcPts val="200"/>
              </a:spcAft>
              <a:buFont typeface="Arial" panose="020B0604020202020204" pitchFamily="34" charset="0"/>
              <a:buChar char="•"/>
            </a:pPr>
            <a:r>
              <a:rPr lang="en-GB" sz="1100" dirty="0">
                <a:solidFill>
                  <a:srgbClr val="231F20"/>
                </a:solidFill>
                <a:latin typeface="Arial" panose="020B0604020202020204" pitchFamily="34" charset="0"/>
                <a:cs typeface="Arial" panose="020B0604020202020204" pitchFamily="34" charset="0"/>
              </a:rPr>
              <a:t>One size fits all approach</a:t>
            </a:r>
          </a:p>
          <a:p>
            <a:pPr marL="171450" indent="-171450">
              <a:spcBef>
                <a:spcPts val="200"/>
              </a:spcBef>
              <a:spcAft>
                <a:spcPts val="200"/>
              </a:spcAft>
              <a:buFont typeface="Arial" panose="020B0604020202020204" pitchFamily="34" charset="0"/>
              <a:buChar char="•"/>
            </a:pPr>
            <a:r>
              <a:rPr lang="en-GB" sz="1100" dirty="0">
                <a:solidFill>
                  <a:srgbClr val="231F20"/>
                </a:solidFill>
                <a:latin typeface="Arial" panose="020B0604020202020204" pitchFamily="34" charset="0"/>
                <a:cs typeface="Arial" panose="020B0604020202020204" pitchFamily="34" charset="0"/>
              </a:rPr>
              <a:t>Inefficient and unfair allocation of capacity “first come first served”</a:t>
            </a:r>
          </a:p>
          <a:p>
            <a:pPr marL="171450" indent="-171450">
              <a:spcBef>
                <a:spcPts val="200"/>
              </a:spcBef>
              <a:spcAft>
                <a:spcPts val="200"/>
              </a:spcAft>
              <a:buFont typeface="Arial" panose="020B0604020202020204" pitchFamily="34" charset="0"/>
              <a:buChar char="•"/>
            </a:pPr>
            <a:r>
              <a:rPr lang="en-GB" sz="1100" dirty="0">
                <a:solidFill>
                  <a:srgbClr val="231F20"/>
                </a:solidFill>
                <a:latin typeface="Arial" panose="020B0604020202020204" pitchFamily="34" charset="0"/>
                <a:cs typeface="Arial" panose="020B0604020202020204" pitchFamily="34" charset="0"/>
              </a:rPr>
              <a:t>Avoidable GP appointments – allocated based on patient preference not clinical need</a:t>
            </a:r>
          </a:p>
          <a:p>
            <a:pPr marL="171450" indent="-171450">
              <a:spcBef>
                <a:spcPts val="200"/>
              </a:spcBef>
              <a:spcAft>
                <a:spcPts val="200"/>
              </a:spcAft>
              <a:buFont typeface="Arial" panose="020B0604020202020204" pitchFamily="34" charset="0"/>
              <a:buChar char="•"/>
            </a:pPr>
            <a:r>
              <a:rPr lang="en-GB" sz="1100" dirty="0">
                <a:solidFill>
                  <a:srgbClr val="231F20"/>
                </a:solidFill>
                <a:latin typeface="Arial" panose="020B0604020202020204" pitchFamily="34" charset="0"/>
                <a:cs typeface="Arial" panose="020B0604020202020204" pitchFamily="34" charset="0"/>
              </a:rPr>
              <a:t>GP centric model not multi-disciplinary team</a:t>
            </a:r>
          </a:p>
          <a:p>
            <a:pPr marL="171450" indent="-171450">
              <a:spcBef>
                <a:spcPts val="200"/>
              </a:spcBef>
              <a:spcAft>
                <a:spcPts val="200"/>
              </a:spcAft>
              <a:buFont typeface="Arial" panose="020B0604020202020204" pitchFamily="34" charset="0"/>
              <a:buChar char="•"/>
            </a:pPr>
            <a:r>
              <a:rPr lang="en-GB" sz="1100" dirty="0">
                <a:solidFill>
                  <a:srgbClr val="231F20"/>
                </a:solidFill>
                <a:latin typeface="Arial" panose="020B0604020202020204" pitchFamily="34" charset="0"/>
                <a:cs typeface="Arial" panose="020B0604020202020204" pitchFamily="34" charset="0"/>
              </a:rPr>
              <a:t>Inefficient workflow</a:t>
            </a:r>
          </a:p>
          <a:p>
            <a:pPr marL="171450" indent="-171450">
              <a:spcBef>
                <a:spcPts val="200"/>
              </a:spcBef>
              <a:spcAft>
                <a:spcPts val="200"/>
              </a:spcAft>
              <a:buFont typeface="Arial" panose="020B0604020202020204" pitchFamily="34" charset="0"/>
              <a:buChar char="•"/>
            </a:pPr>
            <a:r>
              <a:rPr lang="en-GB" sz="1100" dirty="0">
                <a:latin typeface="Arial" panose="020B0604020202020204" pitchFamily="34" charset="0"/>
                <a:cs typeface="Arial" panose="020B0604020202020204" pitchFamily="34" charset="0"/>
              </a:rPr>
              <a:t>Limited use and understanding of data to plan activity around demand patterns</a:t>
            </a:r>
          </a:p>
          <a:p>
            <a:pPr marL="171450" indent="-171450">
              <a:spcBef>
                <a:spcPts val="200"/>
              </a:spcBef>
              <a:spcAft>
                <a:spcPts val="200"/>
              </a:spcAft>
              <a:buFont typeface="Arial" panose="020B0604020202020204" pitchFamily="34" charset="0"/>
              <a:buChar char="•"/>
            </a:pPr>
            <a:r>
              <a:rPr lang="en-GB" sz="1100" dirty="0">
                <a:latin typeface="Arial" panose="020B0604020202020204" pitchFamily="34" charset="0"/>
                <a:cs typeface="Arial" panose="020B0604020202020204" pitchFamily="34" charset="0"/>
              </a:rPr>
              <a:t>Widening healthcare inequalities; the </a:t>
            </a:r>
            <a:r>
              <a:rPr lang="en-GB" sz="1100" b="1" dirty="0">
                <a:latin typeface="Arial" panose="020B0604020202020204" pitchFamily="34" charset="0"/>
                <a:cs typeface="Arial" panose="020B0604020202020204" pitchFamily="34" charset="0"/>
              </a:rPr>
              <a:t>demand-capacity gap is unequally distributed</a:t>
            </a:r>
          </a:p>
        </p:txBody>
      </p:sp>
    </p:spTree>
    <p:extLst>
      <p:ext uri="{BB962C8B-B14F-4D97-AF65-F5344CB8AC3E}">
        <p14:creationId xmlns:p14="http://schemas.microsoft.com/office/powerpoint/2010/main" val="360295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ounded Rectangle 8">
            <a:extLst>
              <a:ext uri="{FF2B5EF4-FFF2-40B4-BE49-F238E27FC236}">
                <a16:creationId xmlns:a16="http://schemas.microsoft.com/office/drawing/2014/main" id="{5719B122-8122-5376-0C00-49E1BC67BA35}"/>
              </a:ext>
            </a:extLst>
          </p:cNvPr>
          <p:cNvSpPr/>
          <p:nvPr/>
        </p:nvSpPr>
        <p:spPr>
          <a:xfrm>
            <a:off x="5268237" y="3178907"/>
            <a:ext cx="3913717" cy="780690"/>
          </a:xfrm>
          <a:prstGeom prst="roundRect">
            <a:avLst/>
          </a:prstGeom>
          <a:solidFill>
            <a:srgbClr val="003087"/>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69" name="Picture 68">
            <a:extLst>
              <a:ext uri="{FF2B5EF4-FFF2-40B4-BE49-F238E27FC236}">
                <a16:creationId xmlns:a16="http://schemas.microsoft.com/office/drawing/2014/main" id="{F11C4466-44EF-F833-1D9A-555EA7C174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12491" y="5886756"/>
            <a:ext cx="12179509" cy="684646"/>
          </a:xfrm>
          <a:prstGeom prst="rect">
            <a:avLst/>
          </a:prstGeom>
        </p:spPr>
      </p:pic>
      <p:sp>
        <p:nvSpPr>
          <p:cNvPr id="4" name="Title 3">
            <a:extLst>
              <a:ext uri="{FF2B5EF4-FFF2-40B4-BE49-F238E27FC236}">
                <a16:creationId xmlns:a16="http://schemas.microsoft.com/office/drawing/2014/main" id="{671F4D82-9574-203B-F34F-0566E7924D46}"/>
              </a:ext>
            </a:extLst>
          </p:cNvPr>
          <p:cNvSpPr>
            <a:spLocks noGrp="1"/>
          </p:cNvSpPr>
          <p:nvPr>
            <p:ph type="title"/>
          </p:nvPr>
        </p:nvSpPr>
        <p:spPr>
          <a:xfrm>
            <a:off x="393012" y="357868"/>
            <a:ext cx="11555652" cy="865186"/>
          </a:xfrm>
        </p:spPr>
        <p:txBody>
          <a:bodyPr>
            <a:normAutofit/>
          </a:bodyPr>
          <a:lstStyle/>
          <a:p>
            <a:r>
              <a:rPr lang="en-GB" sz="2600" dirty="0"/>
              <a:t>Modern general practice is a generational shift in ways of working. </a:t>
            </a:r>
            <a:br>
              <a:rPr lang="en-GB" sz="2600" dirty="0"/>
            </a:br>
            <a:r>
              <a:rPr lang="en-GB" sz="2600" dirty="0"/>
              <a:t>It consists of 5 key elements</a:t>
            </a:r>
            <a:endParaRPr lang="en-US" sz="2600" b="0" dirty="0">
              <a:solidFill>
                <a:srgbClr val="FF0000"/>
              </a:solidFill>
              <a:cs typeface="Arial"/>
            </a:endParaRPr>
          </a:p>
        </p:txBody>
      </p:sp>
      <p:sp>
        <p:nvSpPr>
          <p:cNvPr id="6" name="TextBox 5">
            <a:extLst>
              <a:ext uri="{FF2B5EF4-FFF2-40B4-BE49-F238E27FC236}">
                <a16:creationId xmlns:a16="http://schemas.microsoft.com/office/drawing/2014/main" id="{91B01828-7974-4D7A-0253-8093E94FD995}"/>
              </a:ext>
            </a:extLst>
          </p:cNvPr>
          <p:cNvSpPr txBox="1"/>
          <p:nvPr/>
        </p:nvSpPr>
        <p:spPr>
          <a:xfrm>
            <a:off x="65235" y="1424056"/>
            <a:ext cx="902429" cy="27699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31F20"/>
                </a:solidFill>
                <a:effectLst/>
                <a:uLnTx/>
                <a:uFillTx/>
                <a:latin typeface="Arial"/>
                <a:ea typeface="+mn-ea"/>
                <a:cs typeface="Arial"/>
              </a:rPr>
              <a:t>Objectives</a:t>
            </a:r>
            <a:endParaRPr kumimoji="0" lang="en-US" sz="1800" b="0" i="0" u="none" strike="noStrike" kern="1200" cap="none" spc="0" normalizeH="0" baseline="0" noProof="0" dirty="0">
              <a:ln>
                <a:noFill/>
              </a:ln>
              <a:solidFill>
                <a:srgbClr val="231F20"/>
              </a:solidFill>
              <a:effectLst/>
              <a:uLnTx/>
              <a:uFillTx/>
              <a:latin typeface="Arial" panose="020B0604020202020204"/>
              <a:ea typeface="+mn-ea"/>
              <a:cs typeface="+mn-cs"/>
            </a:endParaRPr>
          </a:p>
        </p:txBody>
      </p:sp>
      <p:sp>
        <p:nvSpPr>
          <p:cNvPr id="7" name="Rounded Rectangle 6">
            <a:extLst>
              <a:ext uri="{FF2B5EF4-FFF2-40B4-BE49-F238E27FC236}">
                <a16:creationId xmlns:a16="http://schemas.microsoft.com/office/drawing/2014/main" id="{DBDFCC05-7334-018D-83AA-0A63CA855340}"/>
              </a:ext>
            </a:extLst>
          </p:cNvPr>
          <p:cNvSpPr/>
          <p:nvPr/>
        </p:nvSpPr>
        <p:spPr>
          <a:xfrm>
            <a:off x="2508429" y="3196539"/>
            <a:ext cx="1355080" cy="1460040"/>
          </a:xfrm>
          <a:prstGeom prst="roundRect">
            <a:avLst/>
          </a:prstGeom>
          <a:solidFill>
            <a:srgbClr val="003087"/>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8" name="Rounded Rectangle 7">
            <a:extLst>
              <a:ext uri="{FF2B5EF4-FFF2-40B4-BE49-F238E27FC236}">
                <a16:creationId xmlns:a16="http://schemas.microsoft.com/office/drawing/2014/main" id="{B0BCB790-FAB4-986F-496F-AEA69415DEFB}"/>
              </a:ext>
            </a:extLst>
          </p:cNvPr>
          <p:cNvSpPr/>
          <p:nvPr/>
        </p:nvSpPr>
        <p:spPr>
          <a:xfrm>
            <a:off x="4004407" y="3176435"/>
            <a:ext cx="1129680" cy="1470917"/>
          </a:xfrm>
          <a:prstGeom prst="roundRect">
            <a:avLst/>
          </a:prstGeom>
          <a:solidFill>
            <a:srgbClr val="003087"/>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 name="Rounded Rectangle 8">
            <a:extLst>
              <a:ext uri="{FF2B5EF4-FFF2-40B4-BE49-F238E27FC236}">
                <a16:creationId xmlns:a16="http://schemas.microsoft.com/office/drawing/2014/main" id="{04201AD2-D424-0197-45B0-A088B6066FEB}"/>
              </a:ext>
            </a:extLst>
          </p:cNvPr>
          <p:cNvSpPr/>
          <p:nvPr/>
        </p:nvSpPr>
        <p:spPr>
          <a:xfrm>
            <a:off x="5273968" y="4005202"/>
            <a:ext cx="1865187" cy="385409"/>
          </a:xfrm>
          <a:prstGeom prst="roundRect">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2" name="Rounded Rectangle 11">
            <a:extLst>
              <a:ext uri="{FF2B5EF4-FFF2-40B4-BE49-F238E27FC236}">
                <a16:creationId xmlns:a16="http://schemas.microsoft.com/office/drawing/2014/main" id="{AF3A74F0-07DF-9012-D070-2D56FC24D252}"/>
              </a:ext>
            </a:extLst>
          </p:cNvPr>
          <p:cNvSpPr/>
          <p:nvPr/>
        </p:nvSpPr>
        <p:spPr>
          <a:xfrm>
            <a:off x="10769856" y="3177091"/>
            <a:ext cx="1178808" cy="1384409"/>
          </a:xfrm>
          <a:prstGeom prst="roundRect">
            <a:avLst/>
          </a:prstGeom>
          <a:solidFill>
            <a:srgbClr val="8A8692"/>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31F20"/>
              </a:solidFill>
              <a:effectLst/>
              <a:uLnTx/>
              <a:uFillTx/>
              <a:latin typeface="Arial" panose="020B0604020202020204"/>
              <a:ea typeface="+mn-ea"/>
              <a:cs typeface="+mn-cs"/>
            </a:endParaRPr>
          </a:p>
        </p:txBody>
      </p:sp>
      <p:sp>
        <p:nvSpPr>
          <p:cNvPr id="13" name="TextBox 12">
            <a:extLst>
              <a:ext uri="{FF2B5EF4-FFF2-40B4-BE49-F238E27FC236}">
                <a16:creationId xmlns:a16="http://schemas.microsoft.com/office/drawing/2014/main" id="{F6629B48-8B81-170D-24E8-0E04B4ADF2B5}"/>
              </a:ext>
            </a:extLst>
          </p:cNvPr>
          <p:cNvSpPr txBox="1"/>
          <p:nvPr/>
        </p:nvSpPr>
        <p:spPr>
          <a:xfrm>
            <a:off x="2572446" y="3240982"/>
            <a:ext cx="1204138" cy="113877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a:ea typeface="+mn-ea"/>
                <a:cs typeface="Arial"/>
              </a:rPr>
              <a:t>Collect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a:ea typeface="+mn-ea"/>
                <a:cs typeface="Arial"/>
              </a:rPr>
              <a:t>Structured information captured into single workflow</a:t>
            </a:r>
          </a:p>
        </p:txBody>
      </p:sp>
      <p:sp>
        <p:nvSpPr>
          <p:cNvPr id="14" name="TextBox 13">
            <a:extLst>
              <a:ext uri="{FF2B5EF4-FFF2-40B4-BE49-F238E27FC236}">
                <a16:creationId xmlns:a16="http://schemas.microsoft.com/office/drawing/2014/main" id="{B5235A3D-4D3E-E531-284E-59AF688AA1BB}"/>
              </a:ext>
            </a:extLst>
          </p:cNvPr>
          <p:cNvSpPr txBox="1"/>
          <p:nvPr/>
        </p:nvSpPr>
        <p:spPr>
          <a:xfrm>
            <a:off x="4080132" y="3235759"/>
            <a:ext cx="1064936" cy="138499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a:ea typeface="+mn-ea"/>
                <a:cs typeface="Arial"/>
              </a:rPr>
              <a:t>Filter</a:t>
            </a: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a:ea typeface="+mn-ea"/>
                <a:cs typeface="Arial"/>
              </a:rPr>
              <a:t>to separate admin tasks OR request additional information / photo from patient</a:t>
            </a:r>
            <a:endPar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5" name="TextBox 14">
            <a:extLst>
              <a:ext uri="{FF2B5EF4-FFF2-40B4-BE49-F238E27FC236}">
                <a16:creationId xmlns:a16="http://schemas.microsoft.com/office/drawing/2014/main" id="{58437F0E-E86B-F7F7-4EDB-E23C83F2C0BB}"/>
              </a:ext>
            </a:extLst>
          </p:cNvPr>
          <p:cNvSpPr txBox="1"/>
          <p:nvPr/>
        </p:nvSpPr>
        <p:spPr>
          <a:xfrm>
            <a:off x="5227680" y="4001425"/>
            <a:ext cx="2025255" cy="40011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231F20"/>
                </a:solidFill>
                <a:effectLst/>
                <a:uLnTx/>
                <a:uFillTx/>
                <a:latin typeface="Arial"/>
                <a:ea typeface="+mn-ea"/>
                <a:cs typeface="Arial"/>
              </a:rPr>
              <a:t>Care navigate: </a:t>
            </a:r>
            <a:r>
              <a:rPr kumimoji="0" lang="en-GB" sz="1000" b="0" i="0" u="none" strike="noStrike" kern="1200" cap="none" spc="0" normalizeH="0" baseline="0" noProof="0" dirty="0">
                <a:ln>
                  <a:noFill/>
                </a:ln>
                <a:solidFill>
                  <a:srgbClr val="231F20"/>
                </a:solidFill>
                <a:effectLst/>
                <a:uLnTx/>
                <a:uFillTx/>
                <a:latin typeface="Arial"/>
                <a:ea typeface="+mn-ea"/>
                <a:cs typeface="Arial"/>
              </a:rPr>
              <a:t>Signpost, refer or book according to protocol</a:t>
            </a:r>
            <a:endParaRPr kumimoji="0" lang="en-GB" sz="1800" b="0" i="0" u="none" strike="noStrike" kern="1200" cap="none" spc="0" normalizeH="0" baseline="0" noProof="0" dirty="0">
              <a:ln>
                <a:noFill/>
              </a:ln>
              <a:solidFill>
                <a:srgbClr val="231F20"/>
              </a:solidFill>
              <a:effectLst/>
              <a:uLnTx/>
              <a:uFillTx/>
              <a:latin typeface="Arial" panose="020B0604020202020204"/>
              <a:ea typeface="+mn-ea"/>
              <a:cs typeface="Arial"/>
            </a:endParaRPr>
          </a:p>
        </p:txBody>
      </p:sp>
      <p:sp>
        <p:nvSpPr>
          <p:cNvPr id="17" name="Rounded Rectangle 16">
            <a:extLst>
              <a:ext uri="{FF2B5EF4-FFF2-40B4-BE49-F238E27FC236}">
                <a16:creationId xmlns:a16="http://schemas.microsoft.com/office/drawing/2014/main" id="{F7C04B8D-317B-B090-5A52-EBD8CC168316}"/>
              </a:ext>
            </a:extLst>
          </p:cNvPr>
          <p:cNvSpPr/>
          <p:nvPr/>
        </p:nvSpPr>
        <p:spPr>
          <a:xfrm>
            <a:off x="1151224" y="3212000"/>
            <a:ext cx="957946" cy="409341"/>
          </a:xfrm>
          <a:prstGeom prst="roundRect">
            <a:avLst/>
          </a:prstGeom>
          <a:solidFill>
            <a:srgbClr val="003087"/>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8" name="TextBox 17">
            <a:extLst>
              <a:ext uri="{FF2B5EF4-FFF2-40B4-BE49-F238E27FC236}">
                <a16:creationId xmlns:a16="http://schemas.microsoft.com/office/drawing/2014/main" id="{044689F3-037E-06C8-54E9-2668C400938F}"/>
              </a:ext>
            </a:extLst>
          </p:cNvPr>
          <p:cNvSpPr txBox="1"/>
          <p:nvPr/>
        </p:nvSpPr>
        <p:spPr>
          <a:xfrm>
            <a:off x="1222071" y="3253394"/>
            <a:ext cx="81625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Phone</a:t>
            </a:r>
          </a:p>
        </p:txBody>
      </p:sp>
      <p:sp>
        <p:nvSpPr>
          <p:cNvPr id="19" name="Rounded Rectangle 18">
            <a:extLst>
              <a:ext uri="{FF2B5EF4-FFF2-40B4-BE49-F238E27FC236}">
                <a16:creationId xmlns:a16="http://schemas.microsoft.com/office/drawing/2014/main" id="{1E95A3FB-3B81-26B7-BB15-49E090DAC44E}"/>
              </a:ext>
            </a:extLst>
          </p:cNvPr>
          <p:cNvSpPr/>
          <p:nvPr/>
        </p:nvSpPr>
        <p:spPr>
          <a:xfrm>
            <a:off x="1150057" y="3720023"/>
            <a:ext cx="957946" cy="409341"/>
          </a:xfrm>
          <a:prstGeom prst="roundRect">
            <a:avLst/>
          </a:prstGeom>
          <a:solidFill>
            <a:srgbClr val="003087"/>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0" name="TextBox 19">
            <a:extLst>
              <a:ext uri="{FF2B5EF4-FFF2-40B4-BE49-F238E27FC236}">
                <a16:creationId xmlns:a16="http://schemas.microsoft.com/office/drawing/2014/main" id="{EAC21CA1-C5CC-DCA7-2344-8C40D74AD2DA}"/>
              </a:ext>
            </a:extLst>
          </p:cNvPr>
          <p:cNvSpPr txBox="1"/>
          <p:nvPr/>
        </p:nvSpPr>
        <p:spPr>
          <a:xfrm>
            <a:off x="1220904" y="3756896"/>
            <a:ext cx="81625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Online</a:t>
            </a:r>
          </a:p>
        </p:txBody>
      </p:sp>
      <p:sp>
        <p:nvSpPr>
          <p:cNvPr id="21" name="Rounded Rectangle 20">
            <a:extLst>
              <a:ext uri="{FF2B5EF4-FFF2-40B4-BE49-F238E27FC236}">
                <a16:creationId xmlns:a16="http://schemas.microsoft.com/office/drawing/2014/main" id="{94F822AE-5F4C-1ED3-751B-C28840898A9C}"/>
              </a:ext>
            </a:extLst>
          </p:cNvPr>
          <p:cNvSpPr/>
          <p:nvPr/>
        </p:nvSpPr>
        <p:spPr>
          <a:xfrm>
            <a:off x="1150056" y="4236243"/>
            <a:ext cx="957946" cy="409341"/>
          </a:xfrm>
          <a:prstGeom prst="roundRect">
            <a:avLst/>
          </a:prstGeom>
          <a:solidFill>
            <a:srgbClr val="003087"/>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2" name="TextBox 21">
            <a:extLst>
              <a:ext uri="{FF2B5EF4-FFF2-40B4-BE49-F238E27FC236}">
                <a16:creationId xmlns:a16="http://schemas.microsoft.com/office/drawing/2014/main" id="{A6A77C9F-BE96-574E-B388-19C40FC928DA}"/>
              </a:ext>
            </a:extLst>
          </p:cNvPr>
          <p:cNvSpPr txBox="1"/>
          <p:nvPr/>
        </p:nvSpPr>
        <p:spPr>
          <a:xfrm>
            <a:off x="1179659" y="4288115"/>
            <a:ext cx="81625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Walk in</a:t>
            </a:r>
          </a:p>
        </p:txBody>
      </p:sp>
      <p:sp>
        <p:nvSpPr>
          <p:cNvPr id="23" name="Rounded Rectangle 22">
            <a:extLst>
              <a:ext uri="{FF2B5EF4-FFF2-40B4-BE49-F238E27FC236}">
                <a16:creationId xmlns:a16="http://schemas.microsoft.com/office/drawing/2014/main" id="{641A54A0-D9A3-CB39-074A-0393CE5C0D49}"/>
              </a:ext>
            </a:extLst>
          </p:cNvPr>
          <p:cNvSpPr/>
          <p:nvPr/>
        </p:nvSpPr>
        <p:spPr>
          <a:xfrm>
            <a:off x="4029703" y="4961681"/>
            <a:ext cx="983753" cy="1033932"/>
          </a:xfrm>
          <a:prstGeom prst="roundRect">
            <a:avLst/>
          </a:prstGeom>
          <a:solidFill>
            <a:srgbClr val="0096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5EB8"/>
              </a:solidFill>
              <a:effectLst/>
              <a:uLnTx/>
              <a:uFillTx/>
              <a:latin typeface="Arial" panose="020B0604020202020204"/>
              <a:ea typeface="+mn-ea"/>
              <a:cs typeface="+mn-cs"/>
            </a:endParaRPr>
          </a:p>
        </p:txBody>
      </p:sp>
      <p:sp>
        <p:nvSpPr>
          <p:cNvPr id="24" name="TextBox 23">
            <a:extLst>
              <a:ext uri="{FF2B5EF4-FFF2-40B4-BE49-F238E27FC236}">
                <a16:creationId xmlns:a16="http://schemas.microsoft.com/office/drawing/2014/main" id="{8B11238E-F494-2FD2-BE5C-4477B40888E3}"/>
              </a:ext>
            </a:extLst>
          </p:cNvPr>
          <p:cNvSpPr txBox="1"/>
          <p:nvPr/>
        </p:nvSpPr>
        <p:spPr>
          <a:xfrm>
            <a:off x="4121767" y="5007308"/>
            <a:ext cx="893808" cy="86177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a:ea typeface="+mn-ea"/>
                <a:cs typeface="Arial"/>
              </a:rPr>
              <a:t>Admin request resolved or directed to team.</a:t>
            </a:r>
            <a:endPar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5" name="Rounded Rectangle 24">
            <a:extLst>
              <a:ext uri="{FF2B5EF4-FFF2-40B4-BE49-F238E27FC236}">
                <a16:creationId xmlns:a16="http://schemas.microsoft.com/office/drawing/2014/main" id="{0D727A48-41A6-1AB7-C573-776A9FC6AFCE}"/>
              </a:ext>
            </a:extLst>
          </p:cNvPr>
          <p:cNvSpPr/>
          <p:nvPr/>
        </p:nvSpPr>
        <p:spPr>
          <a:xfrm>
            <a:off x="7408285" y="5000921"/>
            <a:ext cx="1508372" cy="433686"/>
          </a:xfrm>
          <a:prstGeom prst="roundRect">
            <a:avLst/>
          </a:prstGeom>
          <a:solidFill>
            <a:srgbClr val="0096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6" name="TextBox 25">
            <a:extLst>
              <a:ext uri="{FF2B5EF4-FFF2-40B4-BE49-F238E27FC236}">
                <a16:creationId xmlns:a16="http://schemas.microsoft.com/office/drawing/2014/main" id="{953DD5DC-2D87-5F93-3A78-6A8C21D4393C}"/>
              </a:ext>
            </a:extLst>
          </p:cNvPr>
          <p:cNvSpPr txBox="1"/>
          <p:nvPr/>
        </p:nvSpPr>
        <p:spPr>
          <a:xfrm>
            <a:off x="7407760" y="4996423"/>
            <a:ext cx="1577505" cy="40011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a:ea typeface="+mn-ea"/>
                <a:cs typeface="Arial"/>
              </a:rPr>
              <a:t>Request resolved via digital message / phone.</a:t>
            </a:r>
          </a:p>
        </p:txBody>
      </p:sp>
      <p:sp>
        <p:nvSpPr>
          <p:cNvPr id="27" name="Rounded Rectangle 26">
            <a:extLst>
              <a:ext uri="{FF2B5EF4-FFF2-40B4-BE49-F238E27FC236}">
                <a16:creationId xmlns:a16="http://schemas.microsoft.com/office/drawing/2014/main" id="{EF918BB1-ECB5-6441-1354-9F06DE0E6005}"/>
              </a:ext>
            </a:extLst>
          </p:cNvPr>
          <p:cNvSpPr/>
          <p:nvPr/>
        </p:nvSpPr>
        <p:spPr>
          <a:xfrm>
            <a:off x="9365833" y="5024106"/>
            <a:ext cx="1256728" cy="1036444"/>
          </a:xfrm>
          <a:prstGeom prst="roundRect">
            <a:avLst/>
          </a:prstGeom>
          <a:solidFill>
            <a:srgbClr val="0096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31F20"/>
              </a:solidFill>
              <a:effectLst/>
              <a:uLnTx/>
              <a:uFillTx/>
              <a:latin typeface="Arial" panose="020B0604020202020204"/>
              <a:ea typeface="+mn-ea"/>
              <a:cs typeface="+mn-cs"/>
            </a:endParaRPr>
          </a:p>
        </p:txBody>
      </p:sp>
      <p:sp>
        <p:nvSpPr>
          <p:cNvPr id="28" name="TextBox 27">
            <a:extLst>
              <a:ext uri="{FF2B5EF4-FFF2-40B4-BE49-F238E27FC236}">
                <a16:creationId xmlns:a16="http://schemas.microsoft.com/office/drawing/2014/main" id="{0CBC09E0-5417-BC2F-7D5F-BF8267791E29}"/>
              </a:ext>
            </a:extLst>
          </p:cNvPr>
          <p:cNvSpPr txBox="1"/>
          <p:nvPr/>
        </p:nvSpPr>
        <p:spPr>
          <a:xfrm>
            <a:off x="9324895" y="5106859"/>
            <a:ext cx="1421738" cy="86177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a:ea typeface="+mn-ea"/>
                <a:cs typeface="Arial"/>
              </a:rPr>
              <a:t>Patient has consultation with multi-disciplinary team within practice / PCN.</a:t>
            </a:r>
          </a:p>
        </p:txBody>
      </p:sp>
      <p:sp>
        <p:nvSpPr>
          <p:cNvPr id="29" name="Rounded Rectangle 28">
            <a:extLst>
              <a:ext uri="{FF2B5EF4-FFF2-40B4-BE49-F238E27FC236}">
                <a16:creationId xmlns:a16="http://schemas.microsoft.com/office/drawing/2014/main" id="{597770A9-6632-7A55-FA52-CB217872B9A2}"/>
              </a:ext>
            </a:extLst>
          </p:cNvPr>
          <p:cNvSpPr/>
          <p:nvPr/>
        </p:nvSpPr>
        <p:spPr>
          <a:xfrm>
            <a:off x="2169190" y="4957301"/>
            <a:ext cx="1320542" cy="873539"/>
          </a:xfrm>
          <a:prstGeom prst="roundRect">
            <a:avLst/>
          </a:prstGeom>
          <a:solidFill>
            <a:srgbClr val="0096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5EB8"/>
              </a:solidFill>
              <a:effectLst/>
              <a:uLnTx/>
              <a:uFillTx/>
              <a:latin typeface="Arial" panose="020B0604020202020204"/>
              <a:ea typeface="+mn-ea"/>
              <a:cs typeface="+mn-cs"/>
            </a:endParaRPr>
          </a:p>
        </p:txBody>
      </p:sp>
      <p:sp>
        <p:nvSpPr>
          <p:cNvPr id="30" name="TextBox 29">
            <a:extLst>
              <a:ext uri="{FF2B5EF4-FFF2-40B4-BE49-F238E27FC236}">
                <a16:creationId xmlns:a16="http://schemas.microsoft.com/office/drawing/2014/main" id="{ED0F70FB-A9C1-9F78-5A92-1FBA16959E3D}"/>
              </a:ext>
            </a:extLst>
          </p:cNvPr>
          <p:cNvSpPr txBox="1"/>
          <p:nvPr/>
        </p:nvSpPr>
        <p:spPr>
          <a:xfrm>
            <a:off x="2171500" y="4960893"/>
            <a:ext cx="1218298" cy="70788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a:ea typeface="+mn-ea"/>
                <a:cs typeface="Arial"/>
              </a:rPr>
              <a:t>Online patient information and self-serve and self-referral.</a:t>
            </a:r>
            <a:endPar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1" name="Rounded Rectangle 30">
            <a:extLst>
              <a:ext uri="{FF2B5EF4-FFF2-40B4-BE49-F238E27FC236}">
                <a16:creationId xmlns:a16="http://schemas.microsoft.com/office/drawing/2014/main" id="{01E2A98D-F7D4-DC0F-523C-E872EB96F64F}"/>
              </a:ext>
            </a:extLst>
          </p:cNvPr>
          <p:cNvSpPr/>
          <p:nvPr/>
        </p:nvSpPr>
        <p:spPr>
          <a:xfrm>
            <a:off x="5502427" y="4972782"/>
            <a:ext cx="1644307" cy="1041455"/>
          </a:xfrm>
          <a:prstGeom prst="roundRect">
            <a:avLst/>
          </a:prstGeom>
          <a:solidFill>
            <a:srgbClr val="0096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5EB8"/>
              </a:solidFill>
              <a:effectLst/>
              <a:uLnTx/>
              <a:uFillTx/>
              <a:latin typeface="Arial" panose="020B0604020202020204"/>
              <a:ea typeface="+mn-ea"/>
              <a:cs typeface="+mn-cs"/>
            </a:endParaRPr>
          </a:p>
        </p:txBody>
      </p:sp>
      <p:sp>
        <p:nvSpPr>
          <p:cNvPr id="32" name="TextBox 31">
            <a:extLst>
              <a:ext uri="{FF2B5EF4-FFF2-40B4-BE49-F238E27FC236}">
                <a16:creationId xmlns:a16="http://schemas.microsoft.com/office/drawing/2014/main" id="{143A7BD2-4BEC-5D53-0CAC-8447AC17BBC0}"/>
              </a:ext>
            </a:extLst>
          </p:cNvPr>
          <p:cNvSpPr txBox="1"/>
          <p:nvPr/>
        </p:nvSpPr>
        <p:spPr>
          <a:xfrm>
            <a:off x="5505593" y="5021205"/>
            <a:ext cx="1685773" cy="86177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a:ea typeface="+mn-ea"/>
                <a:cs typeface="Arial"/>
              </a:rPr>
              <a:t>Care navigated or signposted to community pharmacy and other primary, community and VCSE services.</a:t>
            </a:r>
          </a:p>
        </p:txBody>
      </p:sp>
      <p:sp>
        <p:nvSpPr>
          <p:cNvPr id="35" name="Rounded Rectangle 34">
            <a:extLst>
              <a:ext uri="{FF2B5EF4-FFF2-40B4-BE49-F238E27FC236}">
                <a16:creationId xmlns:a16="http://schemas.microsoft.com/office/drawing/2014/main" id="{5F4CA993-92DA-F043-E11A-CB48D60C00FF}"/>
              </a:ext>
            </a:extLst>
          </p:cNvPr>
          <p:cNvSpPr/>
          <p:nvPr/>
        </p:nvSpPr>
        <p:spPr>
          <a:xfrm>
            <a:off x="5502428" y="6069663"/>
            <a:ext cx="1636728" cy="556140"/>
          </a:xfrm>
          <a:prstGeom prst="roundRect">
            <a:avLst/>
          </a:prstGeom>
          <a:solidFill>
            <a:srgbClr val="0096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5EB8"/>
              </a:solidFill>
              <a:effectLst/>
              <a:uLnTx/>
              <a:uFillTx/>
              <a:latin typeface="Arial" panose="020B0604020202020204"/>
              <a:ea typeface="+mn-ea"/>
              <a:cs typeface="+mn-cs"/>
            </a:endParaRPr>
          </a:p>
        </p:txBody>
      </p:sp>
      <p:sp>
        <p:nvSpPr>
          <p:cNvPr id="36" name="TextBox 35">
            <a:extLst>
              <a:ext uri="{FF2B5EF4-FFF2-40B4-BE49-F238E27FC236}">
                <a16:creationId xmlns:a16="http://schemas.microsoft.com/office/drawing/2014/main" id="{306614FB-B8BC-7E38-09A0-6F7F175D70DD}"/>
              </a:ext>
            </a:extLst>
          </p:cNvPr>
          <p:cNvSpPr txBox="1"/>
          <p:nvPr/>
        </p:nvSpPr>
        <p:spPr>
          <a:xfrm>
            <a:off x="5517795" y="6071805"/>
            <a:ext cx="1550981" cy="55399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a:ea typeface="+mn-ea"/>
                <a:cs typeface="Arial"/>
              </a:rPr>
              <a:t>Consultation booked with multi-disciplinary team.</a:t>
            </a:r>
            <a:endPar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7" name="TextBox 36">
            <a:extLst>
              <a:ext uri="{FF2B5EF4-FFF2-40B4-BE49-F238E27FC236}">
                <a16:creationId xmlns:a16="http://schemas.microsoft.com/office/drawing/2014/main" id="{246E5C3F-7055-D800-837D-FD200B6CE74C}"/>
              </a:ext>
            </a:extLst>
          </p:cNvPr>
          <p:cNvSpPr txBox="1"/>
          <p:nvPr/>
        </p:nvSpPr>
        <p:spPr>
          <a:xfrm>
            <a:off x="62231" y="2746191"/>
            <a:ext cx="908439" cy="83099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3087"/>
                </a:solidFill>
                <a:effectLst/>
                <a:uLnTx/>
                <a:uFillTx/>
                <a:latin typeface="Arial"/>
                <a:ea typeface="+mn-ea"/>
                <a:cs typeface="Arial"/>
              </a:rPr>
              <a:t>Practice workflow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3087"/>
                </a:solidFill>
                <a:effectLst/>
                <a:uLnTx/>
                <a:uFillTx/>
                <a:latin typeface="Arial"/>
                <a:ea typeface="+mn-ea"/>
                <a:cs typeface="Arial"/>
              </a:rPr>
              <a:t>tasks or stages</a:t>
            </a:r>
          </a:p>
        </p:txBody>
      </p:sp>
      <p:cxnSp>
        <p:nvCxnSpPr>
          <p:cNvPr id="38" name="Straight Connector 37">
            <a:extLst>
              <a:ext uri="{FF2B5EF4-FFF2-40B4-BE49-F238E27FC236}">
                <a16:creationId xmlns:a16="http://schemas.microsoft.com/office/drawing/2014/main" id="{85B5BE2A-42A0-891F-8A80-553E1F5BE352}"/>
              </a:ext>
            </a:extLst>
          </p:cNvPr>
          <p:cNvCxnSpPr>
            <a:cxnSpLocks/>
          </p:cNvCxnSpPr>
          <p:nvPr/>
        </p:nvCxnSpPr>
        <p:spPr>
          <a:xfrm>
            <a:off x="2334981" y="3419574"/>
            <a:ext cx="0" cy="1021340"/>
          </a:xfrm>
          <a:prstGeom prst="line">
            <a:avLst/>
          </a:prstGeom>
          <a:ln>
            <a:solidFill>
              <a:srgbClr val="8A869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567EFAE-7EA9-873C-7CCC-E37E69842EF3}"/>
              </a:ext>
            </a:extLst>
          </p:cNvPr>
          <p:cNvCxnSpPr>
            <a:cxnSpLocks/>
            <a:endCxn id="21" idx="3"/>
          </p:cNvCxnSpPr>
          <p:nvPr/>
        </p:nvCxnSpPr>
        <p:spPr>
          <a:xfrm flipH="1">
            <a:off x="2108002" y="4440914"/>
            <a:ext cx="226979" cy="0"/>
          </a:xfrm>
          <a:prstGeom prst="line">
            <a:avLst/>
          </a:prstGeom>
          <a:ln>
            <a:solidFill>
              <a:srgbClr val="8A869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9BA70B9-1C29-6A9E-55C8-A743FA76542E}"/>
              </a:ext>
            </a:extLst>
          </p:cNvPr>
          <p:cNvCxnSpPr>
            <a:cxnSpLocks/>
            <a:stCxn id="7" idx="1"/>
            <a:endCxn id="19" idx="3"/>
          </p:cNvCxnSpPr>
          <p:nvPr/>
        </p:nvCxnSpPr>
        <p:spPr>
          <a:xfrm flipH="1" flipV="1">
            <a:off x="2108003" y="3924694"/>
            <a:ext cx="400426" cy="1865"/>
          </a:xfrm>
          <a:prstGeom prst="line">
            <a:avLst/>
          </a:prstGeom>
          <a:ln>
            <a:solidFill>
              <a:srgbClr val="8A869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7871D0C-6AE6-2F37-50E6-6CFA4EB7DD9C}"/>
              </a:ext>
            </a:extLst>
          </p:cNvPr>
          <p:cNvCxnSpPr>
            <a:cxnSpLocks/>
            <a:stCxn id="17" idx="3"/>
          </p:cNvCxnSpPr>
          <p:nvPr/>
        </p:nvCxnSpPr>
        <p:spPr>
          <a:xfrm>
            <a:off x="2109170" y="3416671"/>
            <a:ext cx="225811" cy="0"/>
          </a:xfrm>
          <a:prstGeom prst="line">
            <a:avLst/>
          </a:prstGeom>
          <a:ln>
            <a:solidFill>
              <a:srgbClr val="8A8692"/>
            </a:solidFill>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D8E38271-38E5-6E5D-3599-15417C54CDCF}"/>
              </a:ext>
            </a:extLst>
          </p:cNvPr>
          <p:cNvCxnSpPr>
            <a:cxnSpLocks/>
          </p:cNvCxnSpPr>
          <p:nvPr/>
        </p:nvCxnSpPr>
        <p:spPr>
          <a:xfrm>
            <a:off x="4217992" y="4667556"/>
            <a:ext cx="0" cy="237066"/>
          </a:xfrm>
          <a:prstGeom prst="straightConnector1">
            <a:avLst/>
          </a:prstGeom>
          <a:ln w="19050">
            <a:solidFill>
              <a:srgbClr val="006747"/>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2B55E83-7798-70E0-AED9-026E00B772A9}"/>
              </a:ext>
            </a:extLst>
          </p:cNvPr>
          <p:cNvCxnSpPr>
            <a:cxnSpLocks/>
          </p:cNvCxnSpPr>
          <p:nvPr/>
        </p:nvCxnSpPr>
        <p:spPr>
          <a:xfrm>
            <a:off x="5770739" y="4666730"/>
            <a:ext cx="0" cy="237066"/>
          </a:xfrm>
          <a:prstGeom prst="straightConnector1">
            <a:avLst/>
          </a:prstGeom>
          <a:ln w="19050">
            <a:solidFill>
              <a:srgbClr val="006747"/>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D2B7AA6A-9513-8F0E-4DE8-A20D584338C4}"/>
              </a:ext>
            </a:extLst>
          </p:cNvPr>
          <p:cNvCxnSpPr>
            <a:cxnSpLocks/>
          </p:cNvCxnSpPr>
          <p:nvPr/>
        </p:nvCxnSpPr>
        <p:spPr>
          <a:xfrm>
            <a:off x="7557553" y="4665006"/>
            <a:ext cx="0" cy="237066"/>
          </a:xfrm>
          <a:prstGeom prst="straightConnector1">
            <a:avLst/>
          </a:prstGeom>
          <a:ln w="19050">
            <a:solidFill>
              <a:srgbClr val="006747"/>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19C97AC9-9D6A-B262-6151-D4B95A598A2B}"/>
              </a:ext>
            </a:extLst>
          </p:cNvPr>
          <p:cNvCxnSpPr>
            <a:cxnSpLocks/>
          </p:cNvCxnSpPr>
          <p:nvPr/>
        </p:nvCxnSpPr>
        <p:spPr>
          <a:xfrm>
            <a:off x="9505883" y="4717736"/>
            <a:ext cx="0" cy="237067"/>
          </a:xfrm>
          <a:prstGeom prst="straightConnector1">
            <a:avLst/>
          </a:prstGeom>
          <a:ln w="19050">
            <a:solidFill>
              <a:srgbClr val="006747"/>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E5412718-4C4F-D4DB-4AF6-3C1788B43D9B}"/>
              </a:ext>
            </a:extLst>
          </p:cNvPr>
          <p:cNvCxnSpPr>
            <a:cxnSpLocks/>
          </p:cNvCxnSpPr>
          <p:nvPr/>
        </p:nvCxnSpPr>
        <p:spPr>
          <a:xfrm>
            <a:off x="2310103" y="4660103"/>
            <a:ext cx="0" cy="237066"/>
          </a:xfrm>
          <a:prstGeom prst="straightConnector1">
            <a:avLst/>
          </a:prstGeom>
          <a:ln w="19050">
            <a:solidFill>
              <a:srgbClr val="006747"/>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AFDC89BA-1A4E-86F3-5BBA-2AA5241F6936}"/>
              </a:ext>
            </a:extLst>
          </p:cNvPr>
          <p:cNvSpPr txBox="1"/>
          <p:nvPr/>
        </p:nvSpPr>
        <p:spPr>
          <a:xfrm>
            <a:off x="10805327" y="3235940"/>
            <a:ext cx="114333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Improvement Capabilities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Capabilities and shared learning to continue change</a:t>
            </a:r>
          </a:p>
        </p:txBody>
      </p:sp>
      <p:cxnSp>
        <p:nvCxnSpPr>
          <p:cNvPr id="49" name="Straight Connector 48">
            <a:extLst>
              <a:ext uri="{FF2B5EF4-FFF2-40B4-BE49-F238E27FC236}">
                <a16:creationId xmlns:a16="http://schemas.microsoft.com/office/drawing/2014/main" id="{CC699842-788B-D292-DC8C-F169868D1663}"/>
              </a:ext>
            </a:extLst>
          </p:cNvPr>
          <p:cNvCxnSpPr>
            <a:cxnSpLocks/>
          </p:cNvCxnSpPr>
          <p:nvPr/>
        </p:nvCxnSpPr>
        <p:spPr>
          <a:xfrm>
            <a:off x="141183" y="2707292"/>
            <a:ext cx="119096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08C29F3-3AC7-0FDE-E618-BB2B3CBBFBFF}"/>
              </a:ext>
            </a:extLst>
          </p:cNvPr>
          <p:cNvCxnSpPr>
            <a:cxnSpLocks/>
          </p:cNvCxnSpPr>
          <p:nvPr/>
        </p:nvCxnSpPr>
        <p:spPr>
          <a:xfrm>
            <a:off x="124099" y="1401257"/>
            <a:ext cx="6830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1BE8E740-A438-3BDA-C545-D547EDD9A612}"/>
              </a:ext>
            </a:extLst>
          </p:cNvPr>
          <p:cNvSpPr txBox="1"/>
          <p:nvPr/>
        </p:nvSpPr>
        <p:spPr>
          <a:xfrm>
            <a:off x="1088868" y="2741644"/>
            <a:ext cx="108032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3087"/>
                </a:solidFill>
                <a:effectLst/>
                <a:uLnTx/>
                <a:uFillTx/>
                <a:latin typeface="Arial" panose="020B0604020202020204" pitchFamily="34" charset="0"/>
                <a:ea typeface="+mn-ea"/>
                <a:cs typeface="Arial" panose="020B0604020202020204" pitchFamily="34" charset="0"/>
              </a:rPr>
              <a:t>Contact</a:t>
            </a:r>
          </a:p>
        </p:txBody>
      </p:sp>
      <p:sp>
        <p:nvSpPr>
          <p:cNvPr id="52" name="TextBox 51">
            <a:extLst>
              <a:ext uri="{FF2B5EF4-FFF2-40B4-BE49-F238E27FC236}">
                <a16:creationId xmlns:a16="http://schemas.microsoft.com/office/drawing/2014/main" id="{846B7CF6-0749-FB6A-6023-028D147081E8}"/>
              </a:ext>
            </a:extLst>
          </p:cNvPr>
          <p:cNvSpPr txBox="1"/>
          <p:nvPr/>
        </p:nvSpPr>
        <p:spPr>
          <a:xfrm>
            <a:off x="2414319" y="2735792"/>
            <a:ext cx="7910395" cy="30777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3087"/>
                </a:solidFill>
                <a:effectLst/>
                <a:uLnTx/>
                <a:uFillTx/>
                <a:latin typeface="Arial"/>
                <a:ea typeface="+mn-ea"/>
                <a:cs typeface="Arial"/>
              </a:rPr>
              <a:t>Single workflow to assess need, prioritise and better align existing capacity with need</a:t>
            </a:r>
            <a:endParaRPr kumimoji="0" lang="en-GB" sz="1400" b="1" i="0" u="none" strike="noStrike" kern="1200" cap="none" spc="0" normalizeH="0" baseline="0" noProof="0" dirty="0">
              <a:ln>
                <a:noFill/>
              </a:ln>
              <a:solidFill>
                <a:srgbClr val="003087"/>
              </a:solidFill>
              <a:effectLst/>
              <a:uLnTx/>
              <a:uFillTx/>
              <a:latin typeface="Arial" panose="020B0604020202020204" pitchFamily="34" charset="0"/>
              <a:ea typeface="+mn-ea"/>
              <a:cs typeface="Arial" panose="020B0604020202020204" pitchFamily="34" charset="0"/>
            </a:endParaRPr>
          </a:p>
        </p:txBody>
      </p:sp>
      <p:sp>
        <p:nvSpPr>
          <p:cNvPr id="53" name="TextBox 52">
            <a:extLst>
              <a:ext uri="{FF2B5EF4-FFF2-40B4-BE49-F238E27FC236}">
                <a16:creationId xmlns:a16="http://schemas.microsoft.com/office/drawing/2014/main" id="{9B552950-1F5E-293D-9A6C-49630305C372}"/>
              </a:ext>
            </a:extLst>
          </p:cNvPr>
          <p:cNvSpPr txBox="1"/>
          <p:nvPr/>
        </p:nvSpPr>
        <p:spPr>
          <a:xfrm>
            <a:off x="10720662" y="2732276"/>
            <a:ext cx="13412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3087"/>
                </a:solidFill>
                <a:effectLst/>
                <a:uLnTx/>
                <a:uFillTx/>
                <a:latin typeface="Arial" panose="020B0604020202020204" pitchFamily="34" charset="0"/>
                <a:ea typeface="+mn-ea"/>
                <a:cs typeface="Arial" panose="020B0604020202020204" pitchFamily="34" charset="0"/>
              </a:rPr>
              <a:t>Improvement</a:t>
            </a:r>
          </a:p>
        </p:txBody>
      </p:sp>
      <p:cxnSp>
        <p:nvCxnSpPr>
          <p:cNvPr id="54" name="Straight Connector 53">
            <a:extLst>
              <a:ext uri="{FF2B5EF4-FFF2-40B4-BE49-F238E27FC236}">
                <a16:creationId xmlns:a16="http://schemas.microsoft.com/office/drawing/2014/main" id="{5D94F24D-0634-0EA5-A7C9-7AAFF9D45689}"/>
              </a:ext>
            </a:extLst>
          </p:cNvPr>
          <p:cNvCxnSpPr>
            <a:cxnSpLocks/>
          </p:cNvCxnSpPr>
          <p:nvPr/>
        </p:nvCxnSpPr>
        <p:spPr>
          <a:xfrm flipV="1">
            <a:off x="1110665" y="2764145"/>
            <a:ext cx="0" cy="262773"/>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B90B4FAC-1845-FA52-8602-267C199B7F21}"/>
              </a:ext>
            </a:extLst>
          </p:cNvPr>
          <p:cNvCxnSpPr>
            <a:cxnSpLocks/>
          </p:cNvCxnSpPr>
          <p:nvPr/>
        </p:nvCxnSpPr>
        <p:spPr>
          <a:xfrm flipV="1">
            <a:off x="2334981" y="2786648"/>
            <a:ext cx="0" cy="262773"/>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FBA8B1F-1DED-F0E8-85EB-A8A5EAE4F50E}"/>
              </a:ext>
            </a:extLst>
          </p:cNvPr>
          <p:cNvCxnSpPr>
            <a:cxnSpLocks/>
          </p:cNvCxnSpPr>
          <p:nvPr/>
        </p:nvCxnSpPr>
        <p:spPr>
          <a:xfrm flipV="1">
            <a:off x="10720662" y="2752296"/>
            <a:ext cx="0" cy="262773"/>
          </a:xfrm>
          <a:prstGeom prst="line">
            <a:avLst/>
          </a:prstGeom>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42978A8F-7983-0656-F456-C880A93A864B}"/>
              </a:ext>
            </a:extLst>
          </p:cNvPr>
          <p:cNvSpPr/>
          <p:nvPr/>
        </p:nvSpPr>
        <p:spPr>
          <a:xfrm>
            <a:off x="1080841" y="1834772"/>
            <a:ext cx="1330882" cy="511866"/>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231F20"/>
              </a:solidFill>
              <a:effectLst/>
              <a:uLnTx/>
              <a:uFillTx/>
              <a:latin typeface="Arial" panose="020B0604020202020204"/>
              <a:ea typeface="+mn-ea"/>
              <a:cs typeface="+mn-cs"/>
            </a:endParaRPr>
          </a:p>
        </p:txBody>
      </p:sp>
      <p:sp>
        <p:nvSpPr>
          <p:cNvPr id="58" name="TextBox 57">
            <a:extLst>
              <a:ext uri="{FF2B5EF4-FFF2-40B4-BE49-F238E27FC236}">
                <a16:creationId xmlns:a16="http://schemas.microsoft.com/office/drawing/2014/main" id="{7E5D6381-D31C-F46B-7178-6D75D2298D2C}"/>
              </a:ext>
            </a:extLst>
          </p:cNvPr>
          <p:cNvSpPr txBox="1"/>
          <p:nvPr/>
        </p:nvSpPr>
        <p:spPr>
          <a:xfrm>
            <a:off x="1099775" y="1873217"/>
            <a:ext cx="1314544" cy="400110"/>
          </a:xfrm>
          <a:prstGeom prst="rect">
            <a:avLst/>
          </a:prstGeom>
          <a:solidFill>
            <a:srgbClr val="FFC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See all expressed demand</a:t>
            </a:r>
          </a:p>
        </p:txBody>
      </p:sp>
      <p:sp>
        <p:nvSpPr>
          <p:cNvPr id="59" name="Rectangle 58">
            <a:extLst>
              <a:ext uri="{FF2B5EF4-FFF2-40B4-BE49-F238E27FC236}">
                <a16:creationId xmlns:a16="http://schemas.microsoft.com/office/drawing/2014/main" id="{2DD05A01-8BC3-4AFF-78BC-5E3860B8C192}"/>
              </a:ext>
            </a:extLst>
          </p:cNvPr>
          <p:cNvSpPr/>
          <p:nvPr/>
        </p:nvSpPr>
        <p:spPr>
          <a:xfrm>
            <a:off x="2514552" y="1850124"/>
            <a:ext cx="1344486" cy="511866"/>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231F20"/>
              </a:solidFill>
              <a:effectLst/>
              <a:uLnTx/>
              <a:uFillTx/>
              <a:latin typeface="Arial" panose="020B0604020202020204"/>
              <a:ea typeface="+mn-ea"/>
              <a:cs typeface="+mn-cs"/>
            </a:endParaRPr>
          </a:p>
        </p:txBody>
      </p:sp>
      <p:sp>
        <p:nvSpPr>
          <p:cNvPr id="60" name="TextBox 59">
            <a:extLst>
              <a:ext uri="{FF2B5EF4-FFF2-40B4-BE49-F238E27FC236}">
                <a16:creationId xmlns:a16="http://schemas.microsoft.com/office/drawing/2014/main" id="{D6B89B8B-6467-2D58-29F7-5D18605AB9D4}"/>
              </a:ext>
            </a:extLst>
          </p:cNvPr>
          <p:cNvSpPr txBox="1"/>
          <p:nvPr/>
        </p:nvSpPr>
        <p:spPr>
          <a:xfrm>
            <a:off x="2550798" y="1890613"/>
            <a:ext cx="1216795" cy="400110"/>
          </a:xfrm>
          <a:prstGeom prst="rect">
            <a:avLst/>
          </a:prstGeom>
          <a:solidFill>
            <a:srgbClr val="FFC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Understand all expressed need</a:t>
            </a:r>
          </a:p>
        </p:txBody>
      </p:sp>
      <p:sp>
        <p:nvSpPr>
          <p:cNvPr id="61" name="Rectangle 60">
            <a:extLst>
              <a:ext uri="{FF2B5EF4-FFF2-40B4-BE49-F238E27FC236}">
                <a16:creationId xmlns:a16="http://schemas.microsoft.com/office/drawing/2014/main" id="{A83DE37F-05AE-8A1E-BA82-61919359EE75}"/>
              </a:ext>
            </a:extLst>
          </p:cNvPr>
          <p:cNvSpPr/>
          <p:nvPr/>
        </p:nvSpPr>
        <p:spPr>
          <a:xfrm>
            <a:off x="7770777" y="1832635"/>
            <a:ext cx="2635337" cy="501550"/>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231F20"/>
              </a:solidFill>
              <a:effectLst/>
              <a:uLnTx/>
              <a:uFillTx/>
              <a:latin typeface="Arial" panose="020B0604020202020204"/>
              <a:ea typeface="+mn-ea"/>
              <a:cs typeface="+mn-cs"/>
            </a:endParaRPr>
          </a:p>
        </p:txBody>
      </p:sp>
      <p:sp>
        <p:nvSpPr>
          <p:cNvPr id="62" name="TextBox 61">
            <a:extLst>
              <a:ext uri="{FF2B5EF4-FFF2-40B4-BE49-F238E27FC236}">
                <a16:creationId xmlns:a16="http://schemas.microsoft.com/office/drawing/2014/main" id="{52EA58EB-2526-AA12-8037-6E0E6BBC9D18}"/>
              </a:ext>
            </a:extLst>
          </p:cNvPr>
          <p:cNvSpPr txBox="1"/>
          <p:nvPr/>
        </p:nvSpPr>
        <p:spPr>
          <a:xfrm>
            <a:off x="7775611" y="1866890"/>
            <a:ext cx="2323692" cy="400110"/>
          </a:xfrm>
          <a:prstGeom prst="rect">
            <a:avLst/>
          </a:prstGeom>
          <a:solidFill>
            <a:srgbClr val="FFC000"/>
          </a:solid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231F20"/>
                </a:solidFill>
                <a:effectLst/>
                <a:uLnTx/>
                <a:uFillTx/>
                <a:latin typeface="Arial"/>
                <a:ea typeface="+mn-ea"/>
                <a:cs typeface="Arial"/>
              </a:rPr>
              <a:t>Make full use of a multi-disciplinary team </a:t>
            </a:r>
            <a:endParaRPr kumimoji="0" lang="en-GB" sz="1000" b="1"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endParaRPr>
          </a:p>
        </p:txBody>
      </p:sp>
      <p:sp>
        <p:nvSpPr>
          <p:cNvPr id="63" name="Rectangle 62">
            <a:extLst>
              <a:ext uri="{FF2B5EF4-FFF2-40B4-BE49-F238E27FC236}">
                <a16:creationId xmlns:a16="http://schemas.microsoft.com/office/drawing/2014/main" id="{F07CF505-25F5-0F16-717E-D3B2EBB02D17}"/>
              </a:ext>
            </a:extLst>
          </p:cNvPr>
          <p:cNvSpPr/>
          <p:nvPr/>
        </p:nvSpPr>
        <p:spPr>
          <a:xfrm>
            <a:off x="3966450" y="1842803"/>
            <a:ext cx="3696915" cy="511866"/>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231F20"/>
              </a:solidFill>
              <a:effectLst/>
              <a:uLnTx/>
              <a:uFillTx/>
              <a:latin typeface="Arial" panose="020B0604020202020204"/>
              <a:ea typeface="+mn-ea"/>
              <a:cs typeface="+mn-cs"/>
            </a:endParaRPr>
          </a:p>
        </p:txBody>
      </p:sp>
      <p:sp>
        <p:nvSpPr>
          <p:cNvPr id="64" name="TextBox 63">
            <a:extLst>
              <a:ext uri="{FF2B5EF4-FFF2-40B4-BE49-F238E27FC236}">
                <a16:creationId xmlns:a16="http://schemas.microsoft.com/office/drawing/2014/main" id="{A75EDE75-9E1D-3A78-36EC-E6BADABADDF0}"/>
              </a:ext>
            </a:extLst>
          </p:cNvPr>
          <p:cNvSpPr txBox="1"/>
          <p:nvPr/>
        </p:nvSpPr>
        <p:spPr>
          <a:xfrm>
            <a:off x="3978685" y="1879187"/>
            <a:ext cx="3578868" cy="400110"/>
          </a:xfrm>
          <a:prstGeom prst="rect">
            <a:avLst/>
          </a:prstGeom>
          <a:solidFill>
            <a:srgbClr val="FFC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Support safer more equitable allocation of capacity based on need and optimise existing capacity</a:t>
            </a:r>
          </a:p>
        </p:txBody>
      </p:sp>
      <p:sp>
        <p:nvSpPr>
          <p:cNvPr id="65" name="Rectangle 64">
            <a:extLst>
              <a:ext uri="{FF2B5EF4-FFF2-40B4-BE49-F238E27FC236}">
                <a16:creationId xmlns:a16="http://schemas.microsoft.com/office/drawing/2014/main" id="{87711482-2091-00BA-37DF-46976A600319}"/>
              </a:ext>
            </a:extLst>
          </p:cNvPr>
          <p:cNvSpPr/>
          <p:nvPr/>
        </p:nvSpPr>
        <p:spPr>
          <a:xfrm>
            <a:off x="1090934" y="1401257"/>
            <a:ext cx="9320737" cy="304042"/>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231F20"/>
              </a:solidFill>
              <a:effectLst/>
              <a:uLnTx/>
              <a:uFillTx/>
              <a:latin typeface="Arial" panose="020B0604020202020204"/>
              <a:ea typeface="+mn-ea"/>
              <a:cs typeface="+mn-cs"/>
            </a:endParaRPr>
          </a:p>
        </p:txBody>
      </p:sp>
      <p:sp>
        <p:nvSpPr>
          <p:cNvPr id="66" name="TextBox 65">
            <a:extLst>
              <a:ext uri="{FF2B5EF4-FFF2-40B4-BE49-F238E27FC236}">
                <a16:creationId xmlns:a16="http://schemas.microsoft.com/office/drawing/2014/main" id="{E4748FDA-2878-61B4-EDB1-81CF1F3FE61B}"/>
              </a:ext>
            </a:extLst>
          </p:cNvPr>
          <p:cNvSpPr txBox="1"/>
          <p:nvPr/>
        </p:nvSpPr>
        <p:spPr>
          <a:xfrm>
            <a:off x="1139670" y="1435502"/>
            <a:ext cx="9197049" cy="246221"/>
          </a:xfrm>
          <a:prstGeom prst="rect">
            <a:avLst/>
          </a:prstGeom>
          <a:solidFill>
            <a:srgbClr val="FFC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Improve patient experience of access and allocation, improve staff working environment, better align existing capacity with need  </a:t>
            </a:r>
          </a:p>
        </p:txBody>
      </p:sp>
      <p:sp>
        <p:nvSpPr>
          <p:cNvPr id="67" name="Rectangle 66">
            <a:extLst>
              <a:ext uri="{FF2B5EF4-FFF2-40B4-BE49-F238E27FC236}">
                <a16:creationId xmlns:a16="http://schemas.microsoft.com/office/drawing/2014/main" id="{76676438-1697-CDCD-A5DC-833FEDCD5CCA}"/>
              </a:ext>
            </a:extLst>
          </p:cNvPr>
          <p:cNvSpPr/>
          <p:nvPr/>
        </p:nvSpPr>
        <p:spPr>
          <a:xfrm>
            <a:off x="10747243" y="1399161"/>
            <a:ext cx="1137053" cy="936769"/>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Building capability to sustain improvement</a:t>
            </a:r>
          </a:p>
        </p:txBody>
      </p:sp>
      <p:sp>
        <p:nvSpPr>
          <p:cNvPr id="2" name="TextBox 1">
            <a:extLst>
              <a:ext uri="{FF2B5EF4-FFF2-40B4-BE49-F238E27FC236}">
                <a16:creationId xmlns:a16="http://schemas.microsoft.com/office/drawing/2014/main" id="{0D2A8C1D-E1EC-8590-58C5-D6FA407E5B3A}"/>
              </a:ext>
            </a:extLst>
          </p:cNvPr>
          <p:cNvSpPr txBox="1"/>
          <p:nvPr/>
        </p:nvSpPr>
        <p:spPr>
          <a:xfrm>
            <a:off x="64775" y="4972942"/>
            <a:ext cx="989871"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B050"/>
                </a:solidFill>
                <a:effectLst/>
                <a:uLnTx/>
                <a:uFillTx/>
                <a:latin typeface="Arial"/>
                <a:ea typeface="+mn-ea"/>
                <a:cs typeface="Arial"/>
              </a:rPr>
              <a:t>Patient experience</a:t>
            </a:r>
            <a:endParaRPr kumimoji="0" lang="en-GB" sz="1200" b="0"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endParaRPr>
          </a:p>
        </p:txBody>
      </p:sp>
      <p:sp>
        <p:nvSpPr>
          <p:cNvPr id="70" name="Rounded Rectangle 9">
            <a:extLst>
              <a:ext uri="{FF2B5EF4-FFF2-40B4-BE49-F238E27FC236}">
                <a16:creationId xmlns:a16="http://schemas.microsoft.com/office/drawing/2014/main" id="{3410095E-4CD6-15E3-C783-C178700BB01C}"/>
              </a:ext>
            </a:extLst>
          </p:cNvPr>
          <p:cNvSpPr/>
          <p:nvPr/>
        </p:nvSpPr>
        <p:spPr>
          <a:xfrm>
            <a:off x="7532848" y="4197366"/>
            <a:ext cx="1560306" cy="424032"/>
          </a:xfrm>
          <a:prstGeom prst="roundRect">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1" name="Rounded Rectangle 10">
            <a:extLst>
              <a:ext uri="{FF2B5EF4-FFF2-40B4-BE49-F238E27FC236}">
                <a16:creationId xmlns:a16="http://schemas.microsoft.com/office/drawing/2014/main" id="{071B662D-EF7C-C111-E074-9F05983E93CA}"/>
              </a:ext>
            </a:extLst>
          </p:cNvPr>
          <p:cNvSpPr/>
          <p:nvPr/>
        </p:nvSpPr>
        <p:spPr>
          <a:xfrm>
            <a:off x="9323071" y="3149113"/>
            <a:ext cx="1256566" cy="1463009"/>
          </a:xfrm>
          <a:prstGeom prst="roundRect">
            <a:avLst/>
          </a:prstGeom>
          <a:solidFill>
            <a:srgbClr val="003087"/>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2" name="TextBox 71">
            <a:extLst>
              <a:ext uri="{FF2B5EF4-FFF2-40B4-BE49-F238E27FC236}">
                <a16:creationId xmlns:a16="http://schemas.microsoft.com/office/drawing/2014/main" id="{5A604CF5-5CB9-59BB-845F-A04E2433CA64}"/>
              </a:ext>
            </a:extLst>
          </p:cNvPr>
          <p:cNvSpPr txBox="1"/>
          <p:nvPr/>
        </p:nvSpPr>
        <p:spPr>
          <a:xfrm>
            <a:off x="9358543" y="3227733"/>
            <a:ext cx="1209742" cy="123110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a:ea typeface="+mn-ea"/>
                <a:cs typeface="Arial"/>
              </a:rPr>
              <a:t>Consult</a:t>
            </a: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a:ea typeface="+mn-ea"/>
                <a:cs typeface="Arial"/>
              </a:rPr>
              <a:t>Face to face, phone or video with multi-disciplinary practice and PCN team</a:t>
            </a:r>
            <a:endPar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4" name="TextBox 73">
            <a:extLst>
              <a:ext uri="{FF2B5EF4-FFF2-40B4-BE49-F238E27FC236}">
                <a16:creationId xmlns:a16="http://schemas.microsoft.com/office/drawing/2014/main" id="{956A6E90-5A7C-8108-5712-2F252C480F1E}"/>
              </a:ext>
            </a:extLst>
          </p:cNvPr>
          <p:cNvSpPr txBox="1"/>
          <p:nvPr/>
        </p:nvSpPr>
        <p:spPr>
          <a:xfrm>
            <a:off x="7521867" y="4226021"/>
            <a:ext cx="1577505" cy="40011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231F20"/>
                </a:solidFill>
                <a:effectLst/>
                <a:uLnTx/>
                <a:uFillTx/>
                <a:latin typeface="Arial"/>
                <a:ea typeface="+mn-ea"/>
                <a:cs typeface="Arial"/>
              </a:rPr>
              <a:t>Clinical triage: </a:t>
            </a:r>
            <a:r>
              <a:rPr kumimoji="0" lang="en-GB" sz="1000" b="0" i="0" u="none" strike="noStrike" kern="1200" cap="none" spc="0" normalizeH="0" baseline="0" noProof="0" dirty="0">
                <a:ln>
                  <a:noFill/>
                </a:ln>
                <a:solidFill>
                  <a:srgbClr val="231F20"/>
                </a:solidFill>
                <a:effectLst/>
                <a:uLnTx/>
                <a:uFillTx/>
                <a:latin typeface="Arial"/>
                <a:ea typeface="+mn-ea"/>
                <a:cs typeface="Arial"/>
              </a:rPr>
              <a:t>Resolve or book for consultation</a:t>
            </a:r>
            <a:endParaRPr kumimoji="0" lang="en-GB" sz="1000" b="1"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endParaRPr>
          </a:p>
        </p:txBody>
      </p:sp>
      <p:sp>
        <p:nvSpPr>
          <p:cNvPr id="77" name="Rounded Rectangle 34">
            <a:extLst>
              <a:ext uri="{FF2B5EF4-FFF2-40B4-BE49-F238E27FC236}">
                <a16:creationId xmlns:a16="http://schemas.microsoft.com/office/drawing/2014/main" id="{AE41ECDA-7C0A-D24D-DB6F-5E548BA5B3D9}"/>
              </a:ext>
            </a:extLst>
          </p:cNvPr>
          <p:cNvSpPr/>
          <p:nvPr/>
        </p:nvSpPr>
        <p:spPr>
          <a:xfrm>
            <a:off x="7423951" y="5494010"/>
            <a:ext cx="1513506" cy="556140"/>
          </a:xfrm>
          <a:prstGeom prst="roundRect">
            <a:avLst/>
          </a:prstGeom>
          <a:solidFill>
            <a:srgbClr val="0096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5EB8"/>
              </a:solidFill>
              <a:effectLst/>
              <a:uLnTx/>
              <a:uFillTx/>
              <a:latin typeface="Arial" panose="020B0604020202020204"/>
              <a:ea typeface="+mn-ea"/>
              <a:cs typeface="+mn-cs"/>
            </a:endParaRPr>
          </a:p>
        </p:txBody>
      </p:sp>
      <p:sp>
        <p:nvSpPr>
          <p:cNvPr id="78" name="TextBox 77">
            <a:extLst>
              <a:ext uri="{FF2B5EF4-FFF2-40B4-BE49-F238E27FC236}">
                <a16:creationId xmlns:a16="http://schemas.microsoft.com/office/drawing/2014/main" id="{67CA2227-BA54-5992-15ED-C4B4A5BF9E58}"/>
              </a:ext>
            </a:extLst>
          </p:cNvPr>
          <p:cNvSpPr txBox="1"/>
          <p:nvPr/>
        </p:nvSpPr>
        <p:spPr>
          <a:xfrm>
            <a:off x="7430197" y="5496995"/>
            <a:ext cx="1507260" cy="55399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a:ea typeface="+mn-ea"/>
                <a:cs typeface="Arial"/>
              </a:rPr>
              <a:t>Consultation booked with multi-disciplinary team.</a:t>
            </a:r>
            <a:endPar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79" name="Straight Connector 78">
            <a:extLst>
              <a:ext uri="{FF2B5EF4-FFF2-40B4-BE49-F238E27FC236}">
                <a16:creationId xmlns:a16="http://schemas.microsoft.com/office/drawing/2014/main" id="{5CA13844-F6A6-5D0B-B141-D53D5AA6BF2F}"/>
              </a:ext>
            </a:extLst>
          </p:cNvPr>
          <p:cNvCxnSpPr>
            <a:cxnSpLocks/>
          </p:cNvCxnSpPr>
          <p:nvPr/>
        </p:nvCxnSpPr>
        <p:spPr>
          <a:xfrm>
            <a:off x="175669" y="4872763"/>
            <a:ext cx="663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239EDAAC-786E-E54D-583D-F01F89305E0F}"/>
              </a:ext>
            </a:extLst>
          </p:cNvPr>
          <p:cNvSpPr txBox="1"/>
          <p:nvPr/>
        </p:nvSpPr>
        <p:spPr>
          <a:xfrm>
            <a:off x="86967" y="1873706"/>
            <a:ext cx="902429" cy="27699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31F20"/>
                </a:solidFill>
                <a:effectLst/>
                <a:uLnTx/>
                <a:uFillTx/>
                <a:latin typeface="Arial" panose="020B0604020202020204"/>
                <a:ea typeface="+mn-ea"/>
                <a:cs typeface="Arial"/>
              </a:rPr>
              <a:t>Goals</a:t>
            </a:r>
            <a:endParaRPr kumimoji="0" lang="en-US" sz="1800" b="0" i="0" u="none" strike="noStrike" kern="1200" cap="none" spc="0" normalizeH="0" baseline="0" noProof="0" dirty="0">
              <a:ln>
                <a:noFill/>
              </a:ln>
              <a:solidFill>
                <a:srgbClr val="231F20"/>
              </a:solidFill>
              <a:effectLst/>
              <a:uLnTx/>
              <a:uFillTx/>
              <a:latin typeface="Arial" panose="020B0604020202020204"/>
              <a:ea typeface="+mn-ea"/>
              <a:cs typeface="+mn-cs"/>
            </a:endParaRPr>
          </a:p>
        </p:txBody>
      </p:sp>
      <p:cxnSp>
        <p:nvCxnSpPr>
          <p:cNvPr id="42" name="Straight Connector 41">
            <a:extLst>
              <a:ext uri="{FF2B5EF4-FFF2-40B4-BE49-F238E27FC236}">
                <a16:creationId xmlns:a16="http://schemas.microsoft.com/office/drawing/2014/main" id="{ACC1A5FB-0545-E99D-44E8-F118B1C6791C}"/>
              </a:ext>
            </a:extLst>
          </p:cNvPr>
          <p:cNvCxnSpPr>
            <a:cxnSpLocks/>
          </p:cNvCxnSpPr>
          <p:nvPr/>
        </p:nvCxnSpPr>
        <p:spPr>
          <a:xfrm>
            <a:off x="138799" y="1852236"/>
            <a:ext cx="6830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77DBCE7D-70F3-88DC-1EF7-12EE54B970D1}"/>
              </a:ext>
            </a:extLst>
          </p:cNvPr>
          <p:cNvCxnSpPr>
            <a:cxnSpLocks/>
          </p:cNvCxnSpPr>
          <p:nvPr/>
        </p:nvCxnSpPr>
        <p:spPr>
          <a:xfrm>
            <a:off x="7167938" y="4092170"/>
            <a:ext cx="18916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E3A71151-C31A-727E-FFA1-3E13899B4ABE}"/>
              </a:ext>
            </a:extLst>
          </p:cNvPr>
          <p:cNvSpPr txBox="1"/>
          <p:nvPr/>
        </p:nvSpPr>
        <p:spPr>
          <a:xfrm>
            <a:off x="5268044" y="3179999"/>
            <a:ext cx="3864808" cy="76944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a:ea typeface="+mn-ea"/>
                <a:cs typeface="Arial"/>
              </a:rPr>
              <a:t>Assess needs, prioritise &amp; update patient</a:t>
            </a: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a:ea typeface="+mn-ea"/>
                <a:cs typeface="Arial"/>
              </a:rPr>
              <a:t>Assess patient need and urgency. Identify next steps (considering continuity of care). Then signpost, refer, book or resolve and advise patient of next step within the working day.</a:t>
            </a:r>
          </a:p>
        </p:txBody>
      </p:sp>
      <p:cxnSp>
        <p:nvCxnSpPr>
          <p:cNvPr id="33" name="Straight Arrow Connector 32">
            <a:extLst>
              <a:ext uri="{FF2B5EF4-FFF2-40B4-BE49-F238E27FC236}">
                <a16:creationId xmlns:a16="http://schemas.microsoft.com/office/drawing/2014/main" id="{243EF9F7-156F-3F25-86DA-2A42D8E0E30F}"/>
              </a:ext>
            </a:extLst>
          </p:cNvPr>
          <p:cNvCxnSpPr>
            <a:cxnSpLocks/>
          </p:cNvCxnSpPr>
          <p:nvPr/>
        </p:nvCxnSpPr>
        <p:spPr>
          <a:xfrm flipV="1">
            <a:off x="5272115" y="4547374"/>
            <a:ext cx="2249752" cy="115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774D8E6A-38E8-B26F-DC5C-F412695F15A7}"/>
              </a:ext>
            </a:extLst>
          </p:cNvPr>
          <p:cNvCxnSpPr>
            <a:cxnSpLocks/>
          </p:cNvCxnSpPr>
          <p:nvPr/>
        </p:nvCxnSpPr>
        <p:spPr>
          <a:xfrm>
            <a:off x="7167938" y="4277210"/>
            <a:ext cx="3649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Rounded Rectangle 2">
            <a:extLst>
              <a:ext uri="{FF2B5EF4-FFF2-40B4-BE49-F238E27FC236}">
                <a16:creationId xmlns:a16="http://schemas.microsoft.com/office/drawing/2014/main" id="{91AC8F38-799D-A691-B5CF-5913D79ECFBB}"/>
              </a:ext>
            </a:extLst>
          </p:cNvPr>
          <p:cNvSpPr/>
          <p:nvPr/>
        </p:nvSpPr>
        <p:spPr>
          <a:xfrm>
            <a:off x="1102731" y="4951212"/>
            <a:ext cx="965633" cy="1255169"/>
          </a:xfrm>
          <a:prstGeom prst="roundRect">
            <a:avLst/>
          </a:prstGeom>
          <a:solidFill>
            <a:srgbClr val="0096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5EB8"/>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E74D9FBC-2971-937D-4C0B-D76670A77C26}"/>
              </a:ext>
            </a:extLst>
          </p:cNvPr>
          <p:cNvSpPr txBox="1"/>
          <p:nvPr/>
        </p:nvSpPr>
        <p:spPr>
          <a:xfrm>
            <a:off x="1105041" y="5019289"/>
            <a:ext cx="932114" cy="116955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a:ea typeface="+mn-ea"/>
                <a:cs typeface="Arial"/>
              </a:rPr>
              <a:t>Patient choice of channels. All open during core hours to ensure parity.</a:t>
            </a:r>
            <a:endPar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10" name="Straight Arrow Connector 9">
            <a:extLst>
              <a:ext uri="{FF2B5EF4-FFF2-40B4-BE49-F238E27FC236}">
                <a16:creationId xmlns:a16="http://schemas.microsoft.com/office/drawing/2014/main" id="{D49B94EE-CF83-CDF7-897B-77D89573A7DC}"/>
              </a:ext>
            </a:extLst>
          </p:cNvPr>
          <p:cNvCxnSpPr>
            <a:cxnSpLocks/>
          </p:cNvCxnSpPr>
          <p:nvPr/>
        </p:nvCxnSpPr>
        <p:spPr>
          <a:xfrm>
            <a:off x="1264767" y="4666730"/>
            <a:ext cx="0" cy="237066"/>
          </a:xfrm>
          <a:prstGeom prst="straightConnector1">
            <a:avLst/>
          </a:prstGeom>
          <a:ln w="19050">
            <a:solidFill>
              <a:srgbClr val="006747"/>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A6BC5C5-F9AD-3760-4EFC-EB3E9CD702C4}"/>
              </a:ext>
            </a:extLst>
          </p:cNvPr>
          <p:cNvSpPr txBox="1"/>
          <p:nvPr/>
        </p:nvSpPr>
        <p:spPr>
          <a:xfrm>
            <a:off x="10520093" y="6404472"/>
            <a:ext cx="1530723"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31F20"/>
                </a:solidFill>
                <a:effectLst/>
                <a:uLnTx/>
                <a:uFillTx/>
                <a:latin typeface="Arial" panose="020B0604020202020204"/>
                <a:ea typeface="+mn-ea"/>
                <a:cs typeface="+mn-cs"/>
              </a:rPr>
              <a:t>Updated May 2024</a:t>
            </a:r>
          </a:p>
        </p:txBody>
      </p:sp>
    </p:spTree>
    <p:extLst>
      <p:ext uri="{BB962C8B-B14F-4D97-AF65-F5344CB8AC3E}">
        <p14:creationId xmlns:p14="http://schemas.microsoft.com/office/powerpoint/2010/main" val="1614020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29C60E-2638-6457-D2FE-A852B8AC4AC7}"/>
              </a:ext>
            </a:extLst>
          </p:cNvPr>
          <p:cNvSpPr>
            <a:spLocks noGrp="1"/>
          </p:cNvSpPr>
          <p:nvPr>
            <p:ph type="title"/>
          </p:nvPr>
        </p:nvSpPr>
        <p:spPr>
          <a:xfrm>
            <a:off x="427174" y="366657"/>
            <a:ext cx="11404154" cy="865186"/>
          </a:xfrm>
        </p:spPr>
        <p:txBody>
          <a:bodyPr>
            <a:normAutofit/>
          </a:bodyPr>
          <a:lstStyle/>
          <a:p>
            <a:r>
              <a:rPr lang="en-GB" sz="2600" dirty="0"/>
              <a:t>Advanced Modern General Practice uses a population health approach</a:t>
            </a:r>
          </a:p>
        </p:txBody>
      </p:sp>
      <p:pic>
        <p:nvPicPr>
          <p:cNvPr id="6" name="Picture 5">
            <a:extLst>
              <a:ext uri="{FF2B5EF4-FFF2-40B4-BE49-F238E27FC236}">
                <a16:creationId xmlns:a16="http://schemas.microsoft.com/office/drawing/2014/main" id="{CAC21E7F-A204-7A46-9D00-E818DC055D72}"/>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66502" y="1057275"/>
            <a:ext cx="12192000" cy="5800725"/>
          </a:xfrm>
          <a:prstGeom prst="rect">
            <a:avLst/>
          </a:prstGeom>
        </p:spPr>
      </p:pic>
    </p:spTree>
    <p:extLst>
      <p:ext uri="{BB962C8B-B14F-4D97-AF65-F5344CB8AC3E}">
        <p14:creationId xmlns:p14="http://schemas.microsoft.com/office/powerpoint/2010/main" val="3003900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7246135-CC4B-ADCA-7492-15763488D91A}"/>
              </a:ext>
            </a:extLst>
          </p:cNvPr>
          <p:cNvSpPr/>
          <p:nvPr/>
        </p:nvSpPr>
        <p:spPr>
          <a:xfrm>
            <a:off x="8337496" y="2188650"/>
            <a:ext cx="2837918" cy="2433648"/>
          </a:xfrm>
          <a:prstGeom prst="rect">
            <a:avLst/>
          </a:prstGeom>
          <a:solidFill>
            <a:schemeClr val="accent5">
              <a:lumMod val="40000"/>
              <a:lumOff val="60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itle 3">
            <a:extLst>
              <a:ext uri="{FF2B5EF4-FFF2-40B4-BE49-F238E27FC236}">
                <a16:creationId xmlns:a16="http://schemas.microsoft.com/office/drawing/2014/main" id="{671F4D82-9574-203B-F34F-0566E7924D46}"/>
              </a:ext>
            </a:extLst>
          </p:cNvPr>
          <p:cNvSpPr>
            <a:spLocks noGrp="1"/>
          </p:cNvSpPr>
          <p:nvPr>
            <p:ph type="title"/>
          </p:nvPr>
        </p:nvSpPr>
        <p:spPr>
          <a:xfrm>
            <a:off x="432000" y="431999"/>
            <a:ext cx="11404154" cy="913677"/>
          </a:xfrm>
        </p:spPr>
        <p:txBody>
          <a:bodyPr>
            <a:noAutofit/>
          </a:bodyPr>
          <a:lstStyle/>
          <a:p>
            <a:r>
              <a:rPr lang="en-GB" sz="2400" dirty="0">
                <a:cs typeface="Arial"/>
              </a:rPr>
              <a:t>A National General Practice Improvement Programme to support </a:t>
            </a:r>
            <a:r>
              <a:rPr lang="en-GB" sz="2400" dirty="0">
                <a:latin typeface="Arial" panose="020B0604020202020204" pitchFamily="34" charset="0"/>
                <a:cs typeface="Arial" panose="020B0604020202020204" pitchFamily="34" charset="0"/>
              </a:rPr>
              <a:t>implementation of Modern General Practice</a:t>
            </a:r>
            <a:r>
              <a:rPr lang="en-GB" sz="2400" dirty="0">
                <a:cs typeface="Arial"/>
              </a:rPr>
              <a:t>: context and improvement quality drives activities, outcomes and benefits</a:t>
            </a:r>
            <a:endParaRPr lang="en-GB" sz="2400" b="0" dirty="0">
              <a:cs typeface="Arial"/>
            </a:endParaRPr>
          </a:p>
        </p:txBody>
      </p:sp>
      <p:sp>
        <p:nvSpPr>
          <p:cNvPr id="8" name="TextBox 7">
            <a:extLst>
              <a:ext uri="{FF2B5EF4-FFF2-40B4-BE49-F238E27FC236}">
                <a16:creationId xmlns:a16="http://schemas.microsoft.com/office/drawing/2014/main" id="{4FE307A9-6C39-7280-222F-6AAD85360CFA}"/>
              </a:ext>
            </a:extLst>
          </p:cNvPr>
          <p:cNvSpPr txBox="1"/>
          <p:nvPr/>
        </p:nvSpPr>
        <p:spPr>
          <a:xfrm>
            <a:off x="8420156" y="2216216"/>
            <a:ext cx="2686404" cy="2310889"/>
          </a:xfrm>
          <a:prstGeom prst="rect">
            <a:avLst/>
          </a:prstGeom>
          <a:noFill/>
        </p:spPr>
        <p:txBody>
          <a:bodyPr wrap="square" rtlCol="0">
            <a:spAutoFit/>
          </a:bodyPr>
          <a:lstStyle/>
          <a:p>
            <a:pPr lvl="0" rtl="0">
              <a:spcBef>
                <a:spcPts val="500"/>
              </a:spcBef>
              <a:spcAft>
                <a:spcPts val="500"/>
              </a:spcAft>
            </a:pPr>
            <a:r>
              <a:rPr lang="en-GB" sz="1000" i="1" dirty="0">
                <a:solidFill>
                  <a:schemeClr val="tx1"/>
                </a:solidFill>
                <a:effectLst/>
              </a:rPr>
              <a:t>Systematic approach to </a:t>
            </a:r>
          </a:p>
          <a:p>
            <a:pPr marL="285750" indent="-285750">
              <a:buFont typeface="Arial" panose="020B0604020202020204" pitchFamily="34" charset="0"/>
              <a:buChar char="•"/>
            </a:pPr>
            <a:r>
              <a:rPr lang="en-GB" sz="1000" dirty="0"/>
              <a:t>Defining goals</a:t>
            </a:r>
          </a:p>
          <a:p>
            <a:pPr marL="285750" indent="-285750">
              <a:buFont typeface="Arial" panose="020B0604020202020204" pitchFamily="34" charset="0"/>
              <a:buChar char="•"/>
            </a:pPr>
            <a:r>
              <a:rPr lang="en-GB" sz="1000" dirty="0"/>
              <a:t>Understanding the problem (with data)</a:t>
            </a:r>
          </a:p>
          <a:p>
            <a:pPr marL="285750" indent="-285750">
              <a:buFont typeface="Arial" panose="020B0604020202020204" pitchFamily="34" charset="0"/>
              <a:buChar char="•"/>
            </a:pPr>
            <a:r>
              <a:rPr lang="en-GB" sz="1000" dirty="0"/>
              <a:t>Possibilities</a:t>
            </a:r>
          </a:p>
          <a:p>
            <a:pPr marL="285750" indent="-285750">
              <a:buFont typeface="Arial" panose="020B0604020202020204" pitchFamily="34" charset="0"/>
              <a:buChar char="•"/>
            </a:pPr>
            <a:r>
              <a:rPr lang="en-GB" sz="1000" dirty="0"/>
              <a:t>Priorities</a:t>
            </a:r>
          </a:p>
          <a:p>
            <a:pPr marL="285750" indent="-285750">
              <a:buFont typeface="Arial" panose="020B0604020202020204" pitchFamily="34" charset="0"/>
              <a:buChar char="•"/>
            </a:pPr>
            <a:r>
              <a:rPr lang="en-GB" sz="1000" dirty="0"/>
              <a:t>Measures of success</a:t>
            </a:r>
          </a:p>
          <a:p>
            <a:pPr marL="285750" indent="-285750">
              <a:buFont typeface="Arial" panose="020B0604020202020204" pitchFamily="34" charset="0"/>
              <a:buChar char="•"/>
            </a:pPr>
            <a:r>
              <a:rPr lang="en-GB" sz="1000" dirty="0"/>
              <a:t>Specialist skills + expertise</a:t>
            </a:r>
          </a:p>
          <a:p>
            <a:pPr marL="285750" indent="-285750">
              <a:buFont typeface="Arial" panose="020B0604020202020204" pitchFamily="34" charset="0"/>
              <a:buChar char="•"/>
            </a:pPr>
            <a:r>
              <a:rPr lang="en-GB" sz="1000" dirty="0"/>
              <a:t>Practice vs PCN working</a:t>
            </a:r>
          </a:p>
          <a:p>
            <a:pPr marL="285750" indent="-285750">
              <a:buFont typeface="Arial" panose="020B0604020202020204" pitchFamily="34" charset="0"/>
              <a:buChar char="•"/>
            </a:pPr>
            <a:r>
              <a:rPr lang="en-GB" sz="1000" dirty="0"/>
              <a:t>Delivery capability (prior experience of working as a team in a structured way)</a:t>
            </a:r>
          </a:p>
          <a:p>
            <a:pPr marL="285750" indent="-285750">
              <a:buFont typeface="Arial" panose="020B0604020202020204" pitchFamily="34" charset="0"/>
              <a:buChar char="•"/>
            </a:pPr>
            <a:r>
              <a:rPr lang="en-GB" sz="1000" dirty="0"/>
              <a:t>Stakeholder engagement and alignment</a:t>
            </a:r>
          </a:p>
          <a:p>
            <a:pPr marL="285750" indent="-285750">
              <a:buFont typeface="Arial" panose="020B0604020202020204" pitchFamily="34" charset="0"/>
              <a:buChar char="•"/>
            </a:pPr>
            <a:r>
              <a:rPr lang="en-GB" sz="1000" dirty="0"/>
              <a:t>Completion</a:t>
            </a:r>
          </a:p>
          <a:p>
            <a:pPr marL="285750" indent="-285750">
              <a:buFont typeface="Arial" panose="020B0604020202020204" pitchFamily="34" charset="0"/>
              <a:buChar char="•"/>
            </a:pPr>
            <a:r>
              <a:rPr lang="en-GB" sz="1000" dirty="0"/>
              <a:t>Review and iterate</a:t>
            </a:r>
          </a:p>
        </p:txBody>
      </p:sp>
      <p:sp>
        <p:nvSpPr>
          <p:cNvPr id="10" name="Rectangle 9">
            <a:extLst>
              <a:ext uri="{FF2B5EF4-FFF2-40B4-BE49-F238E27FC236}">
                <a16:creationId xmlns:a16="http://schemas.microsoft.com/office/drawing/2014/main" id="{4CFC0DAE-899F-5CC3-6260-B769B0CAAD9A}"/>
              </a:ext>
            </a:extLst>
          </p:cNvPr>
          <p:cNvSpPr/>
          <p:nvPr/>
        </p:nvSpPr>
        <p:spPr>
          <a:xfrm>
            <a:off x="1120678" y="5512324"/>
            <a:ext cx="10054736" cy="618511"/>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600" b="1" dirty="0">
              <a:solidFill>
                <a:schemeClr val="bg1"/>
              </a:solidFill>
            </a:endParaRPr>
          </a:p>
          <a:p>
            <a:pPr algn="ctr"/>
            <a:r>
              <a:rPr lang="en-GB" sz="1600" b="1" dirty="0">
                <a:solidFill>
                  <a:schemeClr val="bg1"/>
                </a:solidFill>
              </a:rPr>
              <a:t>Drive the size and likelihood of improvement being achieved and sustained</a:t>
            </a:r>
          </a:p>
          <a:p>
            <a:endParaRPr lang="en-GB" sz="1600" b="1" dirty="0">
              <a:solidFill>
                <a:schemeClr val="bg1"/>
              </a:solidFill>
            </a:endParaRPr>
          </a:p>
        </p:txBody>
      </p:sp>
      <p:pic>
        <p:nvPicPr>
          <p:cNvPr id="11" name="Picture 10" descr="A group of green squares with white text&#10;&#10;Description automatically generated">
            <a:extLst>
              <a:ext uri="{FF2B5EF4-FFF2-40B4-BE49-F238E27FC236}">
                <a16:creationId xmlns:a16="http://schemas.microsoft.com/office/drawing/2014/main" id="{133AE9EA-2910-B7B7-0BED-5891BCA0184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45165" y="2025172"/>
            <a:ext cx="3553346" cy="2686944"/>
          </a:xfrm>
          <a:prstGeom prst="rect">
            <a:avLst/>
          </a:prstGeom>
        </p:spPr>
      </p:pic>
      <p:sp>
        <p:nvSpPr>
          <p:cNvPr id="13" name="Right Arrow 12">
            <a:extLst>
              <a:ext uri="{FF2B5EF4-FFF2-40B4-BE49-F238E27FC236}">
                <a16:creationId xmlns:a16="http://schemas.microsoft.com/office/drawing/2014/main" id="{513C3414-E110-B5E0-1CA2-B1E406319777}"/>
              </a:ext>
            </a:extLst>
          </p:cNvPr>
          <p:cNvSpPr/>
          <p:nvPr/>
        </p:nvSpPr>
        <p:spPr>
          <a:xfrm rot="5400000">
            <a:off x="2621701" y="4782081"/>
            <a:ext cx="475785" cy="630216"/>
          </a:xfrm>
          <a:prstGeom prst="rightArrow">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dirty="0">
              <a:latin typeface="Arial" panose="020B0604020202020204" pitchFamily="34" charset="0"/>
              <a:cs typeface="Arial" panose="020B0604020202020204" pitchFamily="34" charset="0"/>
            </a:endParaRPr>
          </a:p>
        </p:txBody>
      </p:sp>
      <p:sp>
        <p:nvSpPr>
          <p:cNvPr id="14" name="Right Arrow 13">
            <a:extLst>
              <a:ext uri="{FF2B5EF4-FFF2-40B4-BE49-F238E27FC236}">
                <a16:creationId xmlns:a16="http://schemas.microsoft.com/office/drawing/2014/main" id="{5DFF24F7-AA92-2950-7968-2105364C89B5}"/>
              </a:ext>
            </a:extLst>
          </p:cNvPr>
          <p:cNvSpPr/>
          <p:nvPr/>
        </p:nvSpPr>
        <p:spPr>
          <a:xfrm rot="5400000">
            <a:off x="6243564" y="4782081"/>
            <a:ext cx="475785" cy="630216"/>
          </a:xfrm>
          <a:prstGeom prst="rightArrow">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5E02DED-6A7F-18AA-DA5C-696F7D285EC8}"/>
              </a:ext>
            </a:extLst>
          </p:cNvPr>
          <p:cNvSpPr txBox="1"/>
          <p:nvPr/>
        </p:nvSpPr>
        <p:spPr>
          <a:xfrm>
            <a:off x="1120678" y="1748173"/>
            <a:ext cx="2054024" cy="276999"/>
          </a:xfrm>
          <a:prstGeom prst="rect">
            <a:avLst/>
          </a:prstGeom>
          <a:noFill/>
        </p:spPr>
        <p:txBody>
          <a:bodyPr wrap="square" rtlCol="0">
            <a:spAutoFit/>
          </a:bodyPr>
          <a:lstStyle/>
          <a:p>
            <a:pPr>
              <a:spcBef>
                <a:spcPts val="300"/>
              </a:spcBef>
              <a:spcAft>
                <a:spcPts val="300"/>
              </a:spcAft>
            </a:pPr>
            <a:r>
              <a:rPr lang="en-GB" sz="1200" b="1" dirty="0"/>
              <a:t>Practice context</a:t>
            </a:r>
          </a:p>
        </p:txBody>
      </p:sp>
      <p:sp>
        <p:nvSpPr>
          <p:cNvPr id="5" name="TextBox 4">
            <a:extLst>
              <a:ext uri="{FF2B5EF4-FFF2-40B4-BE49-F238E27FC236}">
                <a16:creationId xmlns:a16="http://schemas.microsoft.com/office/drawing/2014/main" id="{90F7586B-9703-7AA2-A821-8A99B8C60622}"/>
              </a:ext>
            </a:extLst>
          </p:cNvPr>
          <p:cNvSpPr txBox="1"/>
          <p:nvPr/>
        </p:nvSpPr>
        <p:spPr>
          <a:xfrm>
            <a:off x="5139336" y="1723186"/>
            <a:ext cx="2054024" cy="276999"/>
          </a:xfrm>
          <a:prstGeom prst="rect">
            <a:avLst/>
          </a:prstGeom>
          <a:noFill/>
        </p:spPr>
        <p:txBody>
          <a:bodyPr wrap="square" rtlCol="0">
            <a:spAutoFit/>
          </a:bodyPr>
          <a:lstStyle/>
          <a:p>
            <a:pPr>
              <a:spcBef>
                <a:spcPts val="300"/>
              </a:spcBef>
              <a:spcAft>
                <a:spcPts val="300"/>
              </a:spcAft>
            </a:pPr>
            <a:r>
              <a:rPr lang="en-GB" sz="1200" b="1" dirty="0"/>
              <a:t>Evidence based content</a:t>
            </a:r>
          </a:p>
        </p:txBody>
      </p:sp>
      <p:sp>
        <p:nvSpPr>
          <p:cNvPr id="7" name="Rectangle 6">
            <a:extLst>
              <a:ext uri="{FF2B5EF4-FFF2-40B4-BE49-F238E27FC236}">
                <a16:creationId xmlns:a16="http://schemas.microsoft.com/office/drawing/2014/main" id="{C39C96A4-7171-0E97-37D3-26B5D3202E54}"/>
              </a:ext>
            </a:extLst>
          </p:cNvPr>
          <p:cNvSpPr/>
          <p:nvPr/>
        </p:nvSpPr>
        <p:spPr>
          <a:xfrm>
            <a:off x="5187027" y="2188650"/>
            <a:ext cx="2555862" cy="2433648"/>
          </a:xfrm>
          <a:prstGeom prst="rect">
            <a:avLst/>
          </a:prstGeom>
          <a:solidFill>
            <a:schemeClr val="accent5">
              <a:lumMod val="7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B5ABE29E-9ED7-4E84-DB35-9B9B79C0AC94}"/>
              </a:ext>
            </a:extLst>
          </p:cNvPr>
          <p:cNvSpPr txBox="1"/>
          <p:nvPr/>
        </p:nvSpPr>
        <p:spPr>
          <a:xfrm>
            <a:off x="8288561" y="1728211"/>
            <a:ext cx="2735339" cy="276999"/>
          </a:xfrm>
          <a:prstGeom prst="rect">
            <a:avLst/>
          </a:prstGeom>
          <a:noFill/>
        </p:spPr>
        <p:txBody>
          <a:bodyPr wrap="square" rtlCol="0">
            <a:spAutoFit/>
          </a:bodyPr>
          <a:lstStyle/>
          <a:p>
            <a:pPr>
              <a:spcBef>
                <a:spcPts val="300"/>
              </a:spcBef>
              <a:spcAft>
                <a:spcPts val="300"/>
              </a:spcAft>
            </a:pPr>
            <a:r>
              <a:rPr lang="en-GB" sz="1200" b="1" dirty="0"/>
              <a:t>Rigor of improvement cycle</a:t>
            </a:r>
          </a:p>
        </p:txBody>
      </p:sp>
      <p:sp>
        <p:nvSpPr>
          <p:cNvPr id="2" name="Right Arrow 1">
            <a:extLst>
              <a:ext uri="{FF2B5EF4-FFF2-40B4-BE49-F238E27FC236}">
                <a16:creationId xmlns:a16="http://schemas.microsoft.com/office/drawing/2014/main" id="{B71040E1-727C-7557-D6E8-45C62543FF5E}"/>
              </a:ext>
            </a:extLst>
          </p:cNvPr>
          <p:cNvSpPr/>
          <p:nvPr/>
        </p:nvSpPr>
        <p:spPr>
          <a:xfrm rot="5400000">
            <a:off x="9518562" y="4722325"/>
            <a:ext cx="475785" cy="630216"/>
          </a:xfrm>
          <a:prstGeom prst="rightArrow">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98B4AF8D-A933-0559-9197-72E841E8AB49}"/>
              </a:ext>
            </a:extLst>
          </p:cNvPr>
          <p:cNvSpPr txBox="1"/>
          <p:nvPr/>
        </p:nvSpPr>
        <p:spPr>
          <a:xfrm>
            <a:off x="5241637" y="2300959"/>
            <a:ext cx="2348735" cy="2405787"/>
          </a:xfrm>
          <a:prstGeom prst="rect">
            <a:avLst/>
          </a:prstGeom>
          <a:noFill/>
        </p:spPr>
        <p:txBody>
          <a:bodyPr wrap="square" rtlCol="0">
            <a:spAutoFit/>
          </a:bodyPr>
          <a:lstStyle/>
          <a:p>
            <a:pPr marL="285750" indent="-285750">
              <a:spcBef>
                <a:spcPts val="200"/>
              </a:spcBef>
              <a:spcAft>
                <a:spcPts val="200"/>
              </a:spcAft>
              <a:buFont typeface="Arial" panose="020B0604020202020204" pitchFamily="34" charset="0"/>
              <a:buChar char="•"/>
            </a:pPr>
            <a:r>
              <a:rPr lang="en-GB" sz="1200" dirty="0"/>
              <a:t>What good looks like; evidenced outcomes and benefits</a:t>
            </a:r>
          </a:p>
          <a:p>
            <a:pPr marL="285750" indent="-285750">
              <a:spcBef>
                <a:spcPts val="200"/>
              </a:spcBef>
              <a:spcAft>
                <a:spcPts val="200"/>
              </a:spcAft>
              <a:buFont typeface="Arial" panose="020B0604020202020204" pitchFamily="34" charset="0"/>
              <a:buChar char="•"/>
            </a:pPr>
            <a:r>
              <a:rPr lang="en-GB" sz="1200" dirty="0"/>
              <a:t>Improvement approaches for specific improvements (online journeys or care navigation and clinical triage models)</a:t>
            </a:r>
          </a:p>
          <a:p>
            <a:pPr marL="285750" indent="-285750">
              <a:spcBef>
                <a:spcPts val="200"/>
              </a:spcBef>
              <a:spcAft>
                <a:spcPts val="200"/>
              </a:spcAft>
              <a:buFont typeface="Arial" panose="020B0604020202020204" pitchFamily="34" charset="0"/>
              <a:buChar char="•"/>
            </a:pPr>
            <a:r>
              <a:rPr lang="en-GB" sz="1200" dirty="0"/>
              <a:t>Using highly usable and accessible digital tools effectively</a:t>
            </a:r>
          </a:p>
          <a:p>
            <a:pPr marL="285750" indent="-285750">
              <a:buFont typeface="Arial" panose="020B0604020202020204" pitchFamily="34" charset="0"/>
              <a:buChar char="•"/>
            </a:pPr>
            <a:endParaRPr lang="en-GB" sz="1000" dirty="0"/>
          </a:p>
        </p:txBody>
      </p:sp>
    </p:spTree>
    <p:extLst>
      <p:ext uri="{BB962C8B-B14F-4D97-AF65-F5344CB8AC3E}">
        <p14:creationId xmlns:p14="http://schemas.microsoft.com/office/powerpoint/2010/main" val="804148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85DEE2-4D03-FA05-B5E3-513370648B00}"/>
              </a:ext>
            </a:extLst>
          </p:cNvPr>
          <p:cNvSpPr>
            <a:spLocks noGrp="1"/>
          </p:cNvSpPr>
          <p:nvPr>
            <p:ph type="title"/>
          </p:nvPr>
        </p:nvSpPr>
        <p:spPr>
          <a:xfrm>
            <a:off x="347742" y="1856790"/>
            <a:ext cx="4170470" cy="3144417"/>
          </a:xfrm>
        </p:spPr>
        <p:txBody>
          <a:bodyPr>
            <a:noAutofit/>
          </a:bodyPr>
          <a:lstStyle/>
          <a:p>
            <a:pPr>
              <a:lnSpc>
                <a:spcPct val="100000"/>
              </a:lnSpc>
            </a:pPr>
            <a:r>
              <a:rPr lang="en-GB" sz="2400" b="1" dirty="0"/>
              <a:t>We are on a multi-year journey</a:t>
            </a:r>
            <a:br>
              <a:rPr lang="en-GB" sz="2400" b="1" dirty="0"/>
            </a:br>
            <a:br>
              <a:rPr lang="en-GB" sz="2400" b="1" dirty="0"/>
            </a:br>
            <a:r>
              <a:rPr lang="en-GB" sz="2400" b="1" dirty="0"/>
              <a:t>Embedding a holistic model of primary care improvement that is evidence based, systematic, focused, aligned and sustained</a:t>
            </a:r>
            <a:br>
              <a:rPr lang="en-GB" sz="2400" b="1" dirty="0"/>
            </a:br>
            <a:br>
              <a:rPr lang="en-GB" sz="2400" b="1" dirty="0"/>
            </a:br>
            <a:r>
              <a:rPr lang="en-GB" sz="2400" b="1" dirty="0"/>
              <a:t>#OneTeam approach</a:t>
            </a:r>
            <a:br>
              <a:rPr lang="en-GB" sz="2400" b="1" dirty="0">
                <a:solidFill>
                  <a:srgbClr val="003087"/>
                </a:solidFill>
              </a:rPr>
            </a:br>
            <a:r>
              <a:rPr lang="en-GB" sz="2400" b="1" dirty="0"/>
              <a:t>Importance of partnerships</a:t>
            </a:r>
            <a:endParaRPr lang="en-GB" sz="2400" b="1" dirty="0">
              <a:cs typeface="Arial"/>
            </a:endParaRPr>
          </a:p>
        </p:txBody>
      </p:sp>
      <p:grpSp>
        <p:nvGrpSpPr>
          <p:cNvPr id="7" name="Group 6">
            <a:extLst>
              <a:ext uri="{FF2B5EF4-FFF2-40B4-BE49-F238E27FC236}">
                <a16:creationId xmlns:a16="http://schemas.microsoft.com/office/drawing/2014/main" id="{61E9E5F0-B324-2139-1EC8-B8760497ABFA}"/>
              </a:ext>
            </a:extLst>
          </p:cNvPr>
          <p:cNvGrpSpPr/>
          <p:nvPr/>
        </p:nvGrpSpPr>
        <p:grpSpPr>
          <a:xfrm>
            <a:off x="2945389" y="380174"/>
            <a:ext cx="9741911" cy="6259016"/>
            <a:chOff x="1202700" y="1130213"/>
            <a:chExt cx="8128000" cy="5418667"/>
          </a:xfrm>
        </p:grpSpPr>
        <p:graphicFrame>
          <p:nvGraphicFramePr>
            <p:cNvPr id="5" name="Diagram 4">
              <a:extLst>
                <a:ext uri="{FF2B5EF4-FFF2-40B4-BE49-F238E27FC236}">
                  <a16:creationId xmlns:a16="http://schemas.microsoft.com/office/drawing/2014/main" id="{0B926DA0-D669-271A-0A9E-A6BB3146C6BF}"/>
                </a:ext>
              </a:extLst>
            </p:cNvPr>
            <p:cNvGraphicFramePr/>
            <p:nvPr>
              <p:extLst>
                <p:ext uri="{D42A27DB-BD31-4B8C-83A1-F6EECF244321}">
                  <p14:modId xmlns:p14="http://schemas.microsoft.com/office/powerpoint/2010/main" val="1722944530"/>
                </p:ext>
              </p:extLst>
            </p:nvPr>
          </p:nvGraphicFramePr>
          <p:xfrm>
            <a:off x="1202700" y="113021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01934479-874E-9775-7BAB-E0DE30653DFC}"/>
                </a:ext>
              </a:extLst>
            </p:cNvPr>
            <p:cNvSpPr/>
            <p:nvPr/>
          </p:nvSpPr>
          <p:spPr>
            <a:xfrm>
              <a:off x="8056208" y="1492653"/>
              <a:ext cx="845353" cy="11090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727906926"/>
      </p:ext>
    </p:extLst>
  </p:cSld>
  <p:clrMapOvr>
    <a:masterClrMapping/>
  </p:clrMapOvr>
</p:sld>
</file>

<file path=ppt/theme/theme1.xml><?xml version="1.0" encoding="utf-8"?>
<a:theme xmlns:a="http://schemas.openxmlformats.org/drawingml/2006/main" name="1_NHSD-Refresh-Theme-NOV1120B">
  <a:themeElements>
    <a:clrScheme name="Custom 2">
      <a:dk1>
        <a:srgbClr val="FFFFFF"/>
      </a:dk1>
      <a:lt1>
        <a:srgbClr val="231F20"/>
      </a:lt1>
      <a:dk2>
        <a:srgbClr val="005EB8"/>
      </a:dk2>
      <a:lt2>
        <a:srgbClr val="F4F6F8"/>
      </a:lt2>
      <a:accent1>
        <a:srgbClr val="003087"/>
      </a:accent1>
      <a:accent2>
        <a:srgbClr val="768692"/>
      </a:accent2>
      <a:accent3>
        <a:srgbClr val="C7CED3"/>
      </a:accent3>
      <a:accent4>
        <a:srgbClr val="99DDEB"/>
      </a:accent4>
      <a:accent5>
        <a:srgbClr val="80D2CC"/>
      </a:accent5>
      <a:accent6>
        <a:srgbClr val="425563"/>
      </a:accent6>
      <a:hlink>
        <a:srgbClr val="005EB8"/>
      </a:hlink>
      <a:folHlink>
        <a:srgbClr val="0030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D-PPT-Template-Refresh_NOV2020-B" id="{06B772CD-B1AE-2743-BE7F-0BA8B46714EA}" vid="{16F65E12-3586-BC44-90B1-43C17D38503A}"/>
    </a:ext>
  </a:extLst>
</a:theme>
</file>

<file path=ppt/theme/theme2.xml><?xml version="1.0" encoding="utf-8"?>
<a:theme xmlns:a="http://schemas.openxmlformats.org/drawingml/2006/main" name="2_NHSD-Refresh-Theme-NOV1120B">
  <a:themeElements>
    <a:clrScheme name="Custom 2">
      <a:dk1>
        <a:srgbClr val="FFFFFF"/>
      </a:dk1>
      <a:lt1>
        <a:srgbClr val="231F20"/>
      </a:lt1>
      <a:dk2>
        <a:srgbClr val="005EB8"/>
      </a:dk2>
      <a:lt2>
        <a:srgbClr val="F4F6F8"/>
      </a:lt2>
      <a:accent1>
        <a:srgbClr val="003087"/>
      </a:accent1>
      <a:accent2>
        <a:srgbClr val="768692"/>
      </a:accent2>
      <a:accent3>
        <a:srgbClr val="C7CED3"/>
      </a:accent3>
      <a:accent4>
        <a:srgbClr val="99DDEB"/>
      </a:accent4>
      <a:accent5>
        <a:srgbClr val="80D2CC"/>
      </a:accent5>
      <a:accent6>
        <a:srgbClr val="425563"/>
      </a:accent6>
      <a:hlink>
        <a:srgbClr val="005EB8"/>
      </a:hlink>
      <a:folHlink>
        <a:srgbClr val="0030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D-PPT-Template-Refresh_NOV2020-B" id="{06B772CD-B1AE-2743-BE7F-0BA8B46714EA}" vid="{16F65E12-3586-BC44-90B1-43C17D38503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32358C74A89A419650AD017E1FAC40" ma:contentTypeVersion="21" ma:contentTypeDescription="Create a new document." ma:contentTypeScope="" ma:versionID="dd6c4204f5074b5410a9afb8b5a8e5b9">
  <xsd:schema xmlns:xsd="http://www.w3.org/2001/XMLSchema" xmlns:xs="http://www.w3.org/2001/XMLSchema" xmlns:p="http://schemas.microsoft.com/office/2006/metadata/properties" xmlns:ns1="http://schemas.microsoft.com/sharepoint/v3" xmlns:ns2="e37e8048-7f47-46c3-9f5d-bf2bf54c9279" xmlns:ns3="812061dd-523a-47bf-9db5-a71fd49c94a4" targetNamespace="http://schemas.microsoft.com/office/2006/metadata/properties" ma:root="true" ma:fieldsID="d891b9df4695bf4b034ff6e5d348055e" ns1:_="" ns2:_="" ns3:_="">
    <xsd:import namespace="http://schemas.microsoft.com/sharepoint/v3"/>
    <xsd:import namespace="e37e8048-7f47-46c3-9f5d-bf2bf54c9279"/>
    <xsd:import namespace="812061dd-523a-47bf-9db5-a71fd49c94a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Picture" minOccurs="0"/>
                <xsd:element ref="ns2:lcf76f155ced4ddcb4097134ff3c332f" minOccurs="0"/>
                <xsd:element ref="ns3:TaxCatchAll" minOccurs="0"/>
                <xsd:element ref="ns2:MediaServiceObjectDetectorVersions" minOccurs="0"/>
                <xsd:element ref="ns1:_ip_UnifiedCompliancePolicyProperties" minOccurs="0"/>
                <xsd:element ref="ns1:_ip_UnifiedCompliancePolicyUIAc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6" nillable="true" ma:displayName="Unified Compliance Policy Properties" ma:hidden="true" ma:internalName="_ip_UnifiedCompliancePolicyProperties">
      <xsd:simpleType>
        <xsd:restriction base="dms:Note"/>
      </xsd:simpleType>
    </xsd:element>
    <xsd:element name="_ip_UnifiedCompliancePolicyUIAction" ma:index="2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7e8048-7f47-46c3-9f5d-bf2bf54c92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Picture" ma:index="21" nillable="true" ma:displayName="Picture" ma:format="Image" ma:internalName="Pictur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e36c5f2-2d8c-4cc3-a61b-4b56d022d32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12061dd-523a-47bf-9db5-a71fd49c94a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398d9916-7899-4a6c-b68a-d60d75cd35ea}" ma:internalName="TaxCatchAll" ma:showField="CatchAllData" ma:web="812061dd-523a-47bf-9db5-a71fd49c94a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812061dd-523a-47bf-9db5-a71fd49c94a4">
      <UserInfo>
        <DisplayName>Daniel Shaw</DisplayName>
        <AccountId>17</AccountId>
        <AccountType/>
      </UserInfo>
      <UserInfo>
        <DisplayName>Gabi Darby</DisplayName>
        <AccountId>22</AccountId>
        <AccountType/>
      </UserInfo>
      <UserInfo>
        <DisplayName>Alex Morton</DisplayName>
        <AccountId>26</AccountId>
        <AccountType/>
      </UserInfo>
      <UserInfo>
        <DisplayName>Jasmine Swinnerton</DisplayName>
        <AccountId>27</AccountId>
        <AccountType/>
      </UserInfo>
      <UserInfo>
        <DisplayName>Matt Cook</DisplayName>
        <AccountId>13</AccountId>
        <AccountType/>
      </UserInfo>
      <UserInfo>
        <DisplayName>Chris Vincent</DisplayName>
        <AccountId>28</AccountId>
        <AccountType/>
      </UserInfo>
    </SharedWithUsers>
    <lcf76f155ced4ddcb4097134ff3c332f xmlns="e37e8048-7f47-46c3-9f5d-bf2bf54c9279">
      <Terms xmlns="http://schemas.microsoft.com/office/infopath/2007/PartnerControls"/>
    </lcf76f155ced4ddcb4097134ff3c332f>
    <TaxCatchAll xmlns="812061dd-523a-47bf-9db5-a71fd49c94a4" xsi:nil="true"/>
    <_ip_UnifiedCompliancePolicyUIAction xmlns="http://schemas.microsoft.com/sharepoint/v3" xsi:nil="true"/>
    <_ip_UnifiedCompliancePolicyProperties xmlns="http://schemas.microsoft.com/sharepoint/v3" xsi:nil="true"/>
    <Picture xmlns="e37e8048-7f47-46c3-9f5d-bf2bf54c9279">
      <Url xsi:nil="true"/>
      <Description xsi:nil="true"/>
    </Pictur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4424688-4EE8-4E9D-97BB-665DBA4C41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7e8048-7f47-46c3-9f5d-bf2bf54c9279"/>
    <ds:schemaRef ds:uri="812061dd-523a-47bf-9db5-a71fd49c94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12B3C52-C4E5-4003-8240-632FDE102EAB}">
  <ds:schemaRefs>
    <ds:schemaRef ds:uri="http://www.w3.org/XML/1998/namespace"/>
    <ds:schemaRef ds:uri="http://purl.org/dc/elements/1.1/"/>
    <ds:schemaRef ds:uri="http://schemas.openxmlformats.org/package/2006/metadata/core-properties"/>
    <ds:schemaRef ds:uri="http://schemas.microsoft.com/office/2006/metadata/properties"/>
    <ds:schemaRef ds:uri="http://purl.org/dc/dcmitype/"/>
    <ds:schemaRef ds:uri="http://purl.org/dc/terms/"/>
    <ds:schemaRef ds:uri="http://schemas.microsoft.com/office/infopath/2007/PartnerControls"/>
    <ds:schemaRef ds:uri="http://schemas.microsoft.com/office/2006/documentManagement/types"/>
    <ds:schemaRef ds:uri="812061dd-523a-47bf-9db5-a71fd49c94a4"/>
    <ds:schemaRef ds:uri="e37e8048-7f47-46c3-9f5d-bf2bf54c9279"/>
    <ds:schemaRef ds:uri="http://schemas.microsoft.com/sharepoint/v3"/>
  </ds:schemaRefs>
</ds:datastoreItem>
</file>

<file path=customXml/itemProps3.xml><?xml version="1.0" encoding="utf-8"?>
<ds:datastoreItem xmlns:ds="http://schemas.openxmlformats.org/officeDocument/2006/customXml" ds:itemID="{B7B6D4F5-ECA0-4A22-A4DD-3335756FD66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NHSD-Refresh-Theme-NOV1120B</Template>
  <TotalTime>2490</TotalTime>
  <Words>2108</Words>
  <Application>Microsoft Office PowerPoint</Application>
  <PresentationFormat>Widescreen</PresentationFormat>
  <Paragraphs>347</Paragraphs>
  <Slides>31</Slides>
  <Notes>13</Notes>
  <HiddenSlides>5</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31</vt:i4>
      </vt:variant>
    </vt:vector>
  </HeadingPairs>
  <TitlesOfParts>
    <vt:vector size="40" baseType="lpstr">
      <vt:lpstr>Arial</vt:lpstr>
      <vt:lpstr>Calibri</vt:lpstr>
      <vt:lpstr>Calibri Light</vt:lpstr>
      <vt:lpstr>Gill Sans Nova</vt:lpstr>
      <vt:lpstr>Raleway</vt:lpstr>
      <vt:lpstr>Raleway ExtraBold</vt:lpstr>
      <vt:lpstr>1_NHSD-Refresh-Theme-NOV1120B</vt:lpstr>
      <vt:lpstr>2_NHSD-Refresh-Theme-NOV1120B</vt:lpstr>
      <vt:lpstr>Office Theme</vt:lpstr>
      <vt:lpstr>PowerPoint Presentation</vt:lpstr>
      <vt:lpstr>Digital Innovation in Primary Care   Dr Minal Bakhai  GP and National Director of Primary Care and Community Transformation and Improvement, NHS England </vt:lpstr>
      <vt:lpstr>The population has changed considerably over the last 100 years </vt:lpstr>
      <vt:lpstr>Growing pressures to fund care for a growing population with high health and care needs over the next 15 years </vt:lpstr>
      <vt:lpstr> Modern General Practice (MGP) is a response to demand pressures and the strategic route to integrated neighbourhood working</vt:lpstr>
      <vt:lpstr>Modern general practice is a generational shift in ways of working.  It consists of 5 key elements</vt:lpstr>
      <vt:lpstr>Advanced Modern General Practice uses a population health approach</vt:lpstr>
      <vt:lpstr>A National General Practice Improvement Programme to support implementation of Modern General Practice: context and improvement quality drives activities, outcomes and benefits</vt:lpstr>
      <vt:lpstr>We are on a multi-year journey  Embedding a holistic model of primary care improvement that is evidence based, systematic, focused, aligned and sustained  #OneTeam approach Importance of partnerships</vt:lpstr>
      <vt:lpstr>Opportunities</vt:lpstr>
      <vt:lpstr>Implementing the new General Practice Access Model (An experience)</vt:lpstr>
      <vt:lpstr>How a practice can organise itself </vt:lpstr>
      <vt:lpstr>Challenges</vt:lpstr>
      <vt:lpstr>…and the D Word…</vt:lpstr>
      <vt:lpstr>Everything is interlinked</vt:lpstr>
      <vt:lpstr>Even simpler…</vt:lpstr>
      <vt:lpstr>  Our wish list for OC</vt:lpstr>
      <vt:lpstr>What we aimed for</vt:lpstr>
      <vt:lpstr>What we didn’t want</vt:lpstr>
      <vt:lpstr>Choice of OC tool</vt:lpstr>
      <vt:lpstr>Patient requests workflow</vt:lpstr>
      <vt:lpstr>Patient experience</vt:lpstr>
      <vt:lpstr>Staff feedback</vt:lpstr>
      <vt:lpstr>Cycle of development</vt:lpstr>
      <vt:lpstr>Relentless promotion and support</vt:lpstr>
      <vt:lpstr>The many needs for monitoring</vt:lpstr>
      <vt:lpstr>Planning proactive care</vt:lpstr>
      <vt:lpstr>Summary</vt:lpstr>
      <vt:lpstr>Working with Industry  Chris Stanley</vt:lpstr>
      <vt:lpstr>Commercial Partnerships</vt:lpstr>
      <vt:lpstr>WBLL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template</dc:title>
  <dc:creator>Gregory Wye</dc:creator>
  <cp:lastModifiedBy>Gaius Dolor</cp:lastModifiedBy>
  <cp:revision>27</cp:revision>
  <dcterms:created xsi:type="dcterms:W3CDTF">2020-11-30T10:49:03Z</dcterms:created>
  <dcterms:modified xsi:type="dcterms:W3CDTF">2024-08-01T10:57:41Z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56579ddb-1cdf-4035-9a3d-2da04fab6c26</vt:lpwstr>
  </property>
  <property fmtid="{D5CDD505-2E9C-101B-9397-08002B2CF9AE}" pid="3" name="MediaServiceImageTags">
    <vt:lpwstr/>
  </property>
  <property fmtid="{D5CDD505-2E9C-101B-9397-08002B2CF9AE}" pid="4" name="ContentTypeId">
    <vt:lpwstr>0x010100322B959D8601304689F50904D4896A1C</vt:lpwstr>
  </property>
</Properties>
</file>