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43"/>
  </p:notesMasterIdLst>
  <p:sldIdLst>
    <p:sldId id="257" r:id="rId6"/>
    <p:sldId id="256" r:id="rId7"/>
    <p:sldId id="258" r:id="rId8"/>
    <p:sldId id="275" r:id="rId9"/>
    <p:sldId id="276" r:id="rId10"/>
    <p:sldId id="277" r:id="rId11"/>
    <p:sldId id="278" r:id="rId12"/>
    <p:sldId id="279" r:id="rId13"/>
    <p:sldId id="280" r:id="rId14"/>
    <p:sldId id="281" r:id="rId15"/>
    <p:sldId id="282" r:id="rId16"/>
    <p:sldId id="283" r:id="rId17"/>
    <p:sldId id="284" r:id="rId18"/>
    <p:sldId id="285" r:id="rId19"/>
    <p:sldId id="286" r:id="rId20"/>
    <p:sldId id="287" r:id="rId21"/>
    <p:sldId id="288" r:id="rId22"/>
    <p:sldId id="289" r:id="rId23"/>
    <p:sldId id="290" r:id="rId24"/>
    <p:sldId id="291" r:id="rId25"/>
    <p:sldId id="292" r:id="rId26"/>
    <p:sldId id="261" r:id="rId27"/>
    <p:sldId id="262" r:id="rId28"/>
    <p:sldId id="264" r:id="rId29"/>
    <p:sldId id="263" r:id="rId30"/>
    <p:sldId id="265" r:id="rId31"/>
    <p:sldId id="266" r:id="rId32"/>
    <p:sldId id="267" r:id="rId33"/>
    <p:sldId id="268" r:id="rId34"/>
    <p:sldId id="269" r:id="rId35"/>
    <p:sldId id="270" r:id="rId36"/>
    <p:sldId id="271" r:id="rId37"/>
    <p:sldId id="272" r:id="rId38"/>
    <p:sldId id="273" r:id="rId39"/>
    <p:sldId id="274" r:id="rId40"/>
    <p:sldId id="259" r:id="rId41"/>
    <p:sldId id="26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F3"/>
    <a:srgbClr val="4168A3"/>
    <a:srgbClr val="2222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bastian Raphael Biggs" userId="7dcf7612-db76-403f-9e8c-ebf969c40680" providerId="ADAL" clId="{76FB9440-FB0D-4258-9FFA-743CA9B13C3F}"/>
    <pc:docChg chg="undo custSel modSld">
      <pc:chgData name="Sebastian Raphael Biggs" userId="7dcf7612-db76-403f-9e8c-ebf969c40680" providerId="ADAL" clId="{76FB9440-FB0D-4258-9FFA-743CA9B13C3F}" dt="2024-07-10T09:42:40.096" v="32" actId="1076"/>
      <pc:docMkLst>
        <pc:docMk/>
      </pc:docMkLst>
      <pc:sldChg chg="delSp modSp mod">
        <pc:chgData name="Sebastian Raphael Biggs" userId="7dcf7612-db76-403f-9e8c-ebf969c40680" providerId="ADAL" clId="{76FB9440-FB0D-4258-9FFA-743CA9B13C3F}" dt="2024-07-10T09:42:40.096" v="32" actId="1076"/>
        <pc:sldMkLst>
          <pc:docMk/>
          <pc:sldMk cId="1094818682" sldId="257"/>
        </pc:sldMkLst>
        <pc:spChg chg="mod">
          <ac:chgData name="Sebastian Raphael Biggs" userId="7dcf7612-db76-403f-9e8c-ebf969c40680" providerId="ADAL" clId="{76FB9440-FB0D-4258-9FFA-743CA9B13C3F}" dt="2024-07-10T09:23:45.021" v="9" actId="1076"/>
          <ac:spMkLst>
            <pc:docMk/>
            <pc:sldMk cId="1094818682" sldId="257"/>
            <ac:spMk id="2" creationId="{09597FF0-A370-CB74-DE9D-D26C89FDD8D8}"/>
          </ac:spMkLst>
        </pc:spChg>
        <pc:spChg chg="mod">
          <ac:chgData name="Sebastian Raphael Biggs" userId="7dcf7612-db76-403f-9e8c-ebf969c40680" providerId="ADAL" clId="{76FB9440-FB0D-4258-9FFA-743CA9B13C3F}" dt="2024-07-10T09:23:28.556" v="7" actId="21"/>
          <ac:spMkLst>
            <pc:docMk/>
            <pc:sldMk cId="1094818682" sldId="257"/>
            <ac:spMk id="4" creationId="{BA250226-7D8F-EB76-2564-B3E033467FD5}"/>
          </ac:spMkLst>
        </pc:spChg>
        <pc:spChg chg="mod">
          <ac:chgData name="Sebastian Raphael Biggs" userId="7dcf7612-db76-403f-9e8c-ebf969c40680" providerId="ADAL" clId="{76FB9440-FB0D-4258-9FFA-743CA9B13C3F}" dt="2024-07-10T09:18:22.878" v="4" actId="1076"/>
          <ac:spMkLst>
            <pc:docMk/>
            <pc:sldMk cId="1094818682" sldId="257"/>
            <ac:spMk id="6" creationId="{F09A648B-CC0E-E6D8-2BBF-C876AF2A7C17}"/>
          </ac:spMkLst>
        </pc:spChg>
        <pc:spChg chg="mod">
          <ac:chgData name="Sebastian Raphael Biggs" userId="7dcf7612-db76-403f-9e8c-ebf969c40680" providerId="ADAL" clId="{76FB9440-FB0D-4258-9FFA-743CA9B13C3F}" dt="2024-07-10T09:42:40.096" v="32" actId="1076"/>
          <ac:spMkLst>
            <pc:docMk/>
            <pc:sldMk cId="1094818682" sldId="257"/>
            <ac:spMk id="8" creationId="{AFD44742-582B-B0EC-EC85-0860AD8ED173}"/>
          </ac:spMkLst>
        </pc:spChg>
        <pc:spChg chg="mod">
          <ac:chgData name="Sebastian Raphael Biggs" userId="7dcf7612-db76-403f-9e8c-ebf969c40680" providerId="ADAL" clId="{76FB9440-FB0D-4258-9FFA-743CA9B13C3F}" dt="2024-07-10T09:18:09.679" v="2" actId="21"/>
          <ac:spMkLst>
            <pc:docMk/>
            <pc:sldMk cId="1094818682" sldId="257"/>
            <ac:spMk id="12" creationId="{36DDE5B5-9BB7-79D3-7798-D2F9D1DC9551}"/>
          </ac:spMkLst>
        </pc:spChg>
        <pc:spChg chg="del">
          <ac:chgData name="Sebastian Raphael Biggs" userId="7dcf7612-db76-403f-9e8c-ebf969c40680" providerId="ADAL" clId="{76FB9440-FB0D-4258-9FFA-743CA9B13C3F}" dt="2024-07-10T09:42:02.655" v="27" actId="478"/>
          <ac:spMkLst>
            <pc:docMk/>
            <pc:sldMk cId="1094818682" sldId="257"/>
            <ac:spMk id="13" creationId="{437B0065-6D20-BBAE-371E-318E39D31B03}"/>
          </ac:spMkLst>
        </pc:spChg>
        <pc:spChg chg="mod">
          <ac:chgData name="Sebastian Raphael Biggs" userId="7dcf7612-db76-403f-9e8c-ebf969c40680" providerId="ADAL" clId="{76FB9440-FB0D-4258-9FFA-743CA9B13C3F}" dt="2024-07-10T09:40:39.797" v="16" actId="1076"/>
          <ac:spMkLst>
            <pc:docMk/>
            <pc:sldMk cId="1094818682" sldId="257"/>
            <ac:spMk id="15" creationId="{C6397005-3AF4-EE47-7CFA-02279D80A177}"/>
          </ac:spMkLst>
        </pc:spChg>
        <pc:spChg chg="mod">
          <ac:chgData name="Sebastian Raphael Biggs" userId="7dcf7612-db76-403f-9e8c-ebf969c40680" providerId="ADAL" clId="{76FB9440-FB0D-4258-9FFA-743CA9B13C3F}" dt="2024-07-10T09:28:08.726" v="14" actId="21"/>
          <ac:spMkLst>
            <pc:docMk/>
            <pc:sldMk cId="1094818682" sldId="257"/>
            <ac:spMk id="17" creationId="{A44AB2F0-59AA-A877-3DD6-210D789D898D}"/>
          </ac:spMkLst>
        </pc:spChg>
        <pc:spChg chg="mod">
          <ac:chgData name="Sebastian Raphael Biggs" userId="7dcf7612-db76-403f-9e8c-ebf969c40680" providerId="ADAL" clId="{76FB9440-FB0D-4258-9FFA-743CA9B13C3F}" dt="2024-07-10T09:41:12.893" v="21" actId="1076"/>
          <ac:spMkLst>
            <pc:docMk/>
            <pc:sldMk cId="1094818682" sldId="257"/>
            <ac:spMk id="18" creationId="{BA237C98-B2C1-0407-5D85-F654652231C0}"/>
          </ac:spMkLst>
        </pc:spChg>
        <pc:spChg chg="mod">
          <ac:chgData name="Sebastian Raphael Biggs" userId="7dcf7612-db76-403f-9e8c-ebf969c40680" providerId="ADAL" clId="{76FB9440-FB0D-4258-9FFA-743CA9B13C3F}" dt="2024-07-10T09:41:02.193" v="19" actId="21"/>
          <ac:spMkLst>
            <pc:docMk/>
            <pc:sldMk cId="1094818682" sldId="257"/>
            <ac:spMk id="20" creationId="{BA7B25CD-0181-80FC-B28D-4BB3D4EF6481}"/>
          </ac:spMkLst>
        </pc:spChg>
        <pc:spChg chg="mod">
          <ac:chgData name="Sebastian Raphael Biggs" userId="7dcf7612-db76-403f-9e8c-ebf969c40680" providerId="ADAL" clId="{76FB9440-FB0D-4258-9FFA-743CA9B13C3F}" dt="2024-07-10T09:41:58.170" v="26"/>
          <ac:spMkLst>
            <pc:docMk/>
            <pc:sldMk cId="1094818682" sldId="257"/>
            <ac:spMk id="21" creationId="{5DC97FDF-C353-E12B-F44E-219D6A8FBAE3}"/>
          </ac:spMkLst>
        </pc:spChg>
        <pc:spChg chg="mod">
          <ac:chgData name="Sebastian Raphael Biggs" userId="7dcf7612-db76-403f-9e8c-ebf969c40680" providerId="ADAL" clId="{76FB9440-FB0D-4258-9FFA-743CA9B13C3F}" dt="2024-07-10T09:41:51.859" v="25" actId="21"/>
          <ac:spMkLst>
            <pc:docMk/>
            <pc:sldMk cId="1094818682" sldId="257"/>
            <ac:spMk id="23" creationId="{DB2D3D80-3C1E-31FE-82A5-66F402D80F82}"/>
          </ac:spMkLst>
        </pc:spChg>
        <pc:spChg chg="del">
          <ac:chgData name="Sebastian Raphael Biggs" userId="7dcf7612-db76-403f-9e8c-ebf969c40680" providerId="ADAL" clId="{76FB9440-FB0D-4258-9FFA-743CA9B13C3F}" dt="2024-07-10T09:42:05.125" v="28" actId="478"/>
          <ac:spMkLst>
            <pc:docMk/>
            <pc:sldMk cId="1094818682" sldId="257"/>
            <ac:spMk id="24" creationId="{670B7EF9-DBD3-D03F-5EF7-D2444E375566}"/>
          </ac:spMkLst>
        </pc:spChg>
        <pc:spChg chg="del">
          <ac:chgData name="Sebastian Raphael Biggs" userId="7dcf7612-db76-403f-9e8c-ebf969c40680" providerId="ADAL" clId="{76FB9440-FB0D-4258-9FFA-743CA9B13C3F}" dt="2024-07-10T09:42:09.878" v="29" actId="478"/>
          <ac:spMkLst>
            <pc:docMk/>
            <pc:sldMk cId="1094818682" sldId="257"/>
            <ac:spMk id="25" creationId="{033A4C08-E8D8-77BD-5AA5-2828DBD5A57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8C7ABA-D33E-48E5-8C8D-28498A6E2F52}" type="datetimeFigureOut">
              <a:rPr lang="en-GB" smtClean="0"/>
              <a:t>17/07/2024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601911-43C1-4E2A-9A6B-CEBBF7C2A4C1}" type="slidenum">
              <a:rPr lang="en-GB" smtClean="0"/>
              <a:t>‹#›</a:t>
            </a:fld>
            <a:endParaRPr lang="en-GB"/>
          </a:p>
        </p:txBody>
      </p:sp>
    </p:spTree>
    <p:extLst>
      <p:ext uri="{BB962C8B-B14F-4D97-AF65-F5344CB8AC3E}">
        <p14:creationId xmlns:p14="http://schemas.microsoft.com/office/powerpoint/2010/main" val="503140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wanted to start by giving a background of what PROMs are.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PROMs are standardised, validated questionnaires that are completed by patients to better understand the efficacy of a clinical intervention measured from the patients’ perspective.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fontAlgn="auto"/>
            <a:r>
              <a:rPr lang="en-GB" sz="1200" kern="1200" dirty="0">
                <a:solidFill>
                  <a:schemeClr val="tx1"/>
                </a:solidFill>
                <a:effectLst/>
                <a:latin typeface="+mn-lt"/>
                <a:ea typeface="+mn-ea"/>
                <a:cs typeface="+mn-cs"/>
              </a:rPr>
              <a:t>In 2011, the government white paper ‘Equity and Excellence: Liberating the NHS’:</a:t>
            </a:r>
          </a:p>
          <a:p>
            <a:pPr fontAlgn="auto"/>
            <a:endParaRPr lang="en-GB" sz="1200" kern="1200" dirty="0">
              <a:solidFill>
                <a:schemeClr val="tx1"/>
              </a:solidFill>
              <a:effectLst/>
              <a:latin typeface="+mn-lt"/>
              <a:ea typeface="+mn-ea"/>
              <a:cs typeface="+mn-cs"/>
            </a:endParaRPr>
          </a:p>
          <a:p>
            <a:pPr fontAlgn="auto"/>
            <a:r>
              <a:rPr lang="en-GB" sz="1200" kern="1200" dirty="0">
                <a:solidFill>
                  <a:schemeClr val="tx1"/>
                </a:solidFill>
                <a:effectLst/>
                <a:latin typeface="+mn-lt"/>
                <a:ea typeface="+mn-ea"/>
                <a:cs typeface="+mn-cs"/>
              </a:rPr>
              <a:t>Highlighted that they would support clinicians to use PROMs across the NHS therefore recognizing that patients perception of their health and experiences are key to providing excellent patient-centred clinical care </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D2BD6D-189F-47EE-9629-41C7C7D90A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51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lnSpc>
                <a:spcPct val="90000"/>
              </a:lnSpc>
              <a:spcBef>
                <a:spcPts val="1000"/>
              </a:spcBef>
              <a:buFont typeface="Arial" panose="020B0604020202020204" pitchFamily="34" charset="0"/>
              <a:buChar char="•"/>
            </a:pPr>
            <a:r>
              <a:rPr lang="en-GB" sz="2800" dirty="0">
                <a:solidFill>
                  <a:prstClr val="black"/>
                </a:solidFill>
              </a:rPr>
              <a:t>So why use PROMs and What are the benefits to patients</a:t>
            </a:r>
          </a:p>
          <a:p>
            <a:pPr marL="228600" lvl="0" indent="-228600">
              <a:lnSpc>
                <a:spcPct val="90000"/>
              </a:lnSpc>
              <a:spcBef>
                <a:spcPts val="1000"/>
              </a:spcBef>
              <a:buFont typeface="Arial" panose="020B0604020202020204" pitchFamily="34" charset="0"/>
              <a:buChar char="•"/>
            </a:pPr>
            <a:endParaRPr lang="en-GB" sz="2800" kern="1200" dirty="0">
              <a:solidFill>
                <a:prstClr val="black"/>
              </a:solidFill>
              <a:effectLst/>
              <a:latin typeface="+mn-lt"/>
              <a:ea typeface="+mn-ea"/>
              <a:cs typeface="+mn-cs"/>
            </a:endParaRPr>
          </a:p>
          <a:p>
            <a:pPr marL="228600" lvl="0" indent="-228600">
              <a:lnSpc>
                <a:spcPct val="90000"/>
              </a:lnSpc>
              <a:spcBef>
                <a:spcPts val="1000"/>
              </a:spcBef>
              <a:buFont typeface="Arial" panose="020B0604020202020204" pitchFamily="34" charset="0"/>
              <a:buChar char="•"/>
            </a:pPr>
            <a:r>
              <a:rPr lang="en-GB" sz="1200" kern="1200" dirty="0">
                <a:solidFill>
                  <a:schemeClr val="tx1"/>
                </a:solidFill>
                <a:effectLst/>
                <a:latin typeface="+mn-lt"/>
                <a:ea typeface="+mn-ea"/>
                <a:cs typeface="+mn-cs"/>
              </a:rPr>
              <a:t>The information gathered from PROMs has a number of uses:</a:t>
            </a:r>
          </a:p>
          <a:p>
            <a:pPr marL="228600" lvl="0" indent="-228600">
              <a:lnSpc>
                <a:spcPct val="90000"/>
              </a:lnSpc>
              <a:spcBef>
                <a:spcPts val="1000"/>
              </a:spcBef>
              <a:buFont typeface="Arial" panose="020B0604020202020204" pitchFamily="34" charset="0"/>
              <a:buChar char="•"/>
            </a:pPr>
            <a:endParaRPr lang="en-GB" sz="1200" kern="1200" dirty="0">
              <a:solidFill>
                <a:schemeClr val="tx1"/>
              </a:solidFill>
              <a:effectLst/>
              <a:latin typeface="+mn-lt"/>
              <a:ea typeface="+mn-ea"/>
              <a:cs typeface="+mn-cs"/>
            </a:endParaRPr>
          </a:p>
          <a:p>
            <a:pPr marL="228600" lvl="0" indent="-228600">
              <a:lnSpc>
                <a:spcPct val="90000"/>
              </a:lnSpc>
              <a:spcBef>
                <a:spcPts val="1000"/>
              </a:spcBef>
              <a:buFont typeface="Arial" panose="020B0604020202020204" pitchFamily="34" charset="0"/>
              <a:buChar char="•"/>
            </a:pPr>
            <a:r>
              <a:rPr lang="en-GB" sz="1200" kern="1200" dirty="0">
                <a:solidFill>
                  <a:schemeClr val="tx1"/>
                </a:solidFill>
                <a:effectLst/>
                <a:latin typeface="+mn-lt"/>
                <a:ea typeface="+mn-ea"/>
                <a:cs typeface="+mn-cs"/>
              </a:rPr>
              <a:t>Individual Patient management – Clinics, PIFU and in the waiting well to monitor patients for deterioration or improvement</a:t>
            </a:r>
          </a:p>
          <a:p>
            <a:pPr marL="228600" lvl="0" indent="-228600">
              <a:lnSpc>
                <a:spcPct val="90000"/>
              </a:lnSpc>
              <a:spcBef>
                <a:spcPts val="1000"/>
              </a:spcBef>
              <a:buFont typeface="Arial" panose="020B0604020202020204" pitchFamily="34" charset="0"/>
              <a:buChar char="•"/>
            </a:pPr>
            <a:endParaRPr lang="en-GB" sz="1200" kern="1200" dirty="0">
              <a:solidFill>
                <a:schemeClr val="tx1"/>
              </a:solidFill>
              <a:effectLst/>
              <a:latin typeface="+mn-lt"/>
              <a:ea typeface="+mn-ea"/>
              <a:cs typeface="+mn-cs"/>
            </a:endParaRPr>
          </a:p>
          <a:p>
            <a:pPr marL="228600" lvl="0" indent="-228600">
              <a:lnSpc>
                <a:spcPct val="90000"/>
              </a:lnSpc>
              <a:spcBef>
                <a:spcPts val="1000"/>
              </a:spcBef>
              <a:buFont typeface="Arial" panose="020B0604020202020204" pitchFamily="34" charset="0"/>
              <a:buChar char="•"/>
            </a:pPr>
            <a:r>
              <a:rPr lang="en-GB" sz="1200" kern="1200" dirty="0">
                <a:solidFill>
                  <a:schemeClr val="tx1"/>
                </a:solidFill>
                <a:effectLst/>
                <a:latin typeface="+mn-lt"/>
                <a:ea typeface="+mn-ea"/>
                <a:cs typeface="+mn-cs"/>
              </a:rPr>
              <a:t>It can identify triggers for surgery and potentially reduce burden on clinical services by limiting the numbers of </a:t>
            </a:r>
            <a:endParaRPr lang="en-GB" dirty="0"/>
          </a:p>
          <a:p>
            <a:r>
              <a:rPr lang="en-GB" sz="1200" kern="1200" dirty="0">
                <a:solidFill>
                  <a:schemeClr val="tx1"/>
                </a:solidFill>
                <a:effectLst/>
                <a:latin typeface="+mn-lt"/>
                <a:ea typeface="+mn-ea"/>
                <a:cs typeface="+mn-cs"/>
              </a:rPr>
              <a:t>unnecessary or ineffectual procedures therefore reducing risk to patients.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Research – To determine the efficacy of clinical interventions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Quality improvement &amp; Audit - allow comparisons of performance of trusts, thus allowing rewards for positive outcomes in high quality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Overall, put together the PROMs data can be used at different healthcare settings: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rPr>
              <a:t>local healthcare organisations to assess service provision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cs typeface="Calibri"/>
              </a:rPr>
              <a:t>Regional Level and in particular the recently forms Integrated Care Boards.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rPr>
              <a:t>National level to provide evidence of efficacy, standards / benchmarking</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D2BD6D-189F-47EE-9629-41C7C7D90A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37421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lnSpc>
                <a:spcPct val="90000"/>
              </a:lnSpc>
              <a:spcBef>
                <a:spcPts val="1000"/>
              </a:spcBef>
              <a:buFont typeface="Arial" panose="020B0604020202020204" pitchFamily="34" charset="0"/>
              <a:buChar char="•"/>
            </a:pPr>
            <a:r>
              <a:rPr lang="en-GB" sz="2800" dirty="0">
                <a:solidFill>
                  <a:prstClr val="black"/>
                </a:solidFill>
              </a:rPr>
              <a:t>So why use PROMs and What are the benefits to patients</a:t>
            </a:r>
          </a:p>
          <a:p>
            <a:pPr marL="228600" lvl="0" indent="-228600">
              <a:lnSpc>
                <a:spcPct val="90000"/>
              </a:lnSpc>
              <a:spcBef>
                <a:spcPts val="1000"/>
              </a:spcBef>
              <a:buFont typeface="Arial" panose="020B0604020202020204" pitchFamily="34" charset="0"/>
              <a:buChar char="•"/>
            </a:pPr>
            <a:endParaRPr lang="en-GB" sz="2800" kern="1200" dirty="0">
              <a:solidFill>
                <a:prstClr val="black"/>
              </a:solidFill>
              <a:effectLst/>
              <a:latin typeface="+mn-lt"/>
              <a:ea typeface="+mn-ea"/>
              <a:cs typeface="+mn-cs"/>
            </a:endParaRPr>
          </a:p>
          <a:p>
            <a:pPr marL="228600" lvl="0" indent="-228600">
              <a:lnSpc>
                <a:spcPct val="90000"/>
              </a:lnSpc>
              <a:spcBef>
                <a:spcPts val="1000"/>
              </a:spcBef>
              <a:buFont typeface="Arial" panose="020B0604020202020204" pitchFamily="34" charset="0"/>
              <a:buChar char="•"/>
            </a:pPr>
            <a:r>
              <a:rPr lang="en-GB" sz="1200" kern="1200" dirty="0">
                <a:solidFill>
                  <a:schemeClr val="tx1"/>
                </a:solidFill>
                <a:effectLst/>
                <a:latin typeface="+mn-lt"/>
                <a:ea typeface="+mn-ea"/>
                <a:cs typeface="+mn-cs"/>
              </a:rPr>
              <a:t>The information gathered from PROMs has a number of uses:</a:t>
            </a:r>
          </a:p>
          <a:p>
            <a:pPr marL="228600" lvl="0" indent="-228600">
              <a:lnSpc>
                <a:spcPct val="90000"/>
              </a:lnSpc>
              <a:spcBef>
                <a:spcPts val="1000"/>
              </a:spcBef>
              <a:buFont typeface="Arial" panose="020B0604020202020204" pitchFamily="34" charset="0"/>
              <a:buChar char="•"/>
            </a:pPr>
            <a:endParaRPr lang="en-GB" sz="1200" kern="1200" dirty="0">
              <a:solidFill>
                <a:schemeClr val="tx1"/>
              </a:solidFill>
              <a:effectLst/>
              <a:latin typeface="+mn-lt"/>
              <a:ea typeface="+mn-ea"/>
              <a:cs typeface="+mn-cs"/>
            </a:endParaRPr>
          </a:p>
          <a:p>
            <a:pPr marL="228600" lvl="0" indent="-228600">
              <a:lnSpc>
                <a:spcPct val="90000"/>
              </a:lnSpc>
              <a:spcBef>
                <a:spcPts val="1000"/>
              </a:spcBef>
              <a:buFont typeface="Arial" panose="020B0604020202020204" pitchFamily="34" charset="0"/>
              <a:buChar char="•"/>
            </a:pPr>
            <a:r>
              <a:rPr lang="en-GB" sz="1200" kern="1200" dirty="0">
                <a:solidFill>
                  <a:schemeClr val="tx1"/>
                </a:solidFill>
                <a:effectLst/>
                <a:latin typeface="+mn-lt"/>
                <a:ea typeface="+mn-ea"/>
                <a:cs typeface="+mn-cs"/>
              </a:rPr>
              <a:t>Individual Patient management – Clinics, PIFU and in the waiting well to monitor patients for deterioration or improvement</a:t>
            </a:r>
          </a:p>
          <a:p>
            <a:pPr marL="228600" lvl="0" indent="-228600">
              <a:lnSpc>
                <a:spcPct val="90000"/>
              </a:lnSpc>
              <a:spcBef>
                <a:spcPts val="1000"/>
              </a:spcBef>
              <a:buFont typeface="Arial" panose="020B0604020202020204" pitchFamily="34" charset="0"/>
              <a:buChar char="•"/>
            </a:pPr>
            <a:endParaRPr lang="en-GB" sz="1200" kern="1200" dirty="0">
              <a:solidFill>
                <a:schemeClr val="tx1"/>
              </a:solidFill>
              <a:effectLst/>
              <a:latin typeface="+mn-lt"/>
              <a:ea typeface="+mn-ea"/>
              <a:cs typeface="+mn-cs"/>
            </a:endParaRPr>
          </a:p>
          <a:p>
            <a:pPr marL="228600" lvl="0" indent="-228600">
              <a:lnSpc>
                <a:spcPct val="90000"/>
              </a:lnSpc>
              <a:spcBef>
                <a:spcPts val="1000"/>
              </a:spcBef>
              <a:buFont typeface="Arial" panose="020B0604020202020204" pitchFamily="34" charset="0"/>
              <a:buChar char="•"/>
            </a:pPr>
            <a:r>
              <a:rPr lang="en-GB" sz="1200" kern="1200" dirty="0">
                <a:solidFill>
                  <a:schemeClr val="tx1"/>
                </a:solidFill>
                <a:effectLst/>
                <a:latin typeface="+mn-lt"/>
                <a:ea typeface="+mn-ea"/>
                <a:cs typeface="+mn-cs"/>
              </a:rPr>
              <a:t>It can identify triggers for surgery and potentially reduce burden on clinical services by limiting the numbers of </a:t>
            </a:r>
            <a:endParaRPr lang="en-GB" dirty="0"/>
          </a:p>
          <a:p>
            <a:r>
              <a:rPr lang="en-GB" sz="1200" kern="1200" dirty="0">
                <a:solidFill>
                  <a:schemeClr val="tx1"/>
                </a:solidFill>
                <a:effectLst/>
                <a:latin typeface="+mn-lt"/>
                <a:ea typeface="+mn-ea"/>
                <a:cs typeface="+mn-cs"/>
              </a:rPr>
              <a:t>unnecessary or ineffectual procedures therefore reducing risk to patients.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Research – To determine the efficacy of clinical interventions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Quality improvement &amp; Audit - allow comparisons of performance of trusts, thus allowing rewards for positive outcomes in high quality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Overall, put together the PROMs data can be used at different healthcare settings: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rPr>
              <a:t>local healthcare organisations to assess service provision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cs typeface="Calibri"/>
              </a:rPr>
              <a:t>Regional Level and in particular the recently forms Integrated Care Boards.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rPr>
              <a:t>National level to provide evidence of efficacy, standards / benchmarking</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D2BD6D-189F-47EE-9629-41C7C7D90A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5470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a number of challenges in collecting digital PROMs in healthcare</a:t>
            </a:r>
          </a:p>
          <a:p>
            <a:endParaRPr lang="en-GB" dirty="0"/>
          </a:p>
          <a:p>
            <a:r>
              <a:rPr lang="en-GB" b="1" dirty="0"/>
              <a:t>Clinical challenges </a:t>
            </a:r>
          </a:p>
          <a:p>
            <a:endParaRPr lang="en-GB" dirty="0"/>
          </a:p>
          <a:p>
            <a:r>
              <a:rPr lang="en-GB" dirty="0"/>
              <a:t>There are no easy or cost effective way to collect, record &amp; analyse PROMs</a:t>
            </a:r>
          </a:p>
          <a:p>
            <a:endParaRPr lang="en-GB" dirty="0"/>
          </a:p>
          <a:p>
            <a:r>
              <a:rPr lang="en-GB" sz="1800" dirty="0"/>
              <a:t>Majority are done on paper</a:t>
            </a:r>
          </a:p>
          <a:p>
            <a:endParaRPr lang="en-GB" sz="1800" dirty="0"/>
          </a:p>
          <a:p>
            <a:r>
              <a:rPr lang="en-GB" sz="1800" dirty="0"/>
              <a:t>There a wide variety of PROMS to choose from and there is a lack of standardisation of these PROMs across providers</a:t>
            </a:r>
          </a:p>
          <a:p>
            <a:endParaRPr lang="en-GB" sz="1800" dirty="0"/>
          </a:p>
          <a:p>
            <a:r>
              <a:rPr lang="en-GB" sz="1800" dirty="0"/>
              <a:t>Unable to benchmark and use at patient level e.g. In clinic setting for individual patient care</a:t>
            </a:r>
          </a:p>
          <a:p>
            <a:endParaRPr lang="en-GB" sz="1800" dirty="0"/>
          </a:p>
          <a:p>
            <a:pPr lvl="1"/>
            <a:endParaRPr lang="en-GB" dirty="0"/>
          </a:p>
          <a:p>
            <a:pPr marL="0" indent="0">
              <a:buNone/>
            </a:pPr>
            <a:r>
              <a:rPr lang="en-GB" b="1" dirty="0"/>
              <a:t>Organisational challenges:</a:t>
            </a:r>
          </a:p>
          <a:p>
            <a:pPr marL="0" indent="0">
              <a:buNone/>
            </a:pPr>
            <a:endParaRPr lang="en-GB" dirty="0"/>
          </a:p>
          <a:p>
            <a:pPr marL="0" indent="0">
              <a:buNone/>
            </a:pPr>
            <a:r>
              <a:rPr lang="en-GB" dirty="0"/>
              <a:t>Some PROMS options can be costly</a:t>
            </a:r>
          </a:p>
          <a:p>
            <a:pPr marL="0" indent="0">
              <a:buNone/>
            </a:pPr>
            <a:r>
              <a:rPr lang="en-GB" dirty="0"/>
              <a:t>Vendor / data lock in / siloed data platforms</a:t>
            </a:r>
          </a:p>
          <a:p>
            <a:pPr marL="0" indent="0">
              <a:buNone/>
            </a:pPr>
            <a:r>
              <a:rPr lang="en-GB" dirty="0"/>
              <a:t>Poor Communication with other hospital systems</a:t>
            </a:r>
          </a:p>
          <a:p>
            <a:pPr marL="0" indent="0">
              <a:buNone/>
            </a:pPr>
            <a:r>
              <a:rPr lang="en-GB" dirty="0"/>
              <a:t>Lack Flexibility &amp; agility of these proprietary solutions as there may be differing user needs.</a:t>
            </a:r>
          </a:p>
          <a:p>
            <a:pPr marL="0" indent="0">
              <a:buNone/>
            </a:pPr>
            <a:r>
              <a:rPr lang="en-GB" dirty="0"/>
              <a:t>Manual data entry &amp; added to different registries leading to duplication of time, effort &amp; cost</a:t>
            </a:r>
          </a:p>
          <a:p>
            <a:pPr marL="0" indent="0">
              <a:buNone/>
            </a:pPr>
            <a:endParaRPr lang="en-GB" dirty="0"/>
          </a:p>
          <a:p>
            <a:pPr marL="0" indent="0">
              <a:buNone/>
            </a:pPr>
            <a:r>
              <a:rPr lang="en-GB" b="1" dirty="0"/>
              <a:t>Software Developer Challenges</a:t>
            </a:r>
          </a:p>
          <a:p>
            <a:pPr marL="0" indent="0">
              <a:buNone/>
            </a:pPr>
            <a:endParaRPr lang="en-GB" sz="1600" dirty="0"/>
          </a:p>
          <a:p>
            <a:pPr marL="0" indent="0">
              <a:buNone/>
            </a:pPr>
            <a:r>
              <a:rPr lang="en-GB" dirty="0"/>
              <a:t>Software developers spend many </a:t>
            </a:r>
            <a:r>
              <a:rPr lang="en-US" dirty="0"/>
              <a:t>hours learning clinical requirements rather than focusing on designing good user interfaces and improving user experience.</a:t>
            </a:r>
          </a:p>
          <a:p>
            <a:pPr marL="0" indent="0">
              <a:buNone/>
            </a:pPr>
            <a:endParaRPr lang="en-US" dirty="0"/>
          </a:p>
          <a:p>
            <a:pPr marL="0" indent="0">
              <a:buNone/>
            </a:pPr>
            <a:r>
              <a:rPr lang="en-US" dirty="0"/>
              <a:t>There are significant technical challenges with Integration with existing EPR / legacy data.</a:t>
            </a:r>
          </a:p>
          <a:p>
            <a:pPr marL="0" indent="0">
              <a:buNone/>
            </a:pPr>
            <a:endParaRPr lang="en-US" dirty="0"/>
          </a:p>
          <a:p>
            <a:pPr marL="0" indent="0">
              <a:buNone/>
            </a:pPr>
            <a:r>
              <a:rPr lang="en-US" dirty="0"/>
              <a:t>Poor understanding of different PROMs pathways.</a:t>
            </a:r>
          </a:p>
          <a:p>
            <a:pPr marL="0" indent="0">
              <a:buNone/>
            </a:pPr>
            <a:endParaRPr lang="en-US" dirty="0"/>
          </a:p>
          <a:p>
            <a:pPr marL="0" indent="0">
              <a:buNone/>
            </a:pPr>
            <a:r>
              <a:rPr lang="en-US" dirty="0"/>
              <a:t>The Lack of data standards to help IT systems to talk to each other causes considerable time, effort and money to be wasted trying to connect different applications often without an intuitive solution for the user at the end.</a:t>
            </a:r>
          </a:p>
          <a:p>
            <a:pPr lvl="1"/>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D2BD6D-189F-47EE-9629-41C7C7D90A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852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solve these challenges we have developed </a:t>
            </a:r>
            <a:r>
              <a:rPr lang="en-US" dirty="0" err="1"/>
              <a:t>openOutcomes</a:t>
            </a:r>
            <a:endParaRPr lang="en-US" dirty="0"/>
          </a:p>
          <a:p>
            <a:endParaRPr lang="en-US" dirty="0"/>
          </a:p>
          <a:p>
            <a:pPr marL="0" indent="0">
              <a:buNone/>
            </a:pPr>
            <a:r>
              <a:rPr lang="en-GB" dirty="0"/>
              <a:t>With </a:t>
            </a:r>
            <a:r>
              <a:rPr lang="en-GB" dirty="0" err="1"/>
              <a:t>openoutcomes</a:t>
            </a:r>
            <a:r>
              <a:rPr lang="en-GB" dirty="0"/>
              <a:t> we can Collectively deliver a best in class solution based on an open standards and open data platform approach</a:t>
            </a:r>
          </a:p>
          <a:p>
            <a:pPr marL="0" indent="0">
              <a:buNone/>
            </a:pPr>
            <a:endParaRPr lang="en-GB" dirty="0"/>
          </a:p>
          <a:p>
            <a:r>
              <a:rPr lang="en-US" dirty="0"/>
              <a:t>We are doing this through:</a:t>
            </a:r>
          </a:p>
          <a:p>
            <a:endParaRPr lang="en-US" dirty="0"/>
          </a:p>
          <a:p>
            <a:r>
              <a:rPr lang="en-GB" dirty="0"/>
              <a:t>Collaborative approach which is Clinically led, designed by its users, coproduced with patients and in partnership with experts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Its based on an internationally recognised Open standards called </a:t>
            </a:r>
            <a:r>
              <a:rPr lang="en-GB" b="1" dirty="0"/>
              <a:t>OpenEHR which </a:t>
            </a:r>
            <a:r>
              <a:rPr lang="en-GB" dirty="0"/>
              <a:t>forms an essential and critical  part of the open data technology approach to the platform making the system interoperable with other IT systems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cs typeface="Calibri"/>
              </a:rPr>
              <a:t>In addition we are making the source code open so that other healthcare organisations can re-use the code and implement locally. </a:t>
            </a:r>
          </a:p>
          <a:p>
            <a:endParaRPr lang="en-GB" dirty="0"/>
          </a:p>
          <a:p>
            <a:pPr marL="0" indent="0">
              <a:buNone/>
            </a:pPr>
            <a:endParaRPr lang="en-GB" dirty="0"/>
          </a:p>
          <a:p>
            <a:pPr marL="0" indent="0">
              <a:buNone/>
            </a:pPr>
            <a:endParaRPr lang="en-GB" dirty="0"/>
          </a:p>
          <a:p>
            <a:endParaRPr lang="en-US" dirty="0"/>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D2BD6D-189F-47EE-9629-41C7C7D90A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8957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Key part of our </a:t>
            </a:r>
            <a:r>
              <a:rPr lang="en-GB" dirty="0" err="1"/>
              <a:t>openOutcomes</a:t>
            </a:r>
            <a:r>
              <a:rPr lang="en-GB" dirty="0"/>
              <a:t> journey was to create a multidisciplinary team lead by clinicians, allied health professionals and Clinical Outcomes manager.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Along with this we have partnered by the Apperta Foundation a not for profit Community Interest Company specialising in open standards and opensource software development in healthcare.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We are also supported by NHS healthcare trusts from Northumbria and Sandwell &amp; West Birmingham representing a cross ICS collaboration and with the support of the National PROMs Network.</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D2BD6D-189F-47EE-9629-41C7C7D90A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1584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thank our funders who have supported this project</a:t>
            </a:r>
          </a:p>
          <a:p>
            <a:endParaRPr lang="en-US" dirty="0"/>
          </a:p>
          <a:p>
            <a:r>
              <a:rPr lang="en-US" dirty="0"/>
              <a:t>Including NHS Transformation MSK Adoption fund and the North East care system support </a:t>
            </a:r>
            <a:r>
              <a:rPr lang="en-US" dirty="0" err="1"/>
              <a:t>organisation</a:t>
            </a:r>
            <a:endParaRPr lang="en-US"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D2BD6D-189F-47EE-9629-41C7C7D90A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2261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slides shows how </a:t>
            </a:r>
            <a:r>
              <a:rPr lang="en-GB" dirty="0" err="1"/>
              <a:t>openOutcomes</a:t>
            </a:r>
            <a:r>
              <a:rPr lang="en-GB" dirty="0"/>
              <a:t> technology based on openEHR standards fits into the current healthcare data ecosystem</a:t>
            </a:r>
          </a:p>
          <a:p>
            <a:endParaRPr lang="en-GB" dirty="0"/>
          </a:p>
          <a:p>
            <a:r>
              <a:rPr lang="en-GB" dirty="0"/>
              <a:t>The key aspect of </a:t>
            </a:r>
            <a:r>
              <a:rPr lang="en-GB" dirty="0" err="1"/>
              <a:t>openoutcomes</a:t>
            </a:r>
            <a:r>
              <a:rPr lang="en-GB" dirty="0"/>
              <a:t> platform is that it separates the data layer from the application layer. </a:t>
            </a:r>
          </a:p>
          <a:p>
            <a:endParaRPr lang="en-GB" dirty="0"/>
          </a:p>
          <a:p>
            <a:r>
              <a:rPr lang="en-GB" dirty="0"/>
              <a:t>We do this through a semantic rich data persistence data layer based on openEHR open standards architecture.</a:t>
            </a:r>
          </a:p>
          <a:p>
            <a:endParaRPr lang="en-GB" dirty="0"/>
          </a:p>
          <a:p>
            <a:r>
              <a:rPr lang="en-GB" dirty="0"/>
              <a:t>openEHR then connects to the rest of the ecosystem through the openEHR API and FHIR messaging standards to interoperate with other vendor applications and CDR’s so that IT systems talk to each other seamlessly.</a:t>
            </a:r>
          </a:p>
          <a:p>
            <a:endParaRPr lang="en-GB" dirty="0"/>
          </a:p>
          <a:p>
            <a:r>
              <a:rPr lang="en-GB" dirty="0"/>
              <a:t>This enables the data to be stored separately in the CDR with all interfaces and queries running directly to and from it so that there is no need to duplicate that data and the data is immediately viewable in all applications.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D2BD6D-189F-47EE-9629-41C7C7D90A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91872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D2BD6D-189F-47EE-9629-41C7C7D90A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11587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D2BD6D-189F-47EE-9629-41C7C7D90A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13755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lnSpc>
                <a:spcPct val="90000"/>
              </a:lnSpc>
              <a:spcBef>
                <a:spcPts val="1000"/>
              </a:spcBef>
              <a:buFont typeface="Arial" panose="020B0604020202020204" pitchFamily="34" charset="0"/>
              <a:buChar char="•"/>
            </a:pPr>
            <a:r>
              <a:rPr lang="en-GB" sz="2800" dirty="0">
                <a:solidFill>
                  <a:prstClr val="black"/>
                </a:solidFill>
              </a:rPr>
              <a:t>So why use PROMs and What are the benefits to patients</a:t>
            </a:r>
          </a:p>
          <a:p>
            <a:pPr marL="228600" lvl="0" indent="-228600">
              <a:lnSpc>
                <a:spcPct val="90000"/>
              </a:lnSpc>
              <a:spcBef>
                <a:spcPts val="1000"/>
              </a:spcBef>
              <a:buFont typeface="Arial" panose="020B0604020202020204" pitchFamily="34" charset="0"/>
              <a:buChar char="•"/>
            </a:pPr>
            <a:endParaRPr lang="en-GB" sz="2800" kern="1200" dirty="0">
              <a:solidFill>
                <a:prstClr val="black"/>
              </a:solidFill>
              <a:effectLst/>
              <a:latin typeface="+mn-lt"/>
              <a:ea typeface="+mn-ea"/>
              <a:cs typeface="+mn-cs"/>
            </a:endParaRPr>
          </a:p>
          <a:p>
            <a:pPr marL="228600" lvl="0" indent="-228600">
              <a:lnSpc>
                <a:spcPct val="90000"/>
              </a:lnSpc>
              <a:spcBef>
                <a:spcPts val="1000"/>
              </a:spcBef>
              <a:buFont typeface="Arial" panose="020B0604020202020204" pitchFamily="34" charset="0"/>
              <a:buChar char="•"/>
            </a:pPr>
            <a:r>
              <a:rPr lang="en-GB" sz="1200" kern="1200" dirty="0">
                <a:solidFill>
                  <a:schemeClr val="tx1"/>
                </a:solidFill>
                <a:effectLst/>
                <a:latin typeface="+mn-lt"/>
                <a:ea typeface="+mn-ea"/>
                <a:cs typeface="+mn-cs"/>
              </a:rPr>
              <a:t>The information gathered from PROMs has a number of uses:</a:t>
            </a:r>
          </a:p>
          <a:p>
            <a:pPr marL="228600" lvl="0" indent="-228600">
              <a:lnSpc>
                <a:spcPct val="90000"/>
              </a:lnSpc>
              <a:spcBef>
                <a:spcPts val="1000"/>
              </a:spcBef>
              <a:buFont typeface="Arial" panose="020B0604020202020204" pitchFamily="34" charset="0"/>
              <a:buChar char="•"/>
            </a:pPr>
            <a:endParaRPr lang="en-GB" sz="1200" kern="1200" dirty="0">
              <a:solidFill>
                <a:schemeClr val="tx1"/>
              </a:solidFill>
              <a:effectLst/>
              <a:latin typeface="+mn-lt"/>
              <a:ea typeface="+mn-ea"/>
              <a:cs typeface="+mn-cs"/>
            </a:endParaRPr>
          </a:p>
          <a:p>
            <a:pPr marL="228600" lvl="0" indent="-228600">
              <a:lnSpc>
                <a:spcPct val="90000"/>
              </a:lnSpc>
              <a:spcBef>
                <a:spcPts val="1000"/>
              </a:spcBef>
              <a:buFont typeface="Arial" panose="020B0604020202020204" pitchFamily="34" charset="0"/>
              <a:buChar char="•"/>
            </a:pPr>
            <a:r>
              <a:rPr lang="en-GB" sz="1200" kern="1200" dirty="0">
                <a:solidFill>
                  <a:schemeClr val="tx1"/>
                </a:solidFill>
                <a:effectLst/>
                <a:latin typeface="+mn-lt"/>
                <a:ea typeface="+mn-ea"/>
                <a:cs typeface="+mn-cs"/>
              </a:rPr>
              <a:t>Individual Patient management – Clinics, PIFU and in the waiting well to monitor patients for deterioration or improvement</a:t>
            </a:r>
          </a:p>
          <a:p>
            <a:pPr marL="228600" lvl="0" indent="-228600">
              <a:lnSpc>
                <a:spcPct val="90000"/>
              </a:lnSpc>
              <a:spcBef>
                <a:spcPts val="1000"/>
              </a:spcBef>
              <a:buFont typeface="Arial" panose="020B0604020202020204" pitchFamily="34" charset="0"/>
              <a:buChar char="•"/>
            </a:pPr>
            <a:endParaRPr lang="en-GB" sz="1200" kern="1200" dirty="0">
              <a:solidFill>
                <a:schemeClr val="tx1"/>
              </a:solidFill>
              <a:effectLst/>
              <a:latin typeface="+mn-lt"/>
              <a:ea typeface="+mn-ea"/>
              <a:cs typeface="+mn-cs"/>
            </a:endParaRPr>
          </a:p>
          <a:p>
            <a:pPr marL="228600" lvl="0" indent="-228600">
              <a:lnSpc>
                <a:spcPct val="90000"/>
              </a:lnSpc>
              <a:spcBef>
                <a:spcPts val="1000"/>
              </a:spcBef>
              <a:buFont typeface="Arial" panose="020B0604020202020204" pitchFamily="34" charset="0"/>
              <a:buChar char="•"/>
            </a:pPr>
            <a:r>
              <a:rPr lang="en-GB" sz="1200" kern="1200" dirty="0">
                <a:solidFill>
                  <a:schemeClr val="tx1"/>
                </a:solidFill>
                <a:effectLst/>
                <a:latin typeface="+mn-lt"/>
                <a:ea typeface="+mn-ea"/>
                <a:cs typeface="+mn-cs"/>
              </a:rPr>
              <a:t>It can identify triggers for surgery and potentially reduce burden on clinical services by limiting the numbers of </a:t>
            </a:r>
            <a:endParaRPr lang="en-GB" dirty="0"/>
          </a:p>
          <a:p>
            <a:r>
              <a:rPr lang="en-GB" sz="1200" kern="1200" dirty="0">
                <a:solidFill>
                  <a:schemeClr val="tx1"/>
                </a:solidFill>
                <a:effectLst/>
                <a:latin typeface="+mn-lt"/>
                <a:ea typeface="+mn-ea"/>
                <a:cs typeface="+mn-cs"/>
              </a:rPr>
              <a:t>unnecessary or ineffectual procedures therefore reducing risk to patients.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Research – To determine the efficacy of clinical interventions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Quality improvement &amp; Audit - allow comparisons of performance of trusts, thus allowing rewards for positive outcomes in high quality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Overall, put together the PROMs data can be used at different healthcare settings: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rPr>
              <a:t>local healthcare organisations to assess service provision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cs typeface="Calibri"/>
              </a:rPr>
              <a:t>Regional Level and in particular the recently forms Integrated Care Boards.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rPr>
              <a:t>National level to provide evidence of efficacy, standards / benchmarking</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D2BD6D-189F-47EE-9629-41C7C7D90A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9732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lnSpc>
                <a:spcPct val="90000"/>
              </a:lnSpc>
              <a:spcBef>
                <a:spcPts val="1000"/>
              </a:spcBef>
              <a:buFont typeface="Arial" panose="020B0604020202020204" pitchFamily="34" charset="0"/>
              <a:buChar char="•"/>
            </a:pPr>
            <a:r>
              <a:rPr lang="en-GB" sz="2800" dirty="0">
                <a:solidFill>
                  <a:prstClr val="black"/>
                </a:solidFill>
              </a:rPr>
              <a:t>So why use PROMs and What are the benefits to patients</a:t>
            </a:r>
          </a:p>
          <a:p>
            <a:pPr marL="228600" lvl="0" indent="-228600">
              <a:lnSpc>
                <a:spcPct val="90000"/>
              </a:lnSpc>
              <a:spcBef>
                <a:spcPts val="1000"/>
              </a:spcBef>
              <a:buFont typeface="Arial" panose="020B0604020202020204" pitchFamily="34" charset="0"/>
              <a:buChar char="•"/>
            </a:pPr>
            <a:endParaRPr lang="en-GB" sz="2800" kern="1200" dirty="0">
              <a:solidFill>
                <a:prstClr val="black"/>
              </a:solidFill>
              <a:effectLst/>
              <a:latin typeface="+mn-lt"/>
              <a:ea typeface="+mn-ea"/>
              <a:cs typeface="+mn-cs"/>
            </a:endParaRPr>
          </a:p>
          <a:p>
            <a:pPr marL="228600" lvl="0" indent="-228600">
              <a:lnSpc>
                <a:spcPct val="90000"/>
              </a:lnSpc>
              <a:spcBef>
                <a:spcPts val="1000"/>
              </a:spcBef>
              <a:buFont typeface="Arial" panose="020B0604020202020204" pitchFamily="34" charset="0"/>
              <a:buChar char="•"/>
            </a:pPr>
            <a:r>
              <a:rPr lang="en-GB" sz="1200" kern="1200" dirty="0">
                <a:solidFill>
                  <a:schemeClr val="tx1"/>
                </a:solidFill>
                <a:effectLst/>
                <a:latin typeface="+mn-lt"/>
                <a:ea typeface="+mn-ea"/>
                <a:cs typeface="+mn-cs"/>
              </a:rPr>
              <a:t>The information gathered from PROMs has a number of uses:</a:t>
            </a:r>
          </a:p>
          <a:p>
            <a:pPr marL="228600" lvl="0" indent="-228600">
              <a:lnSpc>
                <a:spcPct val="90000"/>
              </a:lnSpc>
              <a:spcBef>
                <a:spcPts val="1000"/>
              </a:spcBef>
              <a:buFont typeface="Arial" panose="020B0604020202020204" pitchFamily="34" charset="0"/>
              <a:buChar char="•"/>
            </a:pPr>
            <a:endParaRPr lang="en-GB" sz="1200" kern="1200" dirty="0">
              <a:solidFill>
                <a:schemeClr val="tx1"/>
              </a:solidFill>
              <a:effectLst/>
              <a:latin typeface="+mn-lt"/>
              <a:ea typeface="+mn-ea"/>
              <a:cs typeface="+mn-cs"/>
            </a:endParaRPr>
          </a:p>
          <a:p>
            <a:pPr marL="228600" lvl="0" indent="-228600">
              <a:lnSpc>
                <a:spcPct val="90000"/>
              </a:lnSpc>
              <a:spcBef>
                <a:spcPts val="1000"/>
              </a:spcBef>
              <a:buFont typeface="Arial" panose="020B0604020202020204" pitchFamily="34" charset="0"/>
              <a:buChar char="•"/>
            </a:pPr>
            <a:r>
              <a:rPr lang="en-GB" sz="1200" kern="1200" dirty="0">
                <a:solidFill>
                  <a:schemeClr val="tx1"/>
                </a:solidFill>
                <a:effectLst/>
                <a:latin typeface="+mn-lt"/>
                <a:ea typeface="+mn-ea"/>
                <a:cs typeface="+mn-cs"/>
              </a:rPr>
              <a:t>Individual Patient management – Clinics, PIFU and in the waiting well to monitor patients for deterioration or improvement</a:t>
            </a:r>
          </a:p>
          <a:p>
            <a:pPr marL="228600" lvl="0" indent="-228600">
              <a:lnSpc>
                <a:spcPct val="90000"/>
              </a:lnSpc>
              <a:spcBef>
                <a:spcPts val="1000"/>
              </a:spcBef>
              <a:buFont typeface="Arial" panose="020B0604020202020204" pitchFamily="34" charset="0"/>
              <a:buChar char="•"/>
            </a:pPr>
            <a:endParaRPr lang="en-GB" sz="1200" kern="1200" dirty="0">
              <a:solidFill>
                <a:schemeClr val="tx1"/>
              </a:solidFill>
              <a:effectLst/>
              <a:latin typeface="+mn-lt"/>
              <a:ea typeface="+mn-ea"/>
              <a:cs typeface="+mn-cs"/>
            </a:endParaRPr>
          </a:p>
          <a:p>
            <a:pPr marL="228600" lvl="0" indent="-228600">
              <a:lnSpc>
                <a:spcPct val="90000"/>
              </a:lnSpc>
              <a:spcBef>
                <a:spcPts val="1000"/>
              </a:spcBef>
              <a:buFont typeface="Arial" panose="020B0604020202020204" pitchFamily="34" charset="0"/>
              <a:buChar char="•"/>
            </a:pPr>
            <a:r>
              <a:rPr lang="en-GB" sz="1200" kern="1200" dirty="0">
                <a:solidFill>
                  <a:schemeClr val="tx1"/>
                </a:solidFill>
                <a:effectLst/>
                <a:latin typeface="+mn-lt"/>
                <a:ea typeface="+mn-ea"/>
                <a:cs typeface="+mn-cs"/>
              </a:rPr>
              <a:t>It can identify triggers for surgery and potentially reduce burden on clinical services by limiting the numbers of </a:t>
            </a:r>
            <a:endParaRPr lang="en-GB" dirty="0"/>
          </a:p>
          <a:p>
            <a:r>
              <a:rPr lang="en-GB" sz="1200" kern="1200" dirty="0">
                <a:solidFill>
                  <a:schemeClr val="tx1"/>
                </a:solidFill>
                <a:effectLst/>
                <a:latin typeface="+mn-lt"/>
                <a:ea typeface="+mn-ea"/>
                <a:cs typeface="+mn-cs"/>
              </a:rPr>
              <a:t>unnecessary or ineffectual procedures therefore reducing risk to patients.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Research – To determine the efficacy of clinical interventions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Quality improvement &amp; Audit - allow comparisons of performance of trusts, thus allowing rewards for positive outcomes in high quality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Overall, put together the PROMs data can be used at different healthcare settings: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rPr>
              <a:t>local healthcare organisations to assess service provision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cs typeface="Calibri"/>
              </a:rPr>
              <a:t>Regional Level and in particular the recently forms Integrated Care Boards.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rPr>
              <a:t>National level to provide evidence of efficacy, standards / benchmarking</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D2BD6D-189F-47EE-9629-41C7C7D90A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87817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lnSpc>
                <a:spcPct val="90000"/>
              </a:lnSpc>
              <a:spcBef>
                <a:spcPts val="1000"/>
              </a:spcBef>
              <a:buFont typeface="Arial" panose="020B0604020202020204" pitchFamily="34" charset="0"/>
              <a:buChar char="•"/>
            </a:pPr>
            <a:r>
              <a:rPr lang="en-GB" sz="2800" dirty="0">
                <a:solidFill>
                  <a:prstClr val="black"/>
                </a:solidFill>
              </a:rPr>
              <a:t>So why use PROMs and What are the benefits to patients</a:t>
            </a:r>
          </a:p>
          <a:p>
            <a:pPr marL="228600" lvl="0" indent="-228600">
              <a:lnSpc>
                <a:spcPct val="90000"/>
              </a:lnSpc>
              <a:spcBef>
                <a:spcPts val="1000"/>
              </a:spcBef>
              <a:buFont typeface="Arial" panose="020B0604020202020204" pitchFamily="34" charset="0"/>
              <a:buChar char="•"/>
            </a:pPr>
            <a:endParaRPr lang="en-GB" sz="2800" kern="1200" dirty="0">
              <a:solidFill>
                <a:prstClr val="black"/>
              </a:solidFill>
              <a:effectLst/>
              <a:latin typeface="+mn-lt"/>
              <a:ea typeface="+mn-ea"/>
              <a:cs typeface="+mn-cs"/>
            </a:endParaRPr>
          </a:p>
          <a:p>
            <a:pPr marL="228600" lvl="0" indent="-228600">
              <a:lnSpc>
                <a:spcPct val="90000"/>
              </a:lnSpc>
              <a:spcBef>
                <a:spcPts val="1000"/>
              </a:spcBef>
              <a:buFont typeface="Arial" panose="020B0604020202020204" pitchFamily="34" charset="0"/>
              <a:buChar char="•"/>
            </a:pPr>
            <a:r>
              <a:rPr lang="en-GB" sz="1200" kern="1200" dirty="0">
                <a:solidFill>
                  <a:schemeClr val="tx1"/>
                </a:solidFill>
                <a:effectLst/>
                <a:latin typeface="+mn-lt"/>
                <a:ea typeface="+mn-ea"/>
                <a:cs typeface="+mn-cs"/>
              </a:rPr>
              <a:t>The information gathered from PROMs has a number of uses:</a:t>
            </a:r>
          </a:p>
          <a:p>
            <a:pPr marL="228600" lvl="0" indent="-228600">
              <a:lnSpc>
                <a:spcPct val="90000"/>
              </a:lnSpc>
              <a:spcBef>
                <a:spcPts val="1000"/>
              </a:spcBef>
              <a:buFont typeface="Arial" panose="020B0604020202020204" pitchFamily="34" charset="0"/>
              <a:buChar char="•"/>
            </a:pPr>
            <a:endParaRPr lang="en-GB" sz="1200" kern="1200" dirty="0">
              <a:solidFill>
                <a:schemeClr val="tx1"/>
              </a:solidFill>
              <a:effectLst/>
              <a:latin typeface="+mn-lt"/>
              <a:ea typeface="+mn-ea"/>
              <a:cs typeface="+mn-cs"/>
            </a:endParaRPr>
          </a:p>
          <a:p>
            <a:pPr marL="228600" lvl="0" indent="-228600">
              <a:lnSpc>
                <a:spcPct val="90000"/>
              </a:lnSpc>
              <a:spcBef>
                <a:spcPts val="1000"/>
              </a:spcBef>
              <a:buFont typeface="Arial" panose="020B0604020202020204" pitchFamily="34" charset="0"/>
              <a:buChar char="•"/>
            </a:pPr>
            <a:r>
              <a:rPr lang="en-GB" sz="1200" kern="1200" dirty="0">
                <a:solidFill>
                  <a:schemeClr val="tx1"/>
                </a:solidFill>
                <a:effectLst/>
                <a:latin typeface="+mn-lt"/>
                <a:ea typeface="+mn-ea"/>
                <a:cs typeface="+mn-cs"/>
              </a:rPr>
              <a:t>Individual Patient management – Clinics, PIFU and in the waiting well to monitor patients for deterioration or improvement</a:t>
            </a:r>
          </a:p>
          <a:p>
            <a:pPr marL="228600" lvl="0" indent="-228600">
              <a:lnSpc>
                <a:spcPct val="90000"/>
              </a:lnSpc>
              <a:spcBef>
                <a:spcPts val="1000"/>
              </a:spcBef>
              <a:buFont typeface="Arial" panose="020B0604020202020204" pitchFamily="34" charset="0"/>
              <a:buChar char="•"/>
            </a:pPr>
            <a:endParaRPr lang="en-GB" sz="1200" kern="1200" dirty="0">
              <a:solidFill>
                <a:schemeClr val="tx1"/>
              </a:solidFill>
              <a:effectLst/>
              <a:latin typeface="+mn-lt"/>
              <a:ea typeface="+mn-ea"/>
              <a:cs typeface="+mn-cs"/>
            </a:endParaRPr>
          </a:p>
          <a:p>
            <a:pPr marL="228600" lvl="0" indent="-228600">
              <a:lnSpc>
                <a:spcPct val="90000"/>
              </a:lnSpc>
              <a:spcBef>
                <a:spcPts val="1000"/>
              </a:spcBef>
              <a:buFont typeface="Arial" panose="020B0604020202020204" pitchFamily="34" charset="0"/>
              <a:buChar char="•"/>
            </a:pPr>
            <a:r>
              <a:rPr lang="en-GB" sz="1200" kern="1200" dirty="0">
                <a:solidFill>
                  <a:schemeClr val="tx1"/>
                </a:solidFill>
                <a:effectLst/>
                <a:latin typeface="+mn-lt"/>
                <a:ea typeface="+mn-ea"/>
                <a:cs typeface="+mn-cs"/>
              </a:rPr>
              <a:t>It can identify triggers for surgery and potentially reduce burden on clinical services by limiting the numbers of </a:t>
            </a:r>
            <a:endParaRPr lang="en-GB" dirty="0"/>
          </a:p>
          <a:p>
            <a:r>
              <a:rPr lang="en-GB" sz="1200" kern="1200" dirty="0">
                <a:solidFill>
                  <a:schemeClr val="tx1"/>
                </a:solidFill>
                <a:effectLst/>
                <a:latin typeface="+mn-lt"/>
                <a:ea typeface="+mn-ea"/>
                <a:cs typeface="+mn-cs"/>
              </a:rPr>
              <a:t>unnecessary or ineffectual procedures therefore reducing risk to patients.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Research – To determine the efficacy of clinical interventions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Quality improvement &amp; Audit - allow comparisons of performance of trusts, thus allowing rewards for positive outcomes in high quality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Overall, put together the PROMs data can be used at different healthcare settings: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rPr>
              <a:t>local healthcare organisations to assess service provision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cs typeface="Calibri"/>
              </a:rPr>
              <a:t>Regional Level and in particular the recently forms Integrated Care Boards.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rPr>
              <a:t>National level to provide evidence of efficacy, standards / benchmarking</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D2BD6D-189F-47EE-9629-41C7C7D90A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7336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lnSpc>
                <a:spcPct val="90000"/>
              </a:lnSpc>
              <a:spcBef>
                <a:spcPts val="1000"/>
              </a:spcBef>
              <a:buFont typeface="Arial" panose="020B0604020202020204" pitchFamily="34" charset="0"/>
              <a:buChar char="•"/>
            </a:pPr>
            <a:r>
              <a:rPr lang="en-GB" sz="2800" dirty="0">
                <a:solidFill>
                  <a:prstClr val="black"/>
                </a:solidFill>
              </a:rPr>
              <a:t>So why use PROMs and What are the benefits to patients</a:t>
            </a:r>
          </a:p>
          <a:p>
            <a:pPr marL="228600" lvl="0" indent="-228600">
              <a:lnSpc>
                <a:spcPct val="90000"/>
              </a:lnSpc>
              <a:spcBef>
                <a:spcPts val="1000"/>
              </a:spcBef>
              <a:buFont typeface="Arial" panose="020B0604020202020204" pitchFamily="34" charset="0"/>
              <a:buChar char="•"/>
            </a:pPr>
            <a:endParaRPr lang="en-GB" sz="2800" kern="1200" dirty="0">
              <a:solidFill>
                <a:prstClr val="black"/>
              </a:solidFill>
              <a:effectLst/>
              <a:latin typeface="+mn-lt"/>
              <a:ea typeface="+mn-ea"/>
              <a:cs typeface="+mn-cs"/>
            </a:endParaRPr>
          </a:p>
          <a:p>
            <a:pPr marL="228600" lvl="0" indent="-228600">
              <a:lnSpc>
                <a:spcPct val="90000"/>
              </a:lnSpc>
              <a:spcBef>
                <a:spcPts val="1000"/>
              </a:spcBef>
              <a:buFont typeface="Arial" panose="020B0604020202020204" pitchFamily="34" charset="0"/>
              <a:buChar char="•"/>
            </a:pPr>
            <a:r>
              <a:rPr lang="en-GB" sz="1200" kern="1200" dirty="0">
                <a:solidFill>
                  <a:schemeClr val="tx1"/>
                </a:solidFill>
                <a:effectLst/>
                <a:latin typeface="+mn-lt"/>
                <a:ea typeface="+mn-ea"/>
                <a:cs typeface="+mn-cs"/>
              </a:rPr>
              <a:t>The information gathered from PROMs has a number of uses:</a:t>
            </a:r>
          </a:p>
          <a:p>
            <a:pPr marL="228600" lvl="0" indent="-228600">
              <a:lnSpc>
                <a:spcPct val="90000"/>
              </a:lnSpc>
              <a:spcBef>
                <a:spcPts val="1000"/>
              </a:spcBef>
              <a:buFont typeface="Arial" panose="020B0604020202020204" pitchFamily="34" charset="0"/>
              <a:buChar char="•"/>
            </a:pPr>
            <a:endParaRPr lang="en-GB" sz="1200" kern="1200" dirty="0">
              <a:solidFill>
                <a:schemeClr val="tx1"/>
              </a:solidFill>
              <a:effectLst/>
              <a:latin typeface="+mn-lt"/>
              <a:ea typeface="+mn-ea"/>
              <a:cs typeface="+mn-cs"/>
            </a:endParaRPr>
          </a:p>
          <a:p>
            <a:pPr marL="228600" lvl="0" indent="-228600">
              <a:lnSpc>
                <a:spcPct val="90000"/>
              </a:lnSpc>
              <a:spcBef>
                <a:spcPts val="1000"/>
              </a:spcBef>
              <a:buFont typeface="Arial" panose="020B0604020202020204" pitchFamily="34" charset="0"/>
              <a:buChar char="•"/>
            </a:pPr>
            <a:r>
              <a:rPr lang="en-GB" sz="1200" kern="1200" dirty="0">
                <a:solidFill>
                  <a:schemeClr val="tx1"/>
                </a:solidFill>
                <a:effectLst/>
                <a:latin typeface="+mn-lt"/>
                <a:ea typeface="+mn-ea"/>
                <a:cs typeface="+mn-cs"/>
              </a:rPr>
              <a:t>Individual Patient management – Clinics, PIFU and in the waiting well to monitor patients for deterioration or improvement</a:t>
            </a:r>
          </a:p>
          <a:p>
            <a:pPr marL="228600" lvl="0" indent="-228600">
              <a:lnSpc>
                <a:spcPct val="90000"/>
              </a:lnSpc>
              <a:spcBef>
                <a:spcPts val="1000"/>
              </a:spcBef>
              <a:buFont typeface="Arial" panose="020B0604020202020204" pitchFamily="34" charset="0"/>
              <a:buChar char="•"/>
            </a:pPr>
            <a:endParaRPr lang="en-GB" sz="1200" kern="1200" dirty="0">
              <a:solidFill>
                <a:schemeClr val="tx1"/>
              </a:solidFill>
              <a:effectLst/>
              <a:latin typeface="+mn-lt"/>
              <a:ea typeface="+mn-ea"/>
              <a:cs typeface="+mn-cs"/>
            </a:endParaRPr>
          </a:p>
          <a:p>
            <a:pPr marL="228600" lvl="0" indent="-228600">
              <a:lnSpc>
                <a:spcPct val="90000"/>
              </a:lnSpc>
              <a:spcBef>
                <a:spcPts val="1000"/>
              </a:spcBef>
              <a:buFont typeface="Arial" panose="020B0604020202020204" pitchFamily="34" charset="0"/>
              <a:buChar char="•"/>
            </a:pPr>
            <a:r>
              <a:rPr lang="en-GB" sz="1200" kern="1200" dirty="0">
                <a:solidFill>
                  <a:schemeClr val="tx1"/>
                </a:solidFill>
                <a:effectLst/>
                <a:latin typeface="+mn-lt"/>
                <a:ea typeface="+mn-ea"/>
                <a:cs typeface="+mn-cs"/>
              </a:rPr>
              <a:t>It can identify triggers for surgery and potentially reduce burden on clinical services by limiting the numbers of </a:t>
            </a:r>
            <a:endParaRPr lang="en-GB" dirty="0"/>
          </a:p>
          <a:p>
            <a:r>
              <a:rPr lang="en-GB" sz="1200" kern="1200" dirty="0">
                <a:solidFill>
                  <a:schemeClr val="tx1"/>
                </a:solidFill>
                <a:effectLst/>
                <a:latin typeface="+mn-lt"/>
                <a:ea typeface="+mn-ea"/>
                <a:cs typeface="+mn-cs"/>
              </a:rPr>
              <a:t>unnecessary or ineffectual procedures therefore reducing risk to patients.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Research – To determine the efficacy of clinical interventions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Quality improvement &amp; Audit - allow comparisons of performance of trusts, thus allowing rewards for positive outcomes in high quality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Overall, put together the PROMs data can be used at different healthcare settings: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rPr>
              <a:t>local healthcare organisations to assess service provision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cs typeface="Calibri"/>
              </a:rPr>
              <a:t>Regional Level and in particular the recently forms Integrated Care Boards.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rPr>
              <a:t>National level to provide evidence of efficacy, standards / benchmarking</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D2BD6D-189F-47EE-9629-41C7C7D90A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21344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lnSpc>
                <a:spcPct val="90000"/>
              </a:lnSpc>
              <a:spcBef>
                <a:spcPts val="1000"/>
              </a:spcBef>
              <a:buFont typeface="Arial" panose="020B0604020202020204" pitchFamily="34" charset="0"/>
              <a:buChar char="•"/>
            </a:pPr>
            <a:r>
              <a:rPr lang="en-GB" sz="2800" dirty="0">
                <a:solidFill>
                  <a:prstClr val="black"/>
                </a:solidFill>
              </a:rPr>
              <a:t>So why use PROMs and What are the benefits to patients</a:t>
            </a:r>
          </a:p>
          <a:p>
            <a:pPr marL="228600" lvl="0" indent="-228600">
              <a:lnSpc>
                <a:spcPct val="90000"/>
              </a:lnSpc>
              <a:spcBef>
                <a:spcPts val="1000"/>
              </a:spcBef>
              <a:buFont typeface="Arial" panose="020B0604020202020204" pitchFamily="34" charset="0"/>
              <a:buChar char="•"/>
            </a:pPr>
            <a:endParaRPr lang="en-GB" sz="2800" kern="1200" dirty="0">
              <a:solidFill>
                <a:prstClr val="black"/>
              </a:solidFill>
              <a:effectLst/>
              <a:latin typeface="+mn-lt"/>
              <a:ea typeface="+mn-ea"/>
              <a:cs typeface="+mn-cs"/>
            </a:endParaRPr>
          </a:p>
          <a:p>
            <a:pPr marL="228600" lvl="0" indent="-228600">
              <a:lnSpc>
                <a:spcPct val="90000"/>
              </a:lnSpc>
              <a:spcBef>
                <a:spcPts val="1000"/>
              </a:spcBef>
              <a:buFont typeface="Arial" panose="020B0604020202020204" pitchFamily="34" charset="0"/>
              <a:buChar char="•"/>
            </a:pPr>
            <a:r>
              <a:rPr lang="en-GB" sz="1200" kern="1200" dirty="0">
                <a:solidFill>
                  <a:schemeClr val="tx1"/>
                </a:solidFill>
                <a:effectLst/>
                <a:latin typeface="+mn-lt"/>
                <a:ea typeface="+mn-ea"/>
                <a:cs typeface="+mn-cs"/>
              </a:rPr>
              <a:t>The information gathered from PROMs has a number of uses:</a:t>
            </a:r>
          </a:p>
          <a:p>
            <a:pPr marL="228600" lvl="0" indent="-228600">
              <a:lnSpc>
                <a:spcPct val="90000"/>
              </a:lnSpc>
              <a:spcBef>
                <a:spcPts val="1000"/>
              </a:spcBef>
              <a:buFont typeface="Arial" panose="020B0604020202020204" pitchFamily="34" charset="0"/>
              <a:buChar char="•"/>
            </a:pPr>
            <a:endParaRPr lang="en-GB" sz="1200" kern="1200" dirty="0">
              <a:solidFill>
                <a:schemeClr val="tx1"/>
              </a:solidFill>
              <a:effectLst/>
              <a:latin typeface="+mn-lt"/>
              <a:ea typeface="+mn-ea"/>
              <a:cs typeface="+mn-cs"/>
            </a:endParaRPr>
          </a:p>
          <a:p>
            <a:pPr marL="228600" lvl="0" indent="-228600">
              <a:lnSpc>
                <a:spcPct val="90000"/>
              </a:lnSpc>
              <a:spcBef>
                <a:spcPts val="1000"/>
              </a:spcBef>
              <a:buFont typeface="Arial" panose="020B0604020202020204" pitchFamily="34" charset="0"/>
              <a:buChar char="•"/>
            </a:pPr>
            <a:r>
              <a:rPr lang="en-GB" sz="1200" kern="1200" dirty="0">
                <a:solidFill>
                  <a:schemeClr val="tx1"/>
                </a:solidFill>
                <a:effectLst/>
                <a:latin typeface="+mn-lt"/>
                <a:ea typeface="+mn-ea"/>
                <a:cs typeface="+mn-cs"/>
              </a:rPr>
              <a:t>Individual Patient management – Clinics, PIFU and in the waiting well to monitor patients for deterioration or improvement</a:t>
            </a:r>
          </a:p>
          <a:p>
            <a:pPr marL="228600" lvl="0" indent="-228600">
              <a:lnSpc>
                <a:spcPct val="90000"/>
              </a:lnSpc>
              <a:spcBef>
                <a:spcPts val="1000"/>
              </a:spcBef>
              <a:buFont typeface="Arial" panose="020B0604020202020204" pitchFamily="34" charset="0"/>
              <a:buChar char="•"/>
            </a:pPr>
            <a:endParaRPr lang="en-GB" sz="1200" kern="1200" dirty="0">
              <a:solidFill>
                <a:schemeClr val="tx1"/>
              </a:solidFill>
              <a:effectLst/>
              <a:latin typeface="+mn-lt"/>
              <a:ea typeface="+mn-ea"/>
              <a:cs typeface="+mn-cs"/>
            </a:endParaRPr>
          </a:p>
          <a:p>
            <a:pPr marL="228600" lvl="0" indent="-228600">
              <a:lnSpc>
                <a:spcPct val="90000"/>
              </a:lnSpc>
              <a:spcBef>
                <a:spcPts val="1000"/>
              </a:spcBef>
              <a:buFont typeface="Arial" panose="020B0604020202020204" pitchFamily="34" charset="0"/>
              <a:buChar char="•"/>
            </a:pPr>
            <a:r>
              <a:rPr lang="en-GB" sz="1200" kern="1200" dirty="0">
                <a:solidFill>
                  <a:schemeClr val="tx1"/>
                </a:solidFill>
                <a:effectLst/>
                <a:latin typeface="+mn-lt"/>
                <a:ea typeface="+mn-ea"/>
                <a:cs typeface="+mn-cs"/>
              </a:rPr>
              <a:t>It can identify triggers for surgery and potentially reduce burden on clinical services by limiting the numbers of </a:t>
            </a:r>
            <a:endParaRPr lang="en-GB" dirty="0"/>
          </a:p>
          <a:p>
            <a:r>
              <a:rPr lang="en-GB" sz="1200" kern="1200" dirty="0">
                <a:solidFill>
                  <a:schemeClr val="tx1"/>
                </a:solidFill>
                <a:effectLst/>
                <a:latin typeface="+mn-lt"/>
                <a:ea typeface="+mn-ea"/>
                <a:cs typeface="+mn-cs"/>
              </a:rPr>
              <a:t>unnecessary or ineffectual procedures therefore reducing risk to patients.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Research – To determine the efficacy of clinical interventions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Quality improvement &amp; Audit - allow comparisons of performance of trusts, thus allowing rewards for positive outcomes in high quality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Overall, put together the PROMs data can be used at different healthcare settings: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rPr>
              <a:t>local healthcare organisations to assess service provision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cs typeface="Calibri"/>
              </a:rPr>
              <a:t>Regional Level and in particular the recently forms Integrated Care Boards.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rPr>
              <a:t>National level to provide evidence of efficacy, standards / benchmarking</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D2BD6D-189F-47EE-9629-41C7C7D90A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8935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lnSpc>
                <a:spcPct val="90000"/>
              </a:lnSpc>
              <a:spcBef>
                <a:spcPts val="1000"/>
              </a:spcBef>
              <a:buFont typeface="Arial" panose="020B0604020202020204" pitchFamily="34" charset="0"/>
              <a:buChar char="•"/>
            </a:pPr>
            <a:r>
              <a:rPr lang="en-GB" sz="2800" dirty="0">
                <a:solidFill>
                  <a:prstClr val="black"/>
                </a:solidFill>
              </a:rPr>
              <a:t>So why use PROMs and What are the benefits to patients</a:t>
            </a:r>
          </a:p>
          <a:p>
            <a:pPr marL="228600" lvl="0" indent="-228600">
              <a:lnSpc>
                <a:spcPct val="90000"/>
              </a:lnSpc>
              <a:spcBef>
                <a:spcPts val="1000"/>
              </a:spcBef>
              <a:buFont typeface="Arial" panose="020B0604020202020204" pitchFamily="34" charset="0"/>
              <a:buChar char="•"/>
            </a:pPr>
            <a:endParaRPr lang="en-GB" sz="2800" kern="1200" dirty="0">
              <a:solidFill>
                <a:prstClr val="black"/>
              </a:solidFill>
              <a:effectLst/>
              <a:latin typeface="+mn-lt"/>
              <a:ea typeface="+mn-ea"/>
              <a:cs typeface="+mn-cs"/>
            </a:endParaRPr>
          </a:p>
          <a:p>
            <a:pPr marL="228600" lvl="0" indent="-228600">
              <a:lnSpc>
                <a:spcPct val="90000"/>
              </a:lnSpc>
              <a:spcBef>
                <a:spcPts val="1000"/>
              </a:spcBef>
              <a:buFont typeface="Arial" panose="020B0604020202020204" pitchFamily="34" charset="0"/>
              <a:buChar char="•"/>
            </a:pPr>
            <a:r>
              <a:rPr lang="en-GB" sz="1200" kern="1200" dirty="0">
                <a:solidFill>
                  <a:schemeClr val="tx1"/>
                </a:solidFill>
                <a:effectLst/>
                <a:latin typeface="+mn-lt"/>
                <a:ea typeface="+mn-ea"/>
                <a:cs typeface="+mn-cs"/>
              </a:rPr>
              <a:t>The information gathered from PROMs has a number of uses:</a:t>
            </a:r>
          </a:p>
          <a:p>
            <a:pPr marL="228600" lvl="0" indent="-228600">
              <a:lnSpc>
                <a:spcPct val="90000"/>
              </a:lnSpc>
              <a:spcBef>
                <a:spcPts val="1000"/>
              </a:spcBef>
              <a:buFont typeface="Arial" panose="020B0604020202020204" pitchFamily="34" charset="0"/>
              <a:buChar char="•"/>
            </a:pPr>
            <a:endParaRPr lang="en-GB" sz="1200" kern="1200" dirty="0">
              <a:solidFill>
                <a:schemeClr val="tx1"/>
              </a:solidFill>
              <a:effectLst/>
              <a:latin typeface="+mn-lt"/>
              <a:ea typeface="+mn-ea"/>
              <a:cs typeface="+mn-cs"/>
            </a:endParaRPr>
          </a:p>
          <a:p>
            <a:pPr marL="228600" lvl="0" indent="-228600">
              <a:lnSpc>
                <a:spcPct val="90000"/>
              </a:lnSpc>
              <a:spcBef>
                <a:spcPts val="1000"/>
              </a:spcBef>
              <a:buFont typeface="Arial" panose="020B0604020202020204" pitchFamily="34" charset="0"/>
              <a:buChar char="•"/>
            </a:pPr>
            <a:r>
              <a:rPr lang="en-GB" sz="1200" kern="1200" dirty="0">
                <a:solidFill>
                  <a:schemeClr val="tx1"/>
                </a:solidFill>
                <a:effectLst/>
                <a:latin typeface="+mn-lt"/>
                <a:ea typeface="+mn-ea"/>
                <a:cs typeface="+mn-cs"/>
              </a:rPr>
              <a:t>Individual Patient management – Clinics, PIFU and in the waiting well to monitor patients for deterioration or improvement</a:t>
            </a:r>
          </a:p>
          <a:p>
            <a:pPr marL="228600" lvl="0" indent="-228600">
              <a:lnSpc>
                <a:spcPct val="90000"/>
              </a:lnSpc>
              <a:spcBef>
                <a:spcPts val="1000"/>
              </a:spcBef>
              <a:buFont typeface="Arial" panose="020B0604020202020204" pitchFamily="34" charset="0"/>
              <a:buChar char="•"/>
            </a:pPr>
            <a:endParaRPr lang="en-GB" sz="1200" kern="1200" dirty="0">
              <a:solidFill>
                <a:schemeClr val="tx1"/>
              </a:solidFill>
              <a:effectLst/>
              <a:latin typeface="+mn-lt"/>
              <a:ea typeface="+mn-ea"/>
              <a:cs typeface="+mn-cs"/>
            </a:endParaRPr>
          </a:p>
          <a:p>
            <a:pPr marL="228600" lvl="0" indent="-228600">
              <a:lnSpc>
                <a:spcPct val="90000"/>
              </a:lnSpc>
              <a:spcBef>
                <a:spcPts val="1000"/>
              </a:spcBef>
              <a:buFont typeface="Arial" panose="020B0604020202020204" pitchFamily="34" charset="0"/>
              <a:buChar char="•"/>
            </a:pPr>
            <a:r>
              <a:rPr lang="en-GB" sz="1200" kern="1200" dirty="0">
                <a:solidFill>
                  <a:schemeClr val="tx1"/>
                </a:solidFill>
                <a:effectLst/>
                <a:latin typeface="+mn-lt"/>
                <a:ea typeface="+mn-ea"/>
                <a:cs typeface="+mn-cs"/>
              </a:rPr>
              <a:t>It can identify triggers for surgery and potentially reduce burden on clinical services by limiting the numbers of </a:t>
            </a:r>
            <a:endParaRPr lang="en-GB" dirty="0"/>
          </a:p>
          <a:p>
            <a:r>
              <a:rPr lang="en-GB" sz="1200" kern="1200" dirty="0">
                <a:solidFill>
                  <a:schemeClr val="tx1"/>
                </a:solidFill>
                <a:effectLst/>
                <a:latin typeface="+mn-lt"/>
                <a:ea typeface="+mn-ea"/>
                <a:cs typeface="+mn-cs"/>
              </a:rPr>
              <a:t>unnecessary or ineffectual procedures therefore reducing risk to patients.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Research – To determine the efficacy of clinical interventions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Quality improvement &amp; Audit - allow comparisons of performance of trusts, thus allowing rewards for positive outcomes in high quality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Overall, put together the PROMs data can be used at different healthcare settings: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rPr>
              <a:t>local healthcare organisations to assess service provision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cs typeface="Calibri"/>
              </a:rPr>
              <a:t>Regional Level and in particular the recently forms Integrated Care Boards.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rPr>
              <a:t>National level to provide evidence of efficacy, standards / benchmarking</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D2BD6D-189F-47EE-9629-41C7C7D90A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83636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lnSpc>
                <a:spcPct val="90000"/>
              </a:lnSpc>
              <a:spcBef>
                <a:spcPts val="1000"/>
              </a:spcBef>
              <a:buFont typeface="Arial" panose="020B0604020202020204" pitchFamily="34" charset="0"/>
              <a:buChar char="•"/>
            </a:pPr>
            <a:r>
              <a:rPr lang="en-GB" sz="2800" dirty="0">
                <a:solidFill>
                  <a:prstClr val="black"/>
                </a:solidFill>
              </a:rPr>
              <a:t>So why use PROMs and What are the benefits to patients</a:t>
            </a:r>
          </a:p>
          <a:p>
            <a:pPr marL="228600" lvl="0" indent="-228600">
              <a:lnSpc>
                <a:spcPct val="90000"/>
              </a:lnSpc>
              <a:spcBef>
                <a:spcPts val="1000"/>
              </a:spcBef>
              <a:buFont typeface="Arial" panose="020B0604020202020204" pitchFamily="34" charset="0"/>
              <a:buChar char="•"/>
            </a:pPr>
            <a:endParaRPr lang="en-GB" sz="2800" kern="1200" dirty="0">
              <a:solidFill>
                <a:prstClr val="black"/>
              </a:solidFill>
              <a:effectLst/>
              <a:latin typeface="+mn-lt"/>
              <a:ea typeface="+mn-ea"/>
              <a:cs typeface="+mn-cs"/>
            </a:endParaRPr>
          </a:p>
          <a:p>
            <a:pPr marL="228600" lvl="0" indent="-228600">
              <a:lnSpc>
                <a:spcPct val="90000"/>
              </a:lnSpc>
              <a:spcBef>
                <a:spcPts val="1000"/>
              </a:spcBef>
              <a:buFont typeface="Arial" panose="020B0604020202020204" pitchFamily="34" charset="0"/>
              <a:buChar char="•"/>
            </a:pPr>
            <a:r>
              <a:rPr lang="en-GB" sz="1200" kern="1200" dirty="0">
                <a:solidFill>
                  <a:schemeClr val="tx1"/>
                </a:solidFill>
                <a:effectLst/>
                <a:latin typeface="+mn-lt"/>
                <a:ea typeface="+mn-ea"/>
                <a:cs typeface="+mn-cs"/>
              </a:rPr>
              <a:t>The information gathered from PROMs has a number of uses:</a:t>
            </a:r>
          </a:p>
          <a:p>
            <a:pPr marL="228600" lvl="0" indent="-228600">
              <a:lnSpc>
                <a:spcPct val="90000"/>
              </a:lnSpc>
              <a:spcBef>
                <a:spcPts val="1000"/>
              </a:spcBef>
              <a:buFont typeface="Arial" panose="020B0604020202020204" pitchFamily="34" charset="0"/>
              <a:buChar char="•"/>
            </a:pPr>
            <a:endParaRPr lang="en-GB" sz="1200" kern="1200" dirty="0">
              <a:solidFill>
                <a:schemeClr val="tx1"/>
              </a:solidFill>
              <a:effectLst/>
              <a:latin typeface="+mn-lt"/>
              <a:ea typeface="+mn-ea"/>
              <a:cs typeface="+mn-cs"/>
            </a:endParaRPr>
          </a:p>
          <a:p>
            <a:pPr marL="228600" lvl="0" indent="-228600">
              <a:lnSpc>
                <a:spcPct val="90000"/>
              </a:lnSpc>
              <a:spcBef>
                <a:spcPts val="1000"/>
              </a:spcBef>
              <a:buFont typeface="Arial" panose="020B0604020202020204" pitchFamily="34" charset="0"/>
              <a:buChar char="•"/>
            </a:pPr>
            <a:r>
              <a:rPr lang="en-GB" sz="1200" kern="1200" dirty="0">
                <a:solidFill>
                  <a:schemeClr val="tx1"/>
                </a:solidFill>
                <a:effectLst/>
                <a:latin typeface="+mn-lt"/>
                <a:ea typeface="+mn-ea"/>
                <a:cs typeface="+mn-cs"/>
              </a:rPr>
              <a:t>Individual Patient management – Clinics, PIFU and in the waiting well to monitor patients for deterioration or improvement</a:t>
            </a:r>
          </a:p>
          <a:p>
            <a:pPr marL="228600" lvl="0" indent="-228600">
              <a:lnSpc>
                <a:spcPct val="90000"/>
              </a:lnSpc>
              <a:spcBef>
                <a:spcPts val="1000"/>
              </a:spcBef>
              <a:buFont typeface="Arial" panose="020B0604020202020204" pitchFamily="34" charset="0"/>
              <a:buChar char="•"/>
            </a:pPr>
            <a:endParaRPr lang="en-GB" sz="1200" kern="1200" dirty="0">
              <a:solidFill>
                <a:schemeClr val="tx1"/>
              </a:solidFill>
              <a:effectLst/>
              <a:latin typeface="+mn-lt"/>
              <a:ea typeface="+mn-ea"/>
              <a:cs typeface="+mn-cs"/>
            </a:endParaRPr>
          </a:p>
          <a:p>
            <a:pPr marL="228600" lvl="0" indent="-228600">
              <a:lnSpc>
                <a:spcPct val="90000"/>
              </a:lnSpc>
              <a:spcBef>
                <a:spcPts val="1000"/>
              </a:spcBef>
              <a:buFont typeface="Arial" panose="020B0604020202020204" pitchFamily="34" charset="0"/>
              <a:buChar char="•"/>
            </a:pPr>
            <a:r>
              <a:rPr lang="en-GB" sz="1200" kern="1200" dirty="0">
                <a:solidFill>
                  <a:schemeClr val="tx1"/>
                </a:solidFill>
                <a:effectLst/>
                <a:latin typeface="+mn-lt"/>
                <a:ea typeface="+mn-ea"/>
                <a:cs typeface="+mn-cs"/>
              </a:rPr>
              <a:t>It can identify triggers for surgery and potentially reduce burden on clinical services by limiting the numbers of </a:t>
            </a:r>
            <a:endParaRPr lang="en-GB" dirty="0"/>
          </a:p>
          <a:p>
            <a:r>
              <a:rPr lang="en-GB" sz="1200" kern="1200" dirty="0">
                <a:solidFill>
                  <a:schemeClr val="tx1"/>
                </a:solidFill>
                <a:effectLst/>
                <a:latin typeface="+mn-lt"/>
                <a:ea typeface="+mn-ea"/>
                <a:cs typeface="+mn-cs"/>
              </a:rPr>
              <a:t>unnecessary or ineffectual procedures therefore reducing risk to patients.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Research – To determine the efficacy of clinical interventions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Quality improvement &amp; Audit - allow comparisons of performance of trusts, thus allowing rewards for positive outcomes in high quality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Overall, put together the PROMs data can be used at different healthcare settings: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rPr>
              <a:t>local healthcare organisations to assess service provision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cs typeface="Calibri"/>
              </a:rPr>
              <a:t>Regional Level and in particular the recently forms Integrated Care Boards.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rPr>
              <a:t>National level to provide evidence of efficacy, standards / benchmarking</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D2BD6D-189F-47EE-9629-41C7C7D90AE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6249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5E819-D035-C222-1BC3-DF683EEFBE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C9C5300-C9BE-C349-39AA-27916FC2B8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6B9DDB5-F000-5509-7972-C5368EBC1108}"/>
              </a:ext>
            </a:extLst>
          </p:cNvPr>
          <p:cNvSpPr>
            <a:spLocks noGrp="1"/>
          </p:cNvSpPr>
          <p:nvPr>
            <p:ph type="dt" sz="half" idx="10"/>
          </p:nvPr>
        </p:nvSpPr>
        <p:spPr/>
        <p:txBody>
          <a:bodyPr/>
          <a:lstStyle/>
          <a:p>
            <a:fld id="{F98FFA36-FBB9-470A-A9BD-661A3914E69C}" type="datetimeFigureOut">
              <a:rPr lang="en-GB" smtClean="0"/>
              <a:t>17/07/2024</a:t>
            </a:fld>
            <a:endParaRPr lang="en-GB"/>
          </a:p>
        </p:txBody>
      </p:sp>
      <p:sp>
        <p:nvSpPr>
          <p:cNvPr id="5" name="Footer Placeholder 4">
            <a:extLst>
              <a:ext uri="{FF2B5EF4-FFF2-40B4-BE49-F238E27FC236}">
                <a16:creationId xmlns:a16="http://schemas.microsoft.com/office/drawing/2014/main" id="{B5B111BC-4AB8-BF39-B834-13A61BEE41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DAD1C6-25EA-6FF8-392E-2DEE6662494A}"/>
              </a:ext>
            </a:extLst>
          </p:cNvPr>
          <p:cNvSpPr>
            <a:spLocks noGrp="1"/>
          </p:cNvSpPr>
          <p:nvPr>
            <p:ph type="sldNum" sz="quarter" idx="12"/>
          </p:nvPr>
        </p:nvSpPr>
        <p:spPr/>
        <p:txBody>
          <a:bodyPr/>
          <a:lstStyle/>
          <a:p>
            <a:fld id="{6721FD78-9BA6-4D58-B554-8E123F16102E}" type="slidenum">
              <a:rPr lang="en-GB" smtClean="0"/>
              <a:t>‹#›</a:t>
            </a:fld>
            <a:endParaRPr lang="en-GB"/>
          </a:p>
        </p:txBody>
      </p:sp>
    </p:spTree>
    <p:extLst>
      <p:ext uri="{BB962C8B-B14F-4D97-AF65-F5344CB8AC3E}">
        <p14:creationId xmlns:p14="http://schemas.microsoft.com/office/powerpoint/2010/main" val="3466410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4470D-FD63-15FA-A423-247092404E2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660451-B565-E013-E865-652CC67446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D8034C-2252-BDC6-78BF-2DF6499BCEAC}"/>
              </a:ext>
            </a:extLst>
          </p:cNvPr>
          <p:cNvSpPr>
            <a:spLocks noGrp="1"/>
          </p:cNvSpPr>
          <p:nvPr>
            <p:ph type="dt" sz="half" idx="10"/>
          </p:nvPr>
        </p:nvSpPr>
        <p:spPr/>
        <p:txBody>
          <a:bodyPr/>
          <a:lstStyle/>
          <a:p>
            <a:fld id="{F98FFA36-FBB9-470A-A9BD-661A3914E69C}" type="datetimeFigureOut">
              <a:rPr lang="en-GB" smtClean="0"/>
              <a:t>17/07/2024</a:t>
            </a:fld>
            <a:endParaRPr lang="en-GB"/>
          </a:p>
        </p:txBody>
      </p:sp>
      <p:sp>
        <p:nvSpPr>
          <p:cNvPr id="5" name="Footer Placeholder 4">
            <a:extLst>
              <a:ext uri="{FF2B5EF4-FFF2-40B4-BE49-F238E27FC236}">
                <a16:creationId xmlns:a16="http://schemas.microsoft.com/office/drawing/2014/main" id="{2BCC09E4-AD6A-33BE-295F-483369C6FF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6477A3-F18D-3335-597D-2F410E010097}"/>
              </a:ext>
            </a:extLst>
          </p:cNvPr>
          <p:cNvSpPr>
            <a:spLocks noGrp="1"/>
          </p:cNvSpPr>
          <p:nvPr>
            <p:ph type="sldNum" sz="quarter" idx="12"/>
          </p:nvPr>
        </p:nvSpPr>
        <p:spPr/>
        <p:txBody>
          <a:bodyPr/>
          <a:lstStyle/>
          <a:p>
            <a:fld id="{6721FD78-9BA6-4D58-B554-8E123F16102E}" type="slidenum">
              <a:rPr lang="en-GB" smtClean="0"/>
              <a:t>‹#›</a:t>
            </a:fld>
            <a:endParaRPr lang="en-GB"/>
          </a:p>
        </p:txBody>
      </p:sp>
    </p:spTree>
    <p:extLst>
      <p:ext uri="{BB962C8B-B14F-4D97-AF65-F5344CB8AC3E}">
        <p14:creationId xmlns:p14="http://schemas.microsoft.com/office/powerpoint/2010/main" val="1243686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E963B3-C377-2EC6-C4F5-D507A95E795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B0FA2A8-4573-1CA5-781E-C234C945BB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3CBDE3-EE20-E73A-9EC4-98B423B3BB92}"/>
              </a:ext>
            </a:extLst>
          </p:cNvPr>
          <p:cNvSpPr>
            <a:spLocks noGrp="1"/>
          </p:cNvSpPr>
          <p:nvPr>
            <p:ph type="dt" sz="half" idx="10"/>
          </p:nvPr>
        </p:nvSpPr>
        <p:spPr/>
        <p:txBody>
          <a:bodyPr/>
          <a:lstStyle/>
          <a:p>
            <a:fld id="{F98FFA36-FBB9-470A-A9BD-661A3914E69C}" type="datetimeFigureOut">
              <a:rPr lang="en-GB" smtClean="0"/>
              <a:t>17/07/2024</a:t>
            </a:fld>
            <a:endParaRPr lang="en-GB"/>
          </a:p>
        </p:txBody>
      </p:sp>
      <p:sp>
        <p:nvSpPr>
          <p:cNvPr id="5" name="Footer Placeholder 4">
            <a:extLst>
              <a:ext uri="{FF2B5EF4-FFF2-40B4-BE49-F238E27FC236}">
                <a16:creationId xmlns:a16="http://schemas.microsoft.com/office/drawing/2014/main" id="{FB5408E4-E9E0-F4D9-6506-33A2337906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58B29B-953A-F53A-9811-C0A3EF476D13}"/>
              </a:ext>
            </a:extLst>
          </p:cNvPr>
          <p:cNvSpPr>
            <a:spLocks noGrp="1"/>
          </p:cNvSpPr>
          <p:nvPr>
            <p:ph type="sldNum" sz="quarter" idx="12"/>
          </p:nvPr>
        </p:nvSpPr>
        <p:spPr/>
        <p:txBody>
          <a:bodyPr/>
          <a:lstStyle/>
          <a:p>
            <a:fld id="{6721FD78-9BA6-4D58-B554-8E123F16102E}" type="slidenum">
              <a:rPr lang="en-GB" smtClean="0"/>
              <a:t>‹#›</a:t>
            </a:fld>
            <a:endParaRPr lang="en-GB"/>
          </a:p>
        </p:txBody>
      </p:sp>
    </p:spTree>
    <p:extLst>
      <p:ext uri="{BB962C8B-B14F-4D97-AF65-F5344CB8AC3E}">
        <p14:creationId xmlns:p14="http://schemas.microsoft.com/office/powerpoint/2010/main" val="2260188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6CD5C-795C-2ECF-C721-7AEC0BDB648A}"/>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091ED2A5-A877-A6B4-EF11-F0FA62F9487F}"/>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F7978196-59F5-9D27-5A4F-2FD3C8DB0783}"/>
              </a:ext>
            </a:extLst>
          </p:cNvPr>
          <p:cNvSpPr txBox="1">
            <a:spLocks noGrp="1"/>
          </p:cNvSpPr>
          <p:nvPr>
            <p:ph type="dt" sz="half" idx="7"/>
          </p:nvPr>
        </p:nvSpPr>
        <p:spPr/>
        <p:txBody>
          <a:bodyPr/>
          <a:lstStyle>
            <a:lvl1pPr>
              <a:defRPr/>
            </a:lvl1pPr>
          </a:lstStyle>
          <a:p>
            <a:pPr lvl="0"/>
            <a:fld id="{666D2243-CFE4-4050-BA2F-EA4D9B823197}" type="datetime1">
              <a:rPr lang="en-GB"/>
              <a:pPr lvl="0"/>
              <a:t>17/07/2024</a:t>
            </a:fld>
            <a:endParaRPr lang="en-GB"/>
          </a:p>
        </p:txBody>
      </p:sp>
      <p:sp>
        <p:nvSpPr>
          <p:cNvPr id="5" name="Footer Placeholder 4">
            <a:extLst>
              <a:ext uri="{FF2B5EF4-FFF2-40B4-BE49-F238E27FC236}">
                <a16:creationId xmlns:a16="http://schemas.microsoft.com/office/drawing/2014/main" id="{B9601A27-D216-B88C-AA73-461AAEADDFE2}"/>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E428AF71-FA96-FE3D-0787-9EFD8F46C648}"/>
              </a:ext>
            </a:extLst>
          </p:cNvPr>
          <p:cNvSpPr txBox="1">
            <a:spLocks noGrp="1"/>
          </p:cNvSpPr>
          <p:nvPr>
            <p:ph type="sldNum" sz="quarter" idx="8"/>
          </p:nvPr>
        </p:nvSpPr>
        <p:spPr/>
        <p:txBody>
          <a:bodyPr/>
          <a:lstStyle>
            <a:lvl1pPr>
              <a:defRPr/>
            </a:lvl1pPr>
          </a:lstStyle>
          <a:p>
            <a:pPr lvl="0"/>
            <a:fld id="{39BB0976-E2ED-47B2-A4C2-A28D5E7F6942}" type="slidenum">
              <a:t>‹#›</a:t>
            </a:fld>
            <a:endParaRPr lang="en-GB"/>
          </a:p>
        </p:txBody>
      </p:sp>
    </p:spTree>
    <p:extLst>
      <p:ext uri="{BB962C8B-B14F-4D97-AF65-F5344CB8AC3E}">
        <p14:creationId xmlns:p14="http://schemas.microsoft.com/office/powerpoint/2010/main" val="102778877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E592D-A410-53D8-E8E4-65208BC9B5E0}"/>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16740FFB-E143-3D0F-04A6-88CF09E5B81B}"/>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BABB97-7FE3-C3A4-AEA1-8BE7EA94C915}"/>
              </a:ext>
            </a:extLst>
          </p:cNvPr>
          <p:cNvSpPr txBox="1">
            <a:spLocks noGrp="1"/>
          </p:cNvSpPr>
          <p:nvPr>
            <p:ph type="dt" sz="half" idx="7"/>
          </p:nvPr>
        </p:nvSpPr>
        <p:spPr/>
        <p:txBody>
          <a:bodyPr/>
          <a:lstStyle>
            <a:lvl1pPr>
              <a:defRPr/>
            </a:lvl1pPr>
          </a:lstStyle>
          <a:p>
            <a:pPr lvl="0"/>
            <a:fld id="{7E8FEABF-AB63-4FC7-BC9B-E4CB1C778540}" type="datetime1">
              <a:rPr lang="en-GB"/>
              <a:pPr lvl="0"/>
              <a:t>17/07/2024</a:t>
            </a:fld>
            <a:endParaRPr lang="en-GB"/>
          </a:p>
        </p:txBody>
      </p:sp>
      <p:sp>
        <p:nvSpPr>
          <p:cNvPr id="5" name="Footer Placeholder 4">
            <a:extLst>
              <a:ext uri="{FF2B5EF4-FFF2-40B4-BE49-F238E27FC236}">
                <a16:creationId xmlns:a16="http://schemas.microsoft.com/office/drawing/2014/main" id="{25B9B733-0CD4-169F-0A67-1914F48FA2C9}"/>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21E1FA07-D4C3-E732-5B91-85FA5733E6D5}"/>
              </a:ext>
            </a:extLst>
          </p:cNvPr>
          <p:cNvSpPr txBox="1">
            <a:spLocks noGrp="1"/>
          </p:cNvSpPr>
          <p:nvPr>
            <p:ph type="sldNum" sz="quarter" idx="8"/>
          </p:nvPr>
        </p:nvSpPr>
        <p:spPr/>
        <p:txBody>
          <a:bodyPr/>
          <a:lstStyle>
            <a:lvl1pPr>
              <a:defRPr/>
            </a:lvl1pPr>
          </a:lstStyle>
          <a:p>
            <a:pPr lvl="0"/>
            <a:fld id="{B4D04528-ADC3-427E-9868-A2A709B5D2D1}" type="slidenum">
              <a:t>‹#›</a:t>
            </a:fld>
            <a:endParaRPr lang="en-GB"/>
          </a:p>
        </p:txBody>
      </p:sp>
    </p:spTree>
    <p:extLst>
      <p:ext uri="{BB962C8B-B14F-4D97-AF65-F5344CB8AC3E}">
        <p14:creationId xmlns:p14="http://schemas.microsoft.com/office/powerpoint/2010/main" val="3845667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20A97-0B00-E900-BBC2-A6D6E9C44416}"/>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523C326A-CA5A-EADB-BCCB-21CC1D86BAEA}"/>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72DF1C6C-A3A4-731D-0B5A-5670F989485B}"/>
              </a:ext>
            </a:extLst>
          </p:cNvPr>
          <p:cNvSpPr txBox="1">
            <a:spLocks noGrp="1"/>
          </p:cNvSpPr>
          <p:nvPr>
            <p:ph type="dt" sz="half" idx="7"/>
          </p:nvPr>
        </p:nvSpPr>
        <p:spPr/>
        <p:txBody>
          <a:bodyPr/>
          <a:lstStyle>
            <a:lvl1pPr>
              <a:defRPr/>
            </a:lvl1pPr>
          </a:lstStyle>
          <a:p>
            <a:pPr lvl="0"/>
            <a:fld id="{6B3BB1A8-2399-4C8E-9C48-B112EB82573E}" type="datetime1">
              <a:rPr lang="en-GB"/>
              <a:pPr lvl="0"/>
              <a:t>17/07/2024</a:t>
            </a:fld>
            <a:endParaRPr lang="en-GB"/>
          </a:p>
        </p:txBody>
      </p:sp>
      <p:sp>
        <p:nvSpPr>
          <p:cNvPr id="5" name="Footer Placeholder 4">
            <a:extLst>
              <a:ext uri="{FF2B5EF4-FFF2-40B4-BE49-F238E27FC236}">
                <a16:creationId xmlns:a16="http://schemas.microsoft.com/office/drawing/2014/main" id="{06BEC40E-412C-4963-AFD2-D5EA53A1C60B}"/>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D2FA7507-3972-0FB7-1EF8-48D48812E0FD}"/>
              </a:ext>
            </a:extLst>
          </p:cNvPr>
          <p:cNvSpPr txBox="1">
            <a:spLocks noGrp="1"/>
          </p:cNvSpPr>
          <p:nvPr>
            <p:ph type="sldNum" sz="quarter" idx="8"/>
          </p:nvPr>
        </p:nvSpPr>
        <p:spPr/>
        <p:txBody>
          <a:bodyPr/>
          <a:lstStyle>
            <a:lvl1pPr>
              <a:defRPr/>
            </a:lvl1pPr>
          </a:lstStyle>
          <a:p>
            <a:pPr lvl="0"/>
            <a:fld id="{22C327B8-E1E9-444A-8032-67377A07B78D}" type="slidenum">
              <a:t>‹#›</a:t>
            </a:fld>
            <a:endParaRPr lang="en-GB"/>
          </a:p>
        </p:txBody>
      </p:sp>
    </p:spTree>
    <p:extLst>
      <p:ext uri="{BB962C8B-B14F-4D97-AF65-F5344CB8AC3E}">
        <p14:creationId xmlns:p14="http://schemas.microsoft.com/office/powerpoint/2010/main" val="4230010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9CCD9-E287-FE29-8B4E-14906DCC6CEE}"/>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C2D1B143-F1AB-1B3D-33BD-BB45BC87D050}"/>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007BD66-0A16-8572-3EDE-67919AFCF273}"/>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E7835B9-25C5-0FF0-6A3E-51E22A2D6C6A}"/>
              </a:ext>
            </a:extLst>
          </p:cNvPr>
          <p:cNvSpPr txBox="1">
            <a:spLocks noGrp="1"/>
          </p:cNvSpPr>
          <p:nvPr>
            <p:ph type="dt" sz="half" idx="7"/>
          </p:nvPr>
        </p:nvSpPr>
        <p:spPr/>
        <p:txBody>
          <a:bodyPr/>
          <a:lstStyle>
            <a:lvl1pPr>
              <a:defRPr/>
            </a:lvl1pPr>
          </a:lstStyle>
          <a:p>
            <a:pPr lvl="0"/>
            <a:fld id="{9DA1D755-0231-4566-AC3E-259F2A33D2D9}" type="datetime1">
              <a:rPr lang="en-GB"/>
              <a:pPr lvl="0"/>
              <a:t>17/07/2024</a:t>
            </a:fld>
            <a:endParaRPr lang="en-GB"/>
          </a:p>
        </p:txBody>
      </p:sp>
      <p:sp>
        <p:nvSpPr>
          <p:cNvPr id="6" name="Footer Placeholder 5">
            <a:extLst>
              <a:ext uri="{FF2B5EF4-FFF2-40B4-BE49-F238E27FC236}">
                <a16:creationId xmlns:a16="http://schemas.microsoft.com/office/drawing/2014/main" id="{E9395639-DAA0-DDB6-8DA2-1B682A7CC058}"/>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9EB25C7A-D6CC-85EB-8DA6-C5A14B3917A4}"/>
              </a:ext>
            </a:extLst>
          </p:cNvPr>
          <p:cNvSpPr txBox="1">
            <a:spLocks noGrp="1"/>
          </p:cNvSpPr>
          <p:nvPr>
            <p:ph type="sldNum" sz="quarter" idx="8"/>
          </p:nvPr>
        </p:nvSpPr>
        <p:spPr/>
        <p:txBody>
          <a:bodyPr/>
          <a:lstStyle>
            <a:lvl1pPr>
              <a:defRPr/>
            </a:lvl1pPr>
          </a:lstStyle>
          <a:p>
            <a:pPr lvl="0"/>
            <a:fld id="{E4667527-F283-4961-A581-87B86CEC2FCF}" type="slidenum">
              <a:t>‹#›</a:t>
            </a:fld>
            <a:endParaRPr lang="en-GB"/>
          </a:p>
        </p:txBody>
      </p:sp>
    </p:spTree>
    <p:extLst>
      <p:ext uri="{BB962C8B-B14F-4D97-AF65-F5344CB8AC3E}">
        <p14:creationId xmlns:p14="http://schemas.microsoft.com/office/powerpoint/2010/main" val="3389290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1BA1A-3631-AE64-39AE-B8762CB1A399}"/>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0367E11A-AAA1-AD38-7039-B77ACEF2323B}"/>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A08BB2BC-221A-AB71-ED46-D18424EF2EDC}"/>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65D29BE-7767-3F7F-06BA-95CA6112241D}"/>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77E81B44-4E49-52B2-3316-910CD2E2CC6E}"/>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0C2DF1D-1CB6-6B1E-948B-345469B82EEA}"/>
              </a:ext>
            </a:extLst>
          </p:cNvPr>
          <p:cNvSpPr txBox="1">
            <a:spLocks noGrp="1"/>
          </p:cNvSpPr>
          <p:nvPr>
            <p:ph type="dt" sz="half" idx="7"/>
          </p:nvPr>
        </p:nvSpPr>
        <p:spPr/>
        <p:txBody>
          <a:bodyPr/>
          <a:lstStyle>
            <a:lvl1pPr>
              <a:defRPr/>
            </a:lvl1pPr>
          </a:lstStyle>
          <a:p>
            <a:pPr lvl="0"/>
            <a:fld id="{AEB076CB-4914-4740-955B-606F9218436E}" type="datetime1">
              <a:rPr lang="en-GB"/>
              <a:pPr lvl="0"/>
              <a:t>17/07/2024</a:t>
            </a:fld>
            <a:endParaRPr lang="en-GB"/>
          </a:p>
        </p:txBody>
      </p:sp>
      <p:sp>
        <p:nvSpPr>
          <p:cNvPr id="8" name="Footer Placeholder 7">
            <a:extLst>
              <a:ext uri="{FF2B5EF4-FFF2-40B4-BE49-F238E27FC236}">
                <a16:creationId xmlns:a16="http://schemas.microsoft.com/office/drawing/2014/main" id="{DB4242D4-A020-469E-629D-93CEF9115A15}"/>
              </a:ext>
            </a:extLst>
          </p:cNvPr>
          <p:cNvSpPr txBox="1">
            <a:spLocks noGrp="1"/>
          </p:cNvSpPr>
          <p:nvPr>
            <p:ph type="ftr" sz="quarter" idx="9"/>
          </p:nvPr>
        </p:nvSpPr>
        <p:spPr/>
        <p:txBody>
          <a:bodyPr/>
          <a:lstStyle>
            <a:lvl1pPr>
              <a:defRPr/>
            </a:lvl1pPr>
          </a:lstStyle>
          <a:p>
            <a:pPr lvl="0"/>
            <a:endParaRPr lang="en-GB"/>
          </a:p>
        </p:txBody>
      </p:sp>
      <p:sp>
        <p:nvSpPr>
          <p:cNvPr id="9" name="Slide Number Placeholder 8">
            <a:extLst>
              <a:ext uri="{FF2B5EF4-FFF2-40B4-BE49-F238E27FC236}">
                <a16:creationId xmlns:a16="http://schemas.microsoft.com/office/drawing/2014/main" id="{1E771538-9175-202D-F11C-353F1B951C60}"/>
              </a:ext>
            </a:extLst>
          </p:cNvPr>
          <p:cNvSpPr txBox="1">
            <a:spLocks noGrp="1"/>
          </p:cNvSpPr>
          <p:nvPr>
            <p:ph type="sldNum" sz="quarter" idx="8"/>
          </p:nvPr>
        </p:nvSpPr>
        <p:spPr/>
        <p:txBody>
          <a:bodyPr/>
          <a:lstStyle>
            <a:lvl1pPr>
              <a:defRPr/>
            </a:lvl1pPr>
          </a:lstStyle>
          <a:p>
            <a:pPr lvl="0"/>
            <a:fld id="{7E1946BF-803C-450A-ACB2-90B6FD2F249C}" type="slidenum">
              <a:t>‹#›</a:t>
            </a:fld>
            <a:endParaRPr lang="en-GB"/>
          </a:p>
        </p:txBody>
      </p:sp>
    </p:spTree>
    <p:extLst>
      <p:ext uri="{BB962C8B-B14F-4D97-AF65-F5344CB8AC3E}">
        <p14:creationId xmlns:p14="http://schemas.microsoft.com/office/powerpoint/2010/main" val="2952241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27B4-8030-BCA2-E5AE-9BD84FC2B4CC}"/>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2">
            <a:extLst>
              <a:ext uri="{FF2B5EF4-FFF2-40B4-BE49-F238E27FC236}">
                <a16:creationId xmlns:a16="http://schemas.microsoft.com/office/drawing/2014/main" id="{882F20CF-B029-E8F0-8FC1-2FB07E04C8E4}"/>
              </a:ext>
            </a:extLst>
          </p:cNvPr>
          <p:cNvSpPr txBox="1">
            <a:spLocks noGrp="1"/>
          </p:cNvSpPr>
          <p:nvPr>
            <p:ph type="dt" sz="half" idx="7"/>
          </p:nvPr>
        </p:nvSpPr>
        <p:spPr/>
        <p:txBody>
          <a:bodyPr/>
          <a:lstStyle>
            <a:lvl1pPr>
              <a:defRPr/>
            </a:lvl1pPr>
          </a:lstStyle>
          <a:p>
            <a:pPr lvl="0"/>
            <a:fld id="{05FB6FF6-CFA6-42C3-9618-219E735B32A0}" type="datetime1">
              <a:rPr lang="en-GB"/>
              <a:pPr lvl="0"/>
              <a:t>17/07/2024</a:t>
            </a:fld>
            <a:endParaRPr lang="en-GB"/>
          </a:p>
        </p:txBody>
      </p:sp>
      <p:sp>
        <p:nvSpPr>
          <p:cNvPr id="4" name="Footer Placeholder 3">
            <a:extLst>
              <a:ext uri="{FF2B5EF4-FFF2-40B4-BE49-F238E27FC236}">
                <a16:creationId xmlns:a16="http://schemas.microsoft.com/office/drawing/2014/main" id="{B6A9AC50-AFB3-BB1D-8B88-B22EAA632E99}"/>
              </a:ext>
            </a:extLst>
          </p:cNvPr>
          <p:cNvSpPr txBox="1">
            <a:spLocks noGrp="1"/>
          </p:cNvSpPr>
          <p:nvPr>
            <p:ph type="ftr" sz="quarter" idx="9"/>
          </p:nvPr>
        </p:nvSpPr>
        <p:spPr/>
        <p:txBody>
          <a:bodyPr/>
          <a:lstStyle>
            <a:lvl1pPr>
              <a:defRPr/>
            </a:lvl1pPr>
          </a:lstStyle>
          <a:p>
            <a:pPr lvl="0"/>
            <a:endParaRPr lang="en-GB"/>
          </a:p>
        </p:txBody>
      </p:sp>
      <p:sp>
        <p:nvSpPr>
          <p:cNvPr id="5" name="Slide Number Placeholder 4">
            <a:extLst>
              <a:ext uri="{FF2B5EF4-FFF2-40B4-BE49-F238E27FC236}">
                <a16:creationId xmlns:a16="http://schemas.microsoft.com/office/drawing/2014/main" id="{9EFF1C17-FAAC-6229-D727-DDE919CE5873}"/>
              </a:ext>
            </a:extLst>
          </p:cNvPr>
          <p:cNvSpPr txBox="1">
            <a:spLocks noGrp="1"/>
          </p:cNvSpPr>
          <p:nvPr>
            <p:ph type="sldNum" sz="quarter" idx="8"/>
          </p:nvPr>
        </p:nvSpPr>
        <p:spPr/>
        <p:txBody>
          <a:bodyPr/>
          <a:lstStyle>
            <a:lvl1pPr>
              <a:defRPr/>
            </a:lvl1pPr>
          </a:lstStyle>
          <a:p>
            <a:pPr lvl="0"/>
            <a:fld id="{5CB6EDBF-42C4-4D7D-9DC4-071DB1400927}" type="slidenum">
              <a:t>‹#›</a:t>
            </a:fld>
            <a:endParaRPr lang="en-GB"/>
          </a:p>
        </p:txBody>
      </p:sp>
    </p:spTree>
    <p:extLst>
      <p:ext uri="{BB962C8B-B14F-4D97-AF65-F5344CB8AC3E}">
        <p14:creationId xmlns:p14="http://schemas.microsoft.com/office/powerpoint/2010/main" val="18581629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040319-C6A7-4F12-813B-219C6CBCB84E}"/>
              </a:ext>
            </a:extLst>
          </p:cNvPr>
          <p:cNvSpPr txBox="1">
            <a:spLocks noGrp="1"/>
          </p:cNvSpPr>
          <p:nvPr>
            <p:ph type="dt" sz="half" idx="7"/>
          </p:nvPr>
        </p:nvSpPr>
        <p:spPr/>
        <p:txBody>
          <a:bodyPr/>
          <a:lstStyle>
            <a:lvl1pPr>
              <a:defRPr/>
            </a:lvl1pPr>
          </a:lstStyle>
          <a:p>
            <a:pPr lvl="0"/>
            <a:fld id="{5FF6328E-157F-40D7-A6D8-D0C0121D87D8}" type="datetime1">
              <a:rPr lang="en-GB"/>
              <a:pPr lvl="0"/>
              <a:t>17/07/2024</a:t>
            </a:fld>
            <a:endParaRPr lang="en-GB"/>
          </a:p>
        </p:txBody>
      </p:sp>
      <p:sp>
        <p:nvSpPr>
          <p:cNvPr id="3" name="Footer Placeholder 2">
            <a:extLst>
              <a:ext uri="{FF2B5EF4-FFF2-40B4-BE49-F238E27FC236}">
                <a16:creationId xmlns:a16="http://schemas.microsoft.com/office/drawing/2014/main" id="{33D80935-5B5B-A9BD-754C-7846EEC2ECE3}"/>
              </a:ext>
            </a:extLst>
          </p:cNvPr>
          <p:cNvSpPr txBox="1">
            <a:spLocks noGrp="1"/>
          </p:cNvSpPr>
          <p:nvPr>
            <p:ph type="ftr" sz="quarter" idx="9"/>
          </p:nvPr>
        </p:nvSpPr>
        <p:spPr/>
        <p:txBody>
          <a:bodyPr/>
          <a:lstStyle>
            <a:lvl1pPr>
              <a:defRPr/>
            </a:lvl1pPr>
          </a:lstStyle>
          <a:p>
            <a:pPr lvl="0"/>
            <a:endParaRPr lang="en-GB"/>
          </a:p>
        </p:txBody>
      </p:sp>
      <p:sp>
        <p:nvSpPr>
          <p:cNvPr id="4" name="Slide Number Placeholder 3">
            <a:extLst>
              <a:ext uri="{FF2B5EF4-FFF2-40B4-BE49-F238E27FC236}">
                <a16:creationId xmlns:a16="http://schemas.microsoft.com/office/drawing/2014/main" id="{B6E3DED2-D69D-3192-C004-22A1F7D44A95}"/>
              </a:ext>
            </a:extLst>
          </p:cNvPr>
          <p:cNvSpPr txBox="1">
            <a:spLocks noGrp="1"/>
          </p:cNvSpPr>
          <p:nvPr>
            <p:ph type="sldNum" sz="quarter" idx="8"/>
          </p:nvPr>
        </p:nvSpPr>
        <p:spPr/>
        <p:txBody>
          <a:bodyPr/>
          <a:lstStyle>
            <a:lvl1pPr>
              <a:defRPr/>
            </a:lvl1pPr>
          </a:lstStyle>
          <a:p>
            <a:pPr lvl="0"/>
            <a:fld id="{F2161DDB-691F-42C2-AE57-87E612506B18}" type="slidenum">
              <a:t>‹#›</a:t>
            </a:fld>
            <a:endParaRPr lang="en-GB"/>
          </a:p>
        </p:txBody>
      </p:sp>
    </p:spTree>
    <p:extLst>
      <p:ext uri="{BB962C8B-B14F-4D97-AF65-F5344CB8AC3E}">
        <p14:creationId xmlns:p14="http://schemas.microsoft.com/office/powerpoint/2010/main" val="1616470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488C3-0DF5-E3D0-4C09-A7935F9D08C9}"/>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A7D9EBFF-DB4A-C7D6-3AA6-7B925BFE4BCF}"/>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5E262D4-D1D8-BCB4-A87A-9F1D5355F613}"/>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85C80D5D-E2E3-195B-1E91-B48A03337918}"/>
              </a:ext>
            </a:extLst>
          </p:cNvPr>
          <p:cNvSpPr txBox="1">
            <a:spLocks noGrp="1"/>
          </p:cNvSpPr>
          <p:nvPr>
            <p:ph type="dt" sz="half" idx="7"/>
          </p:nvPr>
        </p:nvSpPr>
        <p:spPr/>
        <p:txBody>
          <a:bodyPr/>
          <a:lstStyle>
            <a:lvl1pPr>
              <a:defRPr/>
            </a:lvl1pPr>
          </a:lstStyle>
          <a:p>
            <a:pPr lvl="0"/>
            <a:fld id="{16F08FE1-6385-48F7-937D-91FA2C5C04D7}" type="datetime1">
              <a:rPr lang="en-GB"/>
              <a:pPr lvl="0"/>
              <a:t>17/07/2024</a:t>
            </a:fld>
            <a:endParaRPr lang="en-GB"/>
          </a:p>
        </p:txBody>
      </p:sp>
      <p:sp>
        <p:nvSpPr>
          <p:cNvPr id="6" name="Footer Placeholder 5">
            <a:extLst>
              <a:ext uri="{FF2B5EF4-FFF2-40B4-BE49-F238E27FC236}">
                <a16:creationId xmlns:a16="http://schemas.microsoft.com/office/drawing/2014/main" id="{C1AA3442-D2C9-BDE4-CE22-F1E0BE26699E}"/>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F3633DAC-7B32-F46E-CDBA-1BBD452707E1}"/>
              </a:ext>
            </a:extLst>
          </p:cNvPr>
          <p:cNvSpPr txBox="1">
            <a:spLocks noGrp="1"/>
          </p:cNvSpPr>
          <p:nvPr>
            <p:ph type="sldNum" sz="quarter" idx="8"/>
          </p:nvPr>
        </p:nvSpPr>
        <p:spPr/>
        <p:txBody>
          <a:bodyPr/>
          <a:lstStyle>
            <a:lvl1pPr>
              <a:defRPr/>
            </a:lvl1pPr>
          </a:lstStyle>
          <a:p>
            <a:pPr lvl="0"/>
            <a:fld id="{338DA4BE-27D0-4FB4-912B-C0A19BAB8A36}" type="slidenum">
              <a:t>‹#›</a:t>
            </a:fld>
            <a:endParaRPr lang="en-GB"/>
          </a:p>
        </p:txBody>
      </p:sp>
    </p:spTree>
    <p:extLst>
      <p:ext uri="{BB962C8B-B14F-4D97-AF65-F5344CB8AC3E}">
        <p14:creationId xmlns:p14="http://schemas.microsoft.com/office/powerpoint/2010/main" val="3651464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378F-0C95-15D8-E4B6-0F3987354F1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3ACAB46-10E7-3B67-8AAD-752E75E93F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AFC90C-C264-FAE6-D139-0026BF4C46DB}"/>
              </a:ext>
            </a:extLst>
          </p:cNvPr>
          <p:cNvSpPr>
            <a:spLocks noGrp="1"/>
          </p:cNvSpPr>
          <p:nvPr>
            <p:ph type="dt" sz="half" idx="10"/>
          </p:nvPr>
        </p:nvSpPr>
        <p:spPr/>
        <p:txBody>
          <a:bodyPr/>
          <a:lstStyle/>
          <a:p>
            <a:fld id="{F98FFA36-FBB9-470A-A9BD-661A3914E69C}" type="datetimeFigureOut">
              <a:rPr lang="en-GB" smtClean="0"/>
              <a:t>17/07/2024</a:t>
            </a:fld>
            <a:endParaRPr lang="en-GB"/>
          </a:p>
        </p:txBody>
      </p:sp>
      <p:sp>
        <p:nvSpPr>
          <p:cNvPr id="5" name="Footer Placeholder 4">
            <a:extLst>
              <a:ext uri="{FF2B5EF4-FFF2-40B4-BE49-F238E27FC236}">
                <a16:creationId xmlns:a16="http://schemas.microsoft.com/office/drawing/2014/main" id="{DC7727ED-D491-64F7-DAEF-3E09E0032F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4EC708-81A6-5FD7-B3D1-FB44C86FA4C2}"/>
              </a:ext>
            </a:extLst>
          </p:cNvPr>
          <p:cNvSpPr>
            <a:spLocks noGrp="1"/>
          </p:cNvSpPr>
          <p:nvPr>
            <p:ph type="sldNum" sz="quarter" idx="12"/>
          </p:nvPr>
        </p:nvSpPr>
        <p:spPr/>
        <p:txBody>
          <a:bodyPr/>
          <a:lstStyle/>
          <a:p>
            <a:fld id="{6721FD78-9BA6-4D58-B554-8E123F16102E}" type="slidenum">
              <a:rPr lang="en-GB" smtClean="0"/>
              <a:t>‹#›</a:t>
            </a:fld>
            <a:endParaRPr lang="en-GB"/>
          </a:p>
        </p:txBody>
      </p:sp>
    </p:spTree>
    <p:extLst>
      <p:ext uri="{BB962C8B-B14F-4D97-AF65-F5344CB8AC3E}">
        <p14:creationId xmlns:p14="http://schemas.microsoft.com/office/powerpoint/2010/main" val="38918926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82CA6-0F11-B996-FB32-E33CC4C83D40}"/>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Picture Placeholder 2">
            <a:extLst>
              <a:ext uri="{FF2B5EF4-FFF2-40B4-BE49-F238E27FC236}">
                <a16:creationId xmlns:a16="http://schemas.microsoft.com/office/drawing/2014/main" id="{60E7786A-C6DE-19A9-8B48-DD17328CF6A7}"/>
              </a:ext>
            </a:extLst>
          </p:cNvPr>
          <p:cNvSpPr txBox="1">
            <a:spLocks noGrp="1"/>
          </p:cNvSpPr>
          <p:nvPr>
            <p:ph type="pic" idx="1"/>
          </p:nvPr>
        </p:nvSpPr>
        <p:spPr>
          <a:xfrm>
            <a:off x="5183184" y="987423"/>
            <a:ext cx="6172200" cy="4873623"/>
          </a:xfrm>
        </p:spPr>
        <p:txBody>
          <a:bodyPr/>
          <a:lstStyle>
            <a:lvl1pPr marL="0" indent="0">
              <a:buNone/>
              <a:defRPr lang="en-GB" sz="3200"/>
            </a:lvl1pPr>
          </a:lstStyle>
          <a:p>
            <a:pPr lvl="0"/>
            <a:endParaRPr lang="en-GB"/>
          </a:p>
        </p:txBody>
      </p:sp>
      <p:sp>
        <p:nvSpPr>
          <p:cNvPr id="4" name="Text Placeholder 3">
            <a:extLst>
              <a:ext uri="{FF2B5EF4-FFF2-40B4-BE49-F238E27FC236}">
                <a16:creationId xmlns:a16="http://schemas.microsoft.com/office/drawing/2014/main" id="{E83E5EA5-E9BD-D0D4-F84C-534F4E29DEAC}"/>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87B3B4D0-5012-404F-BA8F-0C471022A4DF}"/>
              </a:ext>
            </a:extLst>
          </p:cNvPr>
          <p:cNvSpPr txBox="1">
            <a:spLocks noGrp="1"/>
          </p:cNvSpPr>
          <p:nvPr>
            <p:ph type="dt" sz="half" idx="7"/>
          </p:nvPr>
        </p:nvSpPr>
        <p:spPr/>
        <p:txBody>
          <a:bodyPr/>
          <a:lstStyle>
            <a:lvl1pPr>
              <a:defRPr/>
            </a:lvl1pPr>
          </a:lstStyle>
          <a:p>
            <a:pPr lvl="0"/>
            <a:fld id="{2EBA967F-0F7C-4B9E-AE9E-1AE5DB87670B}" type="datetime1">
              <a:rPr lang="en-GB"/>
              <a:pPr lvl="0"/>
              <a:t>17/07/2024</a:t>
            </a:fld>
            <a:endParaRPr lang="en-GB"/>
          </a:p>
        </p:txBody>
      </p:sp>
      <p:sp>
        <p:nvSpPr>
          <p:cNvPr id="6" name="Footer Placeholder 5">
            <a:extLst>
              <a:ext uri="{FF2B5EF4-FFF2-40B4-BE49-F238E27FC236}">
                <a16:creationId xmlns:a16="http://schemas.microsoft.com/office/drawing/2014/main" id="{C9A41FA9-51B6-8B1B-1C4B-C2E3F5FA3DCD}"/>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20C85250-E9F7-8E49-C847-B0B4C329A466}"/>
              </a:ext>
            </a:extLst>
          </p:cNvPr>
          <p:cNvSpPr txBox="1">
            <a:spLocks noGrp="1"/>
          </p:cNvSpPr>
          <p:nvPr>
            <p:ph type="sldNum" sz="quarter" idx="8"/>
          </p:nvPr>
        </p:nvSpPr>
        <p:spPr/>
        <p:txBody>
          <a:bodyPr/>
          <a:lstStyle>
            <a:lvl1pPr>
              <a:defRPr/>
            </a:lvl1pPr>
          </a:lstStyle>
          <a:p>
            <a:pPr lvl="0"/>
            <a:fld id="{E33E9517-AED0-4E5D-A2DE-4ED4443C6559}" type="slidenum">
              <a:t>‹#›</a:t>
            </a:fld>
            <a:endParaRPr lang="en-GB"/>
          </a:p>
        </p:txBody>
      </p:sp>
    </p:spTree>
    <p:extLst>
      <p:ext uri="{BB962C8B-B14F-4D97-AF65-F5344CB8AC3E}">
        <p14:creationId xmlns:p14="http://schemas.microsoft.com/office/powerpoint/2010/main" val="2961890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0E-5D20-C6A1-29EC-5C257D823A63}"/>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382961CC-9E5F-B739-F628-C7E16FF31594}"/>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2C8ADB-D3C2-9D89-E1F9-11B3E282690A}"/>
              </a:ext>
            </a:extLst>
          </p:cNvPr>
          <p:cNvSpPr txBox="1">
            <a:spLocks noGrp="1"/>
          </p:cNvSpPr>
          <p:nvPr>
            <p:ph type="dt" sz="half" idx="7"/>
          </p:nvPr>
        </p:nvSpPr>
        <p:spPr/>
        <p:txBody>
          <a:bodyPr/>
          <a:lstStyle>
            <a:lvl1pPr>
              <a:defRPr/>
            </a:lvl1pPr>
          </a:lstStyle>
          <a:p>
            <a:pPr lvl="0"/>
            <a:fld id="{F2897D39-1012-4508-ADB3-D493A9DC31A5}" type="datetime1">
              <a:rPr lang="en-GB"/>
              <a:pPr lvl="0"/>
              <a:t>17/07/2024</a:t>
            </a:fld>
            <a:endParaRPr lang="en-GB"/>
          </a:p>
        </p:txBody>
      </p:sp>
      <p:sp>
        <p:nvSpPr>
          <p:cNvPr id="5" name="Footer Placeholder 4">
            <a:extLst>
              <a:ext uri="{FF2B5EF4-FFF2-40B4-BE49-F238E27FC236}">
                <a16:creationId xmlns:a16="http://schemas.microsoft.com/office/drawing/2014/main" id="{616B85EA-8923-C915-50BD-9AA752A8B1DC}"/>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0DFC53F0-AF07-B371-FBAB-B799540E7E57}"/>
              </a:ext>
            </a:extLst>
          </p:cNvPr>
          <p:cNvSpPr txBox="1">
            <a:spLocks noGrp="1"/>
          </p:cNvSpPr>
          <p:nvPr>
            <p:ph type="sldNum" sz="quarter" idx="8"/>
          </p:nvPr>
        </p:nvSpPr>
        <p:spPr/>
        <p:txBody>
          <a:bodyPr/>
          <a:lstStyle>
            <a:lvl1pPr>
              <a:defRPr/>
            </a:lvl1pPr>
          </a:lstStyle>
          <a:p>
            <a:pPr lvl="0"/>
            <a:fld id="{33DC4C68-445C-4708-AA29-736E2A7DEA1A}" type="slidenum">
              <a:t>‹#›</a:t>
            </a:fld>
            <a:endParaRPr lang="en-GB"/>
          </a:p>
        </p:txBody>
      </p:sp>
    </p:spTree>
    <p:extLst>
      <p:ext uri="{BB962C8B-B14F-4D97-AF65-F5344CB8AC3E}">
        <p14:creationId xmlns:p14="http://schemas.microsoft.com/office/powerpoint/2010/main" val="29518576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4EF9FB-1434-AF46-EE72-89F59FBA7FFF}"/>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6A200B97-9B26-97FF-DE74-5A62BA7FE205}"/>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B733DD-AED4-AACA-5495-7DAC843ED739}"/>
              </a:ext>
            </a:extLst>
          </p:cNvPr>
          <p:cNvSpPr txBox="1">
            <a:spLocks noGrp="1"/>
          </p:cNvSpPr>
          <p:nvPr>
            <p:ph type="dt" sz="half" idx="7"/>
          </p:nvPr>
        </p:nvSpPr>
        <p:spPr/>
        <p:txBody>
          <a:bodyPr/>
          <a:lstStyle>
            <a:lvl1pPr>
              <a:defRPr/>
            </a:lvl1pPr>
          </a:lstStyle>
          <a:p>
            <a:pPr lvl="0"/>
            <a:fld id="{89E56E81-DA74-4004-A939-F864158912D2}" type="datetime1">
              <a:rPr lang="en-GB"/>
              <a:pPr lvl="0"/>
              <a:t>17/07/2024</a:t>
            </a:fld>
            <a:endParaRPr lang="en-GB"/>
          </a:p>
        </p:txBody>
      </p:sp>
      <p:sp>
        <p:nvSpPr>
          <p:cNvPr id="5" name="Footer Placeholder 4">
            <a:extLst>
              <a:ext uri="{FF2B5EF4-FFF2-40B4-BE49-F238E27FC236}">
                <a16:creationId xmlns:a16="http://schemas.microsoft.com/office/drawing/2014/main" id="{264D3045-6468-4B6B-D96D-6169D1491770}"/>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F40CB82F-AAD5-5D14-41FD-A05EBC835DEA}"/>
              </a:ext>
            </a:extLst>
          </p:cNvPr>
          <p:cNvSpPr txBox="1">
            <a:spLocks noGrp="1"/>
          </p:cNvSpPr>
          <p:nvPr>
            <p:ph type="sldNum" sz="quarter" idx="8"/>
          </p:nvPr>
        </p:nvSpPr>
        <p:spPr/>
        <p:txBody>
          <a:bodyPr/>
          <a:lstStyle>
            <a:lvl1pPr>
              <a:defRPr/>
            </a:lvl1pPr>
          </a:lstStyle>
          <a:p>
            <a:pPr lvl="0"/>
            <a:fld id="{0E45D891-35CC-41B1-B232-258EADAB8415}" type="slidenum">
              <a:t>‹#›</a:t>
            </a:fld>
            <a:endParaRPr lang="en-GB"/>
          </a:p>
        </p:txBody>
      </p:sp>
    </p:spTree>
    <p:extLst>
      <p:ext uri="{BB962C8B-B14F-4D97-AF65-F5344CB8AC3E}">
        <p14:creationId xmlns:p14="http://schemas.microsoft.com/office/powerpoint/2010/main" val="2000462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280B4-F5C1-3606-3A0A-15931CE85F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B41E63D-4EC9-1310-F405-AE66B00799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CB11C9-86A2-B052-3AD6-D4FEFA354A20}"/>
              </a:ext>
            </a:extLst>
          </p:cNvPr>
          <p:cNvSpPr>
            <a:spLocks noGrp="1"/>
          </p:cNvSpPr>
          <p:nvPr>
            <p:ph type="dt" sz="half" idx="10"/>
          </p:nvPr>
        </p:nvSpPr>
        <p:spPr/>
        <p:txBody>
          <a:bodyPr/>
          <a:lstStyle/>
          <a:p>
            <a:fld id="{F98FFA36-FBB9-470A-A9BD-661A3914E69C}" type="datetimeFigureOut">
              <a:rPr lang="en-GB" smtClean="0"/>
              <a:t>17/07/2024</a:t>
            </a:fld>
            <a:endParaRPr lang="en-GB"/>
          </a:p>
        </p:txBody>
      </p:sp>
      <p:sp>
        <p:nvSpPr>
          <p:cNvPr id="5" name="Footer Placeholder 4">
            <a:extLst>
              <a:ext uri="{FF2B5EF4-FFF2-40B4-BE49-F238E27FC236}">
                <a16:creationId xmlns:a16="http://schemas.microsoft.com/office/drawing/2014/main" id="{DC8D87F4-65BD-EC4C-BE32-416CDE88CC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0A65DB-BA60-4C29-2AE0-C437B00693ED}"/>
              </a:ext>
            </a:extLst>
          </p:cNvPr>
          <p:cNvSpPr>
            <a:spLocks noGrp="1"/>
          </p:cNvSpPr>
          <p:nvPr>
            <p:ph type="sldNum" sz="quarter" idx="12"/>
          </p:nvPr>
        </p:nvSpPr>
        <p:spPr/>
        <p:txBody>
          <a:bodyPr/>
          <a:lstStyle/>
          <a:p>
            <a:fld id="{6721FD78-9BA6-4D58-B554-8E123F16102E}" type="slidenum">
              <a:rPr lang="en-GB" smtClean="0"/>
              <a:t>‹#›</a:t>
            </a:fld>
            <a:endParaRPr lang="en-GB"/>
          </a:p>
        </p:txBody>
      </p:sp>
    </p:spTree>
    <p:extLst>
      <p:ext uri="{BB962C8B-B14F-4D97-AF65-F5344CB8AC3E}">
        <p14:creationId xmlns:p14="http://schemas.microsoft.com/office/powerpoint/2010/main" val="3964536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E117B-5EC4-2B21-53DC-6DB6BD6132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B87A768-5607-5837-A37E-D660648D23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BA4FD35-9C81-5309-45A2-BCA6B43D37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7043A81-7C0B-3435-70CB-89C24F53637E}"/>
              </a:ext>
            </a:extLst>
          </p:cNvPr>
          <p:cNvSpPr>
            <a:spLocks noGrp="1"/>
          </p:cNvSpPr>
          <p:nvPr>
            <p:ph type="dt" sz="half" idx="10"/>
          </p:nvPr>
        </p:nvSpPr>
        <p:spPr/>
        <p:txBody>
          <a:bodyPr/>
          <a:lstStyle/>
          <a:p>
            <a:fld id="{F98FFA36-FBB9-470A-A9BD-661A3914E69C}" type="datetimeFigureOut">
              <a:rPr lang="en-GB" smtClean="0"/>
              <a:t>17/07/2024</a:t>
            </a:fld>
            <a:endParaRPr lang="en-GB"/>
          </a:p>
        </p:txBody>
      </p:sp>
      <p:sp>
        <p:nvSpPr>
          <p:cNvPr id="6" name="Footer Placeholder 5">
            <a:extLst>
              <a:ext uri="{FF2B5EF4-FFF2-40B4-BE49-F238E27FC236}">
                <a16:creationId xmlns:a16="http://schemas.microsoft.com/office/drawing/2014/main" id="{B0CFB429-6201-E548-4485-C51A3EBD81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87B64B-590D-E385-3C83-84D217203794}"/>
              </a:ext>
            </a:extLst>
          </p:cNvPr>
          <p:cNvSpPr>
            <a:spLocks noGrp="1"/>
          </p:cNvSpPr>
          <p:nvPr>
            <p:ph type="sldNum" sz="quarter" idx="12"/>
          </p:nvPr>
        </p:nvSpPr>
        <p:spPr/>
        <p:txBody>
          <a:bodyPr/>
          <a:lstStyle/>
          <a:p>
            <a:fld id="{6721FD78-9BA6-4D58-B554-8E123F16102E}" type="slidenum">
              <a:rPr lang="en-GB" smtClean="0"/>
              <a:t>‹#›</a:t>
            </a:fld>
            <a:endParaRPr lang="en-GB"/>
          </a:p>
        </p:txBody>
      </p:sp>
    </p:spTree>
    <p:extLst>
      <p:ext uri="{BB962C8B-B14F-4D97-AF65-F5344CB8AC3E}">
        <p14:creationId xmlns:p14="http://schemas.microsoft.com/office/powerpoint/2010/main" val="1601557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D4E33-5CD2-0BA4-EDDC-E6EC63811A8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6B09C8-F742-CAAF-7829-F80F5EFF31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679519-4219-A454-B6DD-8B536D236F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FC8B364-BE58-F253-30D4-77FCF42BF4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11BAA6-ACE4-E966-A427-D002A589E6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12DE8A1-19B0-A58E-25B6-C036C0D05C1F}"/>
              </a:ext>
            </a:extLst>
          </p:cNvPr>
          <p:cNvSpPr>
            <a:spLocks noGrp="1"/>
          </p:cNvSpPr>
          <p:nvPr>
            <p:ph type="dt" sz="half" idx="10"/>
          </p:nvPr>
        </p:nvSpPr>
        <p:spPr/>
        <p:txBody>
          <a:bodyPr/>
          <a:lstStyle/>
          <a:p>
            <a:fld id="{F98FFA36-FBB9-470A-A9BD-661A3914E69C}" type="datetimeFigureOut">
              <a:rPr lang="en-GB" smtClean="0"/>
              <a:t>17/07/2024</a:t>
            </a:fld>
            <a:endParaRPr lang="en-GB"/>
          </a:p>
        </p:txBody>
      </p:sp>
      <p:sp>
        <p:nvSpPr>
          <p:cNvPr id="8" name="Footer Placeholder 7">
            <a:extLst>
              <a:ext uri="{FF2B5EF4-FFF2-40B4-BE49-F238E27FC236}">
                <a16:creationId xmlns:a16="http://schemas.microsoft.com/office/drawing/2014/main" id="{0D040AF6-B9FF-D390-7352-695674FEBA8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5D45CE4-EF99-74FA-FCF3-EF95D26BA583}"/>
              </a:ext>
            </a:extLst>
          </p:cNvPr>
          <p:cNvSpPr>
            <a:spLocks noGrp="1"/>
          </p:cNvSpPr>
          <p:nvPr>
            <p:ph type="sldNum" sz="quarter" idx="12"/>
          </p:nvPr>
        </p:nvSpPr>
        <p:spPr/>
        <p:txBody>
          <a:bodyPr/>
          <a:lstStyle/>
          <a:p>
            <a:fld id="{6721FD78-9BA6-4D58-B554-8E123F16102E}" type="slidenum">
              <a:rPr lang="en-GB" smtClean="0"/>
              <a:t>‹#›</a:t>
            </a:fld>
            <a:endParaRPr lang="en-GB"/>
          </a:p>
        </p:txBody>
      </p:sp>
    </p:spTree>
    <p:extLst>
      <p:ext uri="{BB962C8B-B14F-4D97-AF65-F5344CB8AC3E}">
        <p14:creationId xmlns:p14="http://schemas.microsoft.com/office/powerpoint/2010/main" val="561476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ADFAB-FEF7-2B81-8D61-80E5BBE13C1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AA1C5B7-28E6-35D7-65C6-A26C05BECE64}"/>
              </a:ext>
            </a:extLst>
          </p:cNvPr>
          <p:cNvSpPr>
            <a:spLocks noGrp="1"/>
          </p:cNvSpPr>
          <p:nvPr>
            <p:ph type="dt" sz="half" idx="10"/>
          </p:nvPr>
        </p:nvSpPr>
        <p:spPr/>
        <p:txBody>
          <a:bodyPr/>
          <a:lstStyle/>
          <a:p>
            <a:fld id="{F98FFA36-FBB9-470A-A9BD-661A3914E69C}" type="datetimeFigureOut">
              <a:rPr lang="en-GB" smtClean="0"/>
              <a:t>17/07/2024</a:t>
            </a:fld>
            <a:endParaRPr lang="en-GB"/>
          </a:p>
        </p:txBody>
      </p:sp>
      <p:sp>
        <p:nvSpPr>
          <p:cNvPr id="4" name="Footer Placeholder 3">
            <a:extLst>
              <a:ext uri="{FF2B5EF4-FFF2-40B4-BE49-F238E27FC236}">
                <a16:creationId xmlns:a16="http://schemas.microsoft.com/office/drawing/2014/main" id="{6626960C-3E38-1DE7-CB92-462ED146AEB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6A029F9-84CE-AC1C-8086-2E054469D756}"/>
              </a:ext>
            </a:extLst>
          </p:cNvPr>
          <p:cNvSpPr>
            <a:spLocks noGrp="1"/>
          </p:cNvSpPr>
          <p:nvPr>
            <p:ph type="sldNum" sz="quarter" idx="12"/>
          </p:nvPr>
        </p:nvSpPr>
        <p:spPr/>
        <p:txBody>
          <a:bodyPr/>
          <a:lstStyle/>
          <a:p>
            <a:fld id="{6721FD78-9BA6-4D58-B554-8E123F16102E}" type="slidenum">
              <a:rPr lang="en-GB" smtClean="0"/>
              <a:t>‹#›</a:t>
            </a:fld>
            <a:endParaRPr lang="en-GB"/>
          </a:p>
        </p:txBody>
      </p:sp>
    </p:spTree>
    <p:extLst>
      <p:ext uri="{BB962C8B-B14F-4D97-AF65-F5344CB8AC3E}">
        <p14:creationId xmlns:p14="http://schemas.microsoft.com/office/powerpoint/2010/main" val="4261180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7E0841-5008-96D7-97E7-0B1F2B46780C}"/>
              </a:ext>
            </a:extLst>
          </p:cNvPr>
          <p:cNvSpPr>
            <a:spLocks noGrp="1"/>
          </p:cNvSpPr>
          <p:nvPr>
            <p:ph type="dt" sz="half" idx="10"/>
          </p:nvPr>
        </p:nvSpPr>
        <p:spPr/>
        <p:txBody>
          <a:bodyPr/>
          <a:lstStyle/>
          <a:p>
            <a:fld id="{F98FFA36-FBB9-470A-A9BD-661A3914E69C}" type="datetimeFigureOut">
              <a:rPr lang="en-GB" smtClean="0"/>
              <a:t>17/07/2024</a:t>
            </a:fld>
            <a:endParaRPr lang="en-GB"/>
          </a:p>
        </p:txBody>
      </p:sp>
      <p:sp>
        <p:nvSpPr>
          <p:cNvPr id="3" name="Footer Placeholder 2">
            <a:extLst>
              <a:ext uri="{FF2B5EF4-FFF2-40B4-BE49-F238E27FC236}">
                <a16:creationId xmlns:a16="http://schemas.microsoft.com/office/drawing/2014/main" id="{202D9893-C4C8-BA0A-A0CA-2E89D2DF5DE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0A16AD9-F638-FB24-6E71-3164A1D6B3FB}"/>
              </a:ext>
            </a:extLst>
          </p:cNvPr>
          <p:cNvSpPr>
            <a:spLocks noGrp="1"/>
          </p:cNvSpPr>
          <p:nvPr>
            <p:ph type="sldNum" sz="quarter" idx="12"/>
          </p:nvPr>
        </p:nvSpPr>
        <p:spPr/>
        <p:txBody>
          <a:bodyPr/>
          <a:lstStyle/>
          <a:p>
            <a:fld id="{6721FD78-9BA6-4D58-B554-8E123F16102E}" type="slidenum">
              <a:rPr lang="en-GB" smtClean="0"/>
              <a:t>‹#›</a:t>
            </a:fld>
            <a:endParaRPr lang="en-GB"/>
          </a:p>
        </p:txBody>
      </p:sp>
    </p:spTree>
    <p:extLst>
      <p:ext uri="{BB962C8B-B14F-4D97-AF65-F5344CB8AC3E}">
        <p14:creationId xmlns:p14="http://schemas.microsoft.com/office/powerpoint/2010/main" val="3985108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AA526-D4F8-CD46-ECCB-8D8C9C7DD8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4ED5BAE-E029-2902-C426-586E8DC95E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86812C2-B43B-67B5-E848-DD8926EEED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C153F2-EC6E-DD2A-F8FD-40575B9B0128}"/>
              </a:ext>
            </a:extLst>
          </p:cNvPr>
          <p:cNvSpPr>
            <a:spLocks noGrp="1"/>
          </p:cNvSpPr>
          <p:nvPr>
            <p:ph type="dt" sz="half" idx="10"/>
          </p:nvPr>
        </p:nvSpPr>
        <p:spPr/>
        <p:txBody>
          <a:bodyPr/>
          <a:lstStyle/>
          <a:p>
            <a:fld id="{F98FFA36-FBB9-470A-A9BD-661A3914E69C}" type="datetimeFigureOut">
              <a:rPr lang="en-GB" smtClean="0"/>
              <a:t>17/07/2024</a:t>
            </a:fld>
            <a:endParaRPr lang="en-GB"/>
          </a:p>
        </p:txBody>
      </p:sp>
      <p:sp>
        <p:nvSpPr>
          <p:cNvPr id="6" name="Footer Placeholder 5">
            <a:extLst>
              <a:ext uri="{FF2B5EF4-FFF2-40B4-BE49-F238E27FC236}">
                <a16:creationId xmlns:a16="http://schemas.microsoft.com/office/drawing/2014/main" id="{7FEDE794-5AA3-1183-0CF5-9F7C4E6B14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C9BC178-EA79-591A-97DD-79F43FF2C9B5}"/>
              </a:ext>
            </a:extLst>
          </p:cNvPr>
          <p:cNvSpPr>
            <a:spLocks noGrp="1"/>
          </p:cNvSpPr>
          <p:nvPr>
            <p:ph type="sldNum" sz="quarter" idx="12"/>
          </p:nvPr>
        </p:nvSpPr>
        <p:spPr/>
        <p:txBody>
          <a:bodyPr/>
          <a:lstStyle/>
          <a:p>
            <a:fld id="{6721FD78-9BA6-4D58-B554-8E123F16102E}" type="slidenum">
              <a:rPr lang="en-GB" smtClean="0"/>
              <a:t>‹#›</a:t>
            </a:fld>
            <a:endParaRPr lang="en-GB"/>
          </a:p>
        </p:txBody>
      </p:sp>
    </p:spTree>
    <p:extLst>
      <p:ext uri="{BB962C8B-B14F-4D97-AF65-F5344CB8AC3E}">
        <p14:creationId xmlns:p14="http://schemas.microsoft.com/office/powerpoint/2010/main" val="3207216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57D40-416F-3696-409A-796AA6D481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2EC9B94-6D5C-C649-87E8-C3D98591E0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CC56368-7822-BCF4-5469-ABA51B1559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983C8C-CC3D-E215-4D5D-44D5385F4768}"/>
              </a:ext>
            </a:extLst>
          </p:cNvPr>
          <p:cNvSpPr>
            <a:spLocks noGrp="1"/>
          </p:cNvSpPr>
          <p:nvPr>
            <p:ph type="dt" sz="half" idx="10"/>
          </p:nvPr>
        </p:nvSpPr>
        <p:spPr/>
        <p:txBody>
          <a:bodyPr/>
          <a:lstStyle/>
          <a:p>
            <a:fld id="{F98FFA36-FBB9-470A-A9BD-661A3914E69C}" type="datetimeFigureOut">
              <a:rPr lang="en-GB" smtClean="0"/>
              <a:t>17/07/2024</a:t>
            </a:fld>
            <a:endParaRPr lang="en-GB"/>
          </a:p>
        </p:txBody>
      </p:sp>
      <p:sp>
        <p:nvSpPr>
          <p:cNvPr id="6" name="Footer Placeholder 5">
            <a:extLst>
              <a:ext uri="{FF2B5EF4-FFF2-40B4-BE49-F238E27FC236}">
                <a16:creationId xmlns:a16="http://schemas.microsoft.com/office/drawing/2014/main" id="{F3FD6FF0-24E3-B627-38F0-5F0C6DC077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CC336E1-F119-9BD8-AC08-81E52FBC7D49}"/>
              </a:ext>
            </a:extLst>
          </p:cNvPr>
          <p:cNvSpPr>
            <a:spLocks noGrp="1"/>
          </p:cNvSpPr>
          <p:nvPr>
            <p:ph type="sldNum" sz="quarter" idx="12"/>
          </p:nvPr>
        </p:nvSpPr>
        <p:spPr/>
        <p:txBody>
          <a:bodyPr/>
          <a:lstStyle/>
          <a:p>
            <a:fld id="{6721FD78-9BA6-4D58-B554-8E123F16102E}" type="slidenum">
              <a:rPr lang="en-GB" smtClean="0"/>
              <a:t>‹#›</a:t>
            </a:fld>
            <a:endParaRPr lang="en-GB"/>
          </a:p>
        </p:txBody>
      </p:sp>
    </p:spTree>
    <p:extLst>
      <p:ext uri="{BB962C8B-B14F-4D97-AF65-F5344CB8AC3E}">
        <p14:creationId xmlns:p14="http://schemas.microsoft.com/office/powerpoint/2010/main" val="1470980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BB10A3-603F-5E90-D8AB-8342AE1F73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7117EA0-B622-30CD-740D-38939BABBA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F9AA0D-0FBF-7994-27AB-356E151629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FFA36-FBB9-470A-A9BD-661A3914E69C}" type="datetimeFigureOut">
              <a:rPr lang="en-GB" smtClean="0"/>
              <a:t>17/07/2024</a:t>
            </a:fld>
            <a:endParaRPr lang="en-GB"/>
          </a:p>
        </p:txBody>
      </p:sp>
      <p:sp>
        <p:nvSpPr>
          <p:cNvPr id="5" name="Footer Placeholder 4">
            <a:extLst>
              <a:ext uri="{FF2B5EF4-FFF2-40B4-BE49-F238E27FC236}">
                <a16:creationId xmlns:a16="http://schemas.microsoft.com/office/drawing/2014/main" id="{F1445547-76E6-08F8-CC7B-CDF28F51F8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BDBA945-C2FD-80DE-E7EF-74039C70FF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21FD78-9BA6-4D58-B554-8E123F16102E}" type="slidenum">
              <a:rPr lang="en-GB" smtClean="0"/>
              <a:t>‹#›</a:t>
            </a:fld>
            <a:endParaRPr lang="en-GB"/>
          </a:p>
        </p:txBody>
      </p:sp>
    </p:spTree>
    <p:extLst>
      <p:ext uri="{BB962C8B-B14F-4D97-AF65-F5344CB8AC3E}">
        <p14:creationId xmlns:p14="http://schemas.microsoft.com/office/powerpoint/2010/main" val="860974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2FBF0F-F2AF-8CFB-BA6C-08D773C5FF08}"/>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51E82219-165A-26F1-3BC0-0BB528188AB0}"/>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6D8DB0-BD31-DA06-B9D8-A70A8C0EDF5D}"/>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9C72951D-D47C-4DD2-BFCC-7CC1C5D132DC}" type="datetime1">
              <a:rPr lang="en-GB"/>
              <a:pPr lvl="0"/>
              <a:t>17/07/2024</a:t>
            </a:fld>
            <a:endParaRPr lang="en-GB"/>
          </a:p>
        </p:txBody>
      </p:sp>
      <p:sp>
        <p:nvSpPr>
          <p:cNvPr id="5" name="Footer Placeholder 4">
            <a:extLst>
              <a:ext uri="{FF2B5EF4-FFF2-40B4-BE49-F238E27FC236}">
                <a16:creationId xmlns:a16="http://schemas.microsoft.com/office/drawing/2014/main" id="{061368B1-E5C6-AA87-224E-886AFF04B677}"/>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endParaRPr lang="en-GB"/>
          </a:p>
        </p:txBody>
      </p:sp>
      <p:sp>
        <p:nvSpPr>
          <p:cNvPr id="6" name="Slide Number Placeholder 5">
            <a:extLst>
              <a:ext uri="{FF2B5EF4-FFF2-40B4-BE49-F238E27FC236}">
                <a16:creationId xmlns:a16="http://schemas.microsoft.com/office/drawing/2014/main" id="{46AEBE56-920D-D669-090A-8402F365F157}"/>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7D051082-A801-49F7-AA15-7F5718EDB887}" type="slidenum">
              <a:t>‹#›</a:t>
            </a:fld>
            <a:endParaRPr lang="en-GB"/>
          </a:p>
        </p:txBody>
      </p:sp>
    </p:spTree>
    <p:extLst>
      <p:ext uri="{BB962C8B-B14F-4D97-AF65-F5344CB8AC3E}">
        <p14:creationId xmlns:p14="http://schemas.microsoft.com/office/powerpoint/2010/main" val="38291352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apperta.org/" TargetMode="External"/><Relationship Id="rId9" Type="http://schemas.openxmlformats.org/officeDocument/2006/relationships/image" Target="../media/image2.jp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6.png"/><Relationship Id="rId4" Type="http://schemas.openxmlformats.org/officeDocument/2006/relationships/hyperlink" Target="https://apperta.org/" TargetMode="External"/><Relationship Id="rId9" Type="http://schemas.openxmlformats.org/officeDocument/2006/relationships/image" Target="../media/image2.jp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4.png"/><Relationship Id="rId4" Type="http://schemas.openxmlformats.org/officeDocument/2006/relationships/hyperlink" Target="https://apperta.org/" TargetMode="External"/><Relationship Id="rId9" Type="http://schemas.openxmlformats.org/officeDocument/2006/relationships/image" Target="../media/image2.jp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7.png"/><Relationship Id="rId4" Type="http://schemas.openxmlformats.org/officeDocument/2006/relationships/hyperlink" Target="https://apperta.org/" TargetMode="External"/><Relationship Id="rId9" Type="http://schemas.openxmlformats.org/officeDocument/2006/relationships/image" Target="../media/image2.jp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8.png"/><Relationship Id="rId4" Type="http://schemas.openxmlformats.org/officeDocument/2006/relationships/hyperlink" Target="https://apperta.org/" TargetMode="External"/><Relationship Id="rId9" Type="http://schemas.openxmlformats.org/officeDocument/2006/relationships/image" Target="../media/image2.jp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9.png"/><Relationship Id="rId4" Type="http://schemas.openxmlformats.org/officeDocument/2006/relationships/hyperlink" Target="https://apperta.org/" TargetMode="External"/><Relationship Id="rId9" Type="http://schemas.openxmlformats.org/officeDocument/2006/relationships/image" Target="../media/image2.jp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hyperlink" Target="https://apperta.org/" TargetMode="External"/><Relationship Id="rId9" Type="http://schemas.openxmlformats.org/officeDocument/2006/relationships/image" Target="../media/image2.jp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notesSlide" Target="../notesSlides/notesSlide13.xml"/><Relationship Id="rId16"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27.svg"/><Relationship Id="rId10" Type="http://schemas.openxmlformats.org/officeDocument/2006/relationships/image" Target="../media/image7.png"/><Relationship Id="rId4" Type="http://schemas.openxmlformats.org/officeDocument/2006/relationships/hyperlink" Target="https://apperta.org/" TargetMode="External"/><Relationship Id="rId9" Type="http://schemas.openxmlformats.org/officeDocument/2006/relationships/image" Target="../media/image2.jpg"/><Relationship Id="rId1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34.jpg"/><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32.png"/><Relationship Id="rId5" Type="http://schemas.openxmlformats.org/officeDocument/2006/relationships/image" Target="../media/image4.png"/><Relationship Id="rId15" Type="http://schemas.openxmlformats.org/officeDocument/2006/relationships/image" Target="../media/image36.jpg"/><Relationship Id="rId10" Type="http://schemas.openxmlformats.org/officeDocument/2006/relationships/image" Target="../media/image31.png"/><Relationship Id="rId4" Type="http://schemas.openxmlformats.org/officeDocument/2006/relationships/hyperlink" Target="https://apperta.org/" TargetMode="External"/><Relationship Id="rId9" Type="http://schemas.openxmlformats.org/officeDocument/2006/relationships/image" Target="../media/image2.jpg"/><Relationship Id="rId1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38.png"/><Relationship Id="rId5" Type="http://schemas.openxmlformats.org/officeDocument/2006/relationships/image" Target="../media/image4.png"/><Relationship Id="rId10" Type="http://schemas.openxmlformats.org/officeDocument/2006/relationships/image" Target="../media/image37.png"/><Relationship Id="rId4" Type="http://schemas.openxmlformats.org/officeDocument/2006/relationships/hyperlink" Target="https://apperta.org/" TargetMode="External"/><Relationship Id="rId9" Type="http://schemas.openxmlformats.org/officeDocument/2006/relationships/image" Target="../media/image2.jp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image" Target="../media/image2.jp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tif"/><Relationship Id="rId4" Type="http://schemas.openxmlformats.org/officeDocument/2006/relationships/hyperlink" Target="https://apperta.org/" TargetMode="Externa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30.png"/><Relationship Id="rId5" Type="http://schemas.openxmlformats.org/officeDocument/2006/relationships/image" Target="../media/image4.png"/><Relationship Id="rId10" Type="http://schemas.openxmlformats.org/officeDocument/2006/relationships/image" Target="../media/image39.png"/><Relationship Id="rId4" Type="http://schemas.openxmlformats.org/officeDocument/2006/relationships/hyperlink" Target="https://apperta.org/" TargetMode="External"/><Relationship Id="rId9" Type="http://schemas.openxmlformats.org/officeDocument/2006/relationships/image" Target="../media/image2.jp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apperta.org/"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apperta.org/" TargetMode="External"/><Relationship Id="rId7"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41.tif"/><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9.tif"/><Relationship Id="rId5" Type="http://schemas.openxmlformats.org/officeDocument/2006/relationships/image" Target="../media/image4.png"/><Relationship Id="rId10" Type="http://schemas.openxmlformats.org/officeDocument/2006/relationships/image" Target="../media/image43.tif"/><Relationship Id="rId4" Type="http://schemas.openxmlformats.org/officeDocument/2006/relationships/hyperlink" Target="https://apperta.org/" TargetMode="External"/><Relationship Id="rId9" Type="http://schemas.openxmlformats.org/officeDocument/2006/relationships/image" Target="../media/image42.tif"/></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apperta.org/" TargetMode="External"/><Relationship Id="rId7"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jp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https://apperta.org/" TargetMode="External"/><Relationship Id="rId7" Type="http://schemas.openxmlformats.org/officeDocument/2006/relationships/image" Target="../media/image45.png"/><Relationship Id="rId12"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jpe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48.png"/><Relationship Id="rId4" Type="http://schemas.openxmlformats.org/officeDocument/2006/relationships/image" Target="../media/image4.png"/><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hyperlink" Target="https://apperta.org/" TargetMode="External"/><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apperta.org/" TargetMode="External"/><Relationship Id="rId7" Type="http://schemas.openxmlformats.org/officeDocument/2006/relationships/image" Target="../media/image49.jpe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jpg"/></Relationships>
</file>

<file path=ppt/slides/_rels/slide28.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hyperlink" Target="https://apperta.org/" TargetMode="External"/><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png"/><Relationship Id="rId10" Type="http://schemas.openxmlformats.org/officeDocument/2006/relationships/image" Target="../media/image51.jpeg"/><Relationship Id="rId4" Type="http://schemas.openxmlformats.org/officeDocument/2006/relationships/image" Target="../media/image4.png"/><Relationship Id="rId9" Type="http://schemas.openxmlformats.org/officeDocument/2006/relationships/image" Target="../media/image50.jpeg"/></Relationships>
</file>

<file path=ppt/slides/_rels/slide29.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hyperlink" Target="https://apperta.org/" TargetMode="External"/><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6.jpeg"/><Relationship Id="rId2" Type="http://schemas.openxmlformats.org/officeDocument/2006/relationships/image" Target="../media/image2.jp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hyperlink" Target="https://apperta.org/" TargetMode="Externa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hyperlink" Target="https://apperta.org/" TargetMode="External"/><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hyperlink" Target="https://apperta.org/" TargetMode="External"/><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53.png"/></Relationships>
</file>

<file path=ppt/slides/_rels/slide3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hyperlink" Target="https://apperta.org/" TargetMode="External"/><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png"/><Relationship Id="rId10" Type="http://schemas.openxmlformats.org/officeDocument/2006/relationships/image" Target="../media/image44.png"/><Relationship Id="rId4" Type="http://schemas.openxmlformats.org/officeDocument/2006/relationships/image" Target="../media/image4.png"/><Relationship Id="rId9" Type="http://schemas.openxmlformats.org/officeDocument/2006/relationships/image" Target="../media/image54.png"/></Relationships>
</file>

<file path=ppt/slides/_rels/slide3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hyperlink" Target="https://apperta.org/" TargetMode="External"/><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png"/><Relationship Id="rId10" Type="http://schemas.openxmlformats.org/officeDocument/2006/relationships/image" Target="../media/image56.png"/><Relationship Id="rId4" Type="http://schemas.openxmlformats.org/officeDocument/2006/relationships/image" Target="../media/image4.png"/><Relationship Id="rId9" Type="http://schemas.openxmlformats.org/officeDocument/2006/relationships/image" Target="../media/image55.png"/></Relationships>
</file>

<file path=ppt/slides/_rels/slide3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hyperlink" Target="https://apperta.org/" TargetMode="External"/><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png"/><Relationship Id="rId10" Type="http://schemas.openxmlformats.org/officeDocument/2006/relationships/image" Target="../media/image58.png"/><Relationship Id="rId4" Type="http://schemas.openxmlformats.org/officeDocument/2006/relationships/image" Target="../media/image4.png"/><Relationship Id="rId9" Type="http://schemas.openxmlformats.org/officeDocument/2006/relationships/image" Target="../media/image57.png"/></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apperta.org/" TargetMode="External"/><Relationship Id="rId7"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62.png"/><Relationship Id="rId11" Type="http://schemas.openxmlformats.org/officeDocument/2006/relationships/image" Target="../media/image6.jpeg"/><Relationship Id="rId5" Type="http://schemas.openxmlformats.org/officeDocument/2006/relationships/image" Target="../media/image61.png"/><Relationship Id="rId10" Type="http://schemas.openxmlformats.org/officeDocument/2006/relationships/image" Target="../media/image4.png"/><Relationship Id="rId4" Type="http://schemas.openxmlformats.org/officeDocument/2006/relationships/image" Target="../media/image60.png"/><Relationship Id="rId9" Type="http://schemas.openxmlformats.org/officeDocument/2006/relationships/hyperlink" Target="https://apperta.org/"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apperta.org/" TargetMode="External"/><Relationship Id="rId7"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hyperlink" Target="https://apperta.org/" TargetMode="External"/><Relationship Id="rId7"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1.tiff"/><Relationship Id="rId4" Type="http://schemas.openxmlformats.org/officeDocument/2006/relationships/hyperlink" Target="https://apperta.org/" TargetMode="External"/><Relationship Id="rId9" Type="http://schemas.openxmlformats.org/officeDocument/2006/relationships/image" Target="../media/image2.jp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apperta.org/" TargetMode="External"/><Relationship Id="rId9" Type="http://schemas.openxmlformats.org/officeDocument/2006/relationships/image" Target="../media/image2.jp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2.jpg"/><Relationship Id="rId4" Type="http://schemas.openxmlformats.org/officeDocument/2006/relationships/hyperlink" Target="https://apperta.org/" TargetMode="External"/><Relationship Id="rId9" Type="http://schemas.openxmlformats.org/officeDocument/2006/relationships/image" Target="../media/image2.jp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hyperlink" Target="https://apperta.org/" TargetMode="External"/><Relationship Id="rId9" Type="http://schemas.openxmlformats.org/officeDocument/2006/relationships/image" Target="../media/image2.jp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hyperlink" Target="https://apperta.org/" TargetMode="External"/><Relationship Id="rId9"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CCACC08-F31D-0941-10CE-F81843913F0E}"/>
              </a:ext>
            </a:extLst>
          </p:cNvPr>
          <p:cNvSpPr/>
          <p:nvPr/>
        </p:nvSpPr>
        <p:spPr>
          <a:xfrm>
            <a:off x="0" y="2438021"/>
            <a:ext cx="12192000" cy="3558190"/>
          </a:xfrm>
          <a:prstGeom prst="rect">
            <a:avLst/>
          </a:prstGeom>
          <a:solidFill>
            <a:srgbClr val="4168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AFD44742-582B-B0EC-EC85-0860AD8ED173}"/>
              </a:ext>
            </a:extLst>
          </p:cNvPr>
          <p:cNvSpPr txBox="1"/>
          <p:nvPr/>
        </p:nvSpPr>
        <p:spPr>
          <a:xfrm>
            <a:off x="697944" y="3225831"/>
            <a:ext cx="4847209" cy="1754326"/>
          </a:xfrm>
          <a:prstGeom prst="rect">
            <a:avLst/>
          </a:prstGeom>
          <a:noFill/>
        </p:spPr>
        <p:txBody>
          <a:bodyPr wrap="square" rtlCol="0">
            <a:spAutoFit/>
          </a:bodyPr>
          <a:lstStyle/>
          <a:p>
            <a:r>
              <a:rPr lang="en-US" sz="3600" dirty="0" err="1">
                <a:solidFill>
                  <a:schemeClr val="bg1"/>
                </a:solidFill>
                <a:latin typeface="Raleway ExtraBold" panose="020B0903030101060003" pitchFamily="34" charset="0"/>
              </a:rPr>
              <a:t>openOutcomes</a:t>
            </a:r>
            <a:r>
              <a:rPr lang="en-US" sz="3600" dirty="0">
                <a:solidFill>
                  <a:schemeClr val="bg1"/>
                </a:solidFill>
                <a:latin typeface="Raleway ExtraBold" panose="020B0903030101060003" pitchFamily="34" charset="0"/>
              </a:rPr>
              <a:t> from </a:t>
            </a:r>
            <a:r>
              <a:rPr lang="en-US" sz="3600" dirty="0" err="1">
                <a:solidFill>
                  <a:schemeClr val="bg1"/>
                </a:solidFill>
                <a:latin typeface="Raleway ExtraBold" panose="020B0903030101060003" pitchFamily="34" charset="0"/>
              </a:rPr>
              <a:t>Cambois</a:t>
            </a:r>
            <a:r>
              <a:rPr lang="en-US" sz="3600" dirty="0">
                <a:solidFill>
                  <a:schemeClr val="bg1"/>
                </a:solidFill>
                <a:latin typeface="Raleway ExtraBold" panose="020B0903030101060003" pitchFamily="34" charset="0"/>
              </a:rPr>
              <a:t> to Catalonia </a:t>
            </a:r>
            <a:endParaRPr lang="en-GB" sz="3600" dirty="0">
              <a:solidFill>
                <a:schemeClr val="bg1"/>
              </a:solidFill>
              <a:latin typeface="Raleway ExtraBold" panose="020B0903030101060003" pitchFamily="34" charset="0"/>
            </a:endParaRPr>
          </a:p>
        </p:txBody>
      </p:sp>
      <p:sp>
        <p:nvSpPr>
          <p:cNvPr id="11" name="TextBox 10">
            <a:extLst>
              <a:ext uri="{FF2B5EF4-FFF2-40B4-BE49-F238E27FC236}">
                <a16:creationId xmlns:a16="http://schemas.microsoft.com/office/drawing/2014/main" id="{648D43DF-F4E6-322D-60DA-B3A7005DC2DF}"/>
              </a:ext>
            </a:extLst>
          </p:cNvPr>
          <p:cNvSpPr txBox="1"/>
          <p:nvPr/>
        </p:nvSpPr>
        <p:spPr>
          <a:xfrm>
            <a:off x="10568082" y="1928813"/>
            <a:ext cx="1552897" cy="430887"/>
          </a:xfrm>
          <a:prstGeom prst="rect">
            <a:avLst/>
          </a:prstGeom>
          <a:noFill/>
        </p:spPr>
        <p:txBody>
          <a:bodyPr wrap="square" rtlCol="0">
            <a:spAutoFit/>
          </a:bodyPr>
          <a:lstStyle/>
          <a:p>
            <a:r>
              <a:rPr lang="en-GB" sz="2200" dirty="0">
                <a:solidFill>
                  <a:srgbClr val="4168A3"/>
                </a:solidFill>
                <a:latin typeface="Raleway ExtraBold" panose="020B0903030101060003" pitchFamily="34" charset="0"/>
              </a:rPr>
              <a:t>#DHSS24</a:t>
            </a:r>
          </a:p>
        </p:txBody>
      </p:sp>
      <p:sp>
        <p:nvSpPr>
          <p:cNvPr id="2" name="TextBox 1">
            <a:extLst>
              <a:ext uri="{FF2B5EF4-FFF2-40B4-BE49-F238E27FC236}">
                <a16:creationId xmlns:a16="http://schemas.microsoft.com/office/drawing/2014/main" id="{09597FF0-A370-CB74-DE9D-D26C89FDD8D8}"/>
              </a:ext>
            </a:extLst>
          </p:cNvPr>
          <p:cNvSpPr txBox="1"/>
          <p:nvPr/>
        </p:nvSpPr>
        <p:spPr>
          <a:xfrm>
            <a:off x="7842177" y="2807503"/>
            <a:ext cx="2206099" cy="400110"/>
          </a:xfrm>
          <a:prstGeom prst="rect">
            <a:avLst/>
          </a:prstGeom>
          <a:noFill/>
        </p:spPr>
        <p:txBody>
          <a:bodyPr wrap="square" rtlCol="0">
            <a:spAutoFit/>
          </a:bodyPr>
          <a:lstStyle/>
          <a:p>
            <a:r>
              <a:rPr lang="en-GB" sz="2000" dirty="0">
                <a:solidFill>
                  <a:schemeClr val="bg1"/>
                </a:solidFill>
                <a:latin typeface="Raleway ExtraBold" panose="020B0903030101060003" pitchFamily="34" charset="0"/>
              </a:rPr>
              <a:t>David Jobling </a:t>
            </a:r>
          </a:p>
        </p:txBody>
      </p:sp>
      <p:sp>
        <p:nvSpPr>
          <p:cNvPr id="3" name="Rectangle 2">
            <a:extLst>
              <a:ext uri="{FF2B5EF4-FFF2-40B4-BE49-F238E27FC236}">
                <a16:creationId xmlns:a16="http://schemas.microsoft.com/office/drawing/2014/main" id="{8D0A6E87-1136-CFA3-D986-2A5A1AFC71A4}"/>
              </a:ext>
            </a:extLst>
          </p:cNvPr>
          <p:cNvSpPr/>
          <p:nvPr/>
        </p:nvSpPr>
        <p:spPr>
          <a:xfrm flipV="1">
            <a:off x="7894466" y="3176525"/>
            <a:ext cx="1916097"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BA250226-7D8F-EB76-2564-B3E033467FD5}"/>
              </a:ext>
            </a:extLst>
          </p:cNvPr>
          <p:cNvSpPr txBox="1"/>
          <p:nvPr/>
        </p:nvSpPr>
        <p:spPr>
          <a:xfrm>
            <a:off x="7894466" y="3305117"/>
            <a:ext cx="1623133" cy="523220"/>
          </a:xfrm>
          <a:prstGeom prst="rect">
            <a:avLst/>
          </a:prstGeom>
          <a:noFill/>
        </p:spPr>
        <p:txBody>
          <a:bodyPr wrap="square" rtlCol="0">
            <a:spAutoFit/>
          </a:bodyPr>
          <a:lstStyle/>
          <a:p>
            <a:r>
              <a:rPr lang="en-US" sz="1400" dirty="0">
                <a:solidFill>
                  <a:schemeClr val="bg1"/>
                </a:solidFill>
                <a:latin typeface="Raleway" panose="020B0003030101060003" pitchFamily="34" charset="0"/>
              </a:rPr>
              <a:t>digital health specialist</a:t>
            </a:r>
            <a:endParaRPr lang="en-GB" sz="1400" dirty="0">
              <a:solidFill>
                <a:schemeClr val="bg1"/>
              </a:solidFill>
              <a:latin typeface="Raleway" panose="020B0003030101060003" pitchFamily="34" charset="0"/>
            </a:endParaRPr>
          </a:p>
        </p:txBody>
      </p:sp>
      <p:sp>
        <p:nvSpPr>
          <p:cNvPr id="15" name="TextBox 14">
            <a:extLst>
              <a:ext uri="{FF2B5EF4-FFF2-40B4-BE49-F238E27FC236}">
                <a16:creationId xmlns:a16="http://schemas.microsoft.com/office/drawing/2014/main" id="{C6397005-3AF4-EE47-7CFA-02279D80A177}"/>
              </a:ext>
            </a:extLst>
          </p:cNvPr>
          <p:cNvSpPr txBox="1"/>
          <p:nvPr/>
        </p:nvSpPr>
        <p:spPr>
          <a:xfrm>
            <a:off x="9955566" y="2776415"/>
            <a:ext cx="2206099" cy="400110"/>
          </a:xfrm>
          <a:prstGeom prst="rect">
            <a:avLst/>
          </a:prstGeom>
          <a:noFill/>
        </p:spPr>
        <p:txBody>
          <a:bodyPr wrap="square" rtlCol="0">
            <a:spAutoFit/>
          </a:bodyPr>
          <a:lstStyle/>
          <a:p>
            <a:r>
              <a:rPr lang="en-GB" sz="2000" dirty="0">
                <a:solidFill>
                  <a:schemeClr val="bg1"/>
                </a:solidFill>
                <a:latin typeface="Raleway ExtraBold" panose="020B0903030101060003" pitchFamily="34" charset="0"/>
              </a:rPr>
              <a:t>Prof Mike Reed </a:t>
            </a:r>
          </a:p>
        </p:txBody>
      </p:sp>
      <p:sp>
        <p:nvSpPr>
          <p:cNvPr id="16" name="Rectangle 15">
            <a:extLst>
              <a:ext uri="{FF2B5EF4-FFF2-40B4-BE49-F238E27FC236}">
                <a16:creationId xmlns:a16="http://schemas.microsoft.com/office/drawing/2014/main" id="{4C1A97FE-660D-47E9-C25E-3E39A2BE9123}"/>
              </a:ext>
            </a:extLst>
          </p:cNvPr>
          <p:cNvSpPr/>
          <p:nvPr/>
        </p:nvSpPr>
        <p:spPr>
          <a:xfrm flipV="1">
            <a:off x="9992747" y="3173238"/>
            <a:ext cx="1916097"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A44AB2F0-59AA-A877-3DD6-210D789D898D}"/>
              </a:ext>
            </a:extLst>
          </p:cNvPr>
          <p:cNvSpPr txBox="1"/>
          <p:nvPr/>
        </p:nvSpPr>
        <p:spPr>
          <a:xfrm>
            <a:off x="9955566" y="3356134"/>
            <a:ext cx="2165414" cy="523220"/>
          </a:xfrm>
          <a:prstGeom prst="rect">
            <a:avLst/>
          </a:prstGeom>
          <a:noFill/>
        </p:spPr>
        <p:txBody>
          <a:bodyPr wrap="square" rtlCol="0">
            <a:spAutoFit/>
          </a:bodyPr>
          <a:lstStyle/>
          <a:p>
            <a:r>
              <a:rPr lang="en-US" sz="1400" dirty="0" err="1">
                <a:solidFill>
                  <a:schemeClr val="bg1"/>
                </a:solidFill>
                <a:latin typeface="Raleway" panose="020B0003030101060003" pitchFamily="34" charset="0"/>
              </a:rPr>
              <a:t>openOutcomes</a:t>
            </a:r>
            <a:r>
              <a:rPr lang="en-US" sz="1400" dirty="0">
                <a:solidFill>
                  <a:schemeClr val="bg1"/>
                </a:solidFill>
                <a:latin typeface="Raleway" panose="020B0003030101060003" pitchFamily="34" charset="0"/>
              </a:rPr>
              <a:t> committee chair</a:t>
            </a:r>
            <a:endParaRPr lang="en-GB" sz="1400" dirty="0">
              <a:solidFill>
                <a:schemeClr val="bg1"/>
              </a:solidFill>
              <a:latin typeface="Raleway" panose="020B0003030101060003" pitchFamily="34" charset="0"/>
            </a:endParaRPr>
          </a:p>
        </p:txBody>
      </p:sp>
      <p:sp>
        <p:nvSpPr>
          <p:cNvPr id="18" name="TextBox 17">
            <a:extLst>
              <a:ext uri="{FF2B5EF4-FFF2-40B4-BE49-F238E27FC236}">
                <a16:creationId xmlns:a16="http://schemas.microsoft.com/office/drawing/2014/main" id="{BA237C98-B2C1-0407-5D85-F654652231C0}"/>
              </a:ext>
            </a:extLst>
          </p:cNvPr>
          <p:cNvSpPr txBox="1"/>
          <p:nvPr/>
        </p:nvSpPr>
        <p:spPr>
          <a:xfrm>
            <a:off x="7894466" y="4397255"/>
            <a:ext cx="2206099" cy="400110"/>
          </a:xfrm>
          <a:prstGeom prst="rect">
            <a:avLst/>
          </a:prstGeom>
          <a:noFill/>
        </p:spPr>
        <p:txBody>
          <a:bodyPr wrap="square" rtlCol="0">
            <a:spAutoFit/>
          </a:bodyPr>
          <a:lstStyle/>
          <a:p>
            <a:r>
              <a:rPr lang="en-GB" sz="2000" dirty="0">
                <a:solidFill>
                  <a:schemeClr val="bg1"/>
                </a:solidFill>
                <a:latin typeface="Raleway ExtraBold" panose="020B0903030101060003" pitchFamily="34" charset="0"/>
              </a:rPr>
              <a:t>Anji Kingman </a:t>
            </a:r>
          </a:p>
        </p:txBody>
      </p:sp>
      <p:sp>
        <p:nvSpPr>
          <p:cNvPr id="19" name="Rectangle 18">
            <a:extLst>
              <a:ext uri="{FF2B5EF4-FFF2-40B4-BE49-F238E27FC236}">
                <a16:creationId xmlns:a16="http://schemas.microsoft.com/office/drawing/2014/main" id="{01A1BDB0-64B6-F2DA-B431-40510094B204}"/>
              </a:ext>
            </a:extLst>
          </p:cNvPr>
          <p:cNvSpPr/>
          <p:nvPr/>
        </p:nvSpPr>
        <p:spPr>
          <a:xfrm flipV="1">
            <a:off x="7894467" y="4816714"/>
            <a:ext cx="1916097"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BA7B25CD-0181-80FC-B28D-4BB3D4EF6481}"/>
              </a:ext>
            </a:extLst>
          </p:cNvPr>
          <p:cNvSpPr txBox="1"/>
          <p:nvPr/>
        </p:nvSpPr>
        <p:spPr>
          <a:xfrm>
            <a:off x="7894467" y="4957650"/>
            <a:ext cx="1780475" cy="954107"/>
          </a:xfrm>
          <a:prstGeom prst="rect">
            <a:avLst/>
          </a:prstGeom>
          <a:noFill/>
        </p:spPr>
        <p:txBody>
          <a:bodyPr wrap="square" rtlCol="0">
            <a:spAutoFit/>
          </a:bodyPr>
          <a:lstStyle/>
          <a:p>
            <a:r>
              <a:rPr lang="en-US" sz="1400" dirty="0">
                <a:solidFill>
                  <a:schemeClr val="bg1"/>
                </a:solidFill>
                <a:latin typeface="Raleway" panose="020B0003030101060003" pitchFamily="34" charset="0"/>
              </a:rPr>
              <a:t>clinical outcomes manager, Northumbria Healthcare</a:t>
            </a:r>
          </a:p>
        </p:txBody>
      </p:sp>
      <p:sp>
        <p:nvSpPr>
          <p:cNvPr id="21" name="TextBox 20">
            <a:extLst>
              <a:ext uri="{FF2B5EF4-FFF2-40B4-BE49-F238E27FC236}">
                <a16:creationId xmlns:a16="http://schemas.microsoft.com/office/drawing/2014/main" id="{5DC97FDF-C353-E12B-F44E-219D6A8FBAE3}"/>
              </a:ext>
            </a:extLst>
          </p:cNvPr>
          <p:cNvSpPr txBox="1"/>
          <p:nvPr/>
        </p:nvSpPr>
        <p:spPr>
          <a:xfrm>
            <a:off x="9925974" y="4445233"/>
            <a:ext cx="2731195" cy="400110"/>
          </a:xfrm>
          <a:prstGeom prst="rect">
            <a:avLst/>
          </a:prstGeom>
          <a:noFill/>
        </p:spPr>
        <p:txBody>
          <a:bodyPr wrap="square" rtlCol="0">
            <a:spAutoFit/>
          </a:bodyPr>
          <a:lstStyle/>
          <a:p>
            <a:r>
              <a:rPr lang="en-GB" sz="2000" dirty="0">
                <a:solidFill>
                  <a:schemeClr val="bg1"/>
                </a:solidFill>
                <a:latin typeface="Raleway ExtraBold" panose="020B0903030101060003" pitchFamily="34" charset="0"/>
              </a:rPr>
              <a:t>Steve Wilkinson </a:t>
            </a:r>
          </a:p>
        </p:txBody>
      </p:sp>
      <p:sp>
        <p:nvSpPr>
          <p:cNvPr id="22" name="Rectangle 21">
            <a:extLst>
              <a:ext uri="{FF2B5EF4-FFF2-40B4-BE49-F238E27FC236}">
                <a16:creationId xmlns:a16="http://schemas.microsoft.com/office/drawing/2014/main" id="{E1AE290C-0CD4-4ED8-8FCF-31BFCA7C4B7E}"/>
              </a:ext>
            </a:extLst>
          </p:cNvPr>
          <p:cNvSpPr/>
          <p:nvPr/>
        </p:nvSpPr>
        <p:spPr>
          <a:xfrm flipV="1">
            <a:off x="9992747" y="4817260"/>
            <a:ext cx="1916097"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DB2D3D80-3C1E-31FE-82A5-66F402D80F82}"/>
              </a:ext>
            </a:extLst>
          </p:cNvPr>
          <p:cNvSpPr txBox="1"/>
          <p:nvPr/>
        </p:nvSpPr>
        <p:spPr>
          <a:xfrm>
            <a:off x="9925974" y="4985970"/>
            <a:ext cx="1623133" cy="523220"/>
          </a:xfrm>
          <a:prstGeom prst="rect">
            <a:avLst/>
          </a:prstGeom>
          <a:noFill/>
        </p:spPr>
        <p:txBody>
          <a:bodyPr wrap="square" rtlCol="0">
            <a:spAutoFit/>
          </a:bodyPr>
          <a:lstStyle/>
          <a:p>
            <a:r>
              <a:rPr lang="en-US" sz="1400" dirty="0">
                <a:solidFill>
                  <a:schemeClr val="bg1"/>
                </a:solidFill>
                <a:latin typeface="Raleway" panose="020B0003030101060003" pitchFamily="34" charset="0"/>
              </a:rPr>
              <a:t>project director, staircase13 Ltd</a:t>
            </a:r>
            <a:endParaRPr lang="en-GB" sz="1400" dirty="0">
              <a:solidFill>
                <a:schemeClr val="bg1"/>
              </a:solidFill>
              <a:latin typeface="Raleway" panose="020B0003030101060003" pitchFamily="34" charset="0"/>
            </a:endParaRPr>
          </a:p>
        </p:txBody>
      </p:sp>
      <p:pic>
        <p:nvPicPr>
          <p:cNvPr id="9" name="Picture 8" descr="A logo on a black background&#10;&#10;Description automatically generated">
            <a:extLst>
              <a:ext uri="{FF2B5EF4-FFF2-40B4-BE49-F238E27FC236}">
                <a16:creationId xmlns:a16="http://schemas.microsoft.com/office/drawing/2014/main" id="{A2224A08-960F-07ED-7FF4-006DBDA64A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310" y="311979"/>
            <a:ext cx="3895725" cy="1794334"/>
          </a:xfrm>
          <a:prstGeom prst="rect">
            <a:avLst/>
          </a:prstGeom>
        </p:spPr>
      </p:pic>
      <p:sp>
        <p:nvSpPr>
          <p:cNvPr id="10" name="Rectangle 9">
            <a:extLst>
              <a:ext uri="{FF2B5EF4-FFF2-40B4-BE49-F238E27FC236}">
                <a16:creationId xmlns:a16="http://schemas.microsoft.com/office/drawing/2014/main" id="{6CC88498-22AD-C1DD-0D89-0DF72C76718B}"/>
              </a:ext>
            </a:extLst>
          </p:cNvPr>
          <p:cNvSpPr/>
          <p:nvPr/>
        </p:nvSpPr>
        <p:spPr>
          <a:xfrm>
            <a:off x="0" y="6720395"/>
            <a:ext cx="12192000" cy="204279"/>
          </a:xfrm>
          <a:prstGeom prst="rect">
            <a:avLst/>
          </a:prstGeom>
          <a:solidFill>
            <a:srgbClr val="009E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9CD497F-E9ED-00D2-9BB1-8BDB68071F6F}"/>
              </a:ext>
            </a:extLst>
          </p:cNvPr>
          <p:cNvSpPr/>
          <p:nvPr/>
        </p:nvSpPr>
        <p:spPr>
          <a:xfrm flipV="1">
            <a:off x="5796185" y="3180112"/>
            <a:ext cx="1916097"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F09A648B-CC0E-E6D8-2BBF-C876AF2A7C17}"/>
              </a:ext>
            </a:extLst>
          </p:cNvPr>
          <p:cNvSpPr txBox="1"/>
          <p:nvPr/>
        </p:nvSpPr>
        <p:spPr>
          <a:xfrm>
            <a:off x="5728789" y="2804386"/>
            <a:ext cx="2206099" cy="400110"/>
          </a:xfrm>
          <a:prstGeom prst="rect">
            <a:avLst/>
          </a:prstGeom>
          <a:noFill/>
        </p:spPr>
        <p:txBody>
          <a:bodyPr wrap="square" rtlCol="0">
            <a:spAutoFit/>
          </a:bodyPr>
          <a:lstStyle/>
          <a:p>
            <a:r>
              <a:rPr lang="en-GB" sz="2000" dirty="0">
                <a:solidFill>
                  <a:schemeClr val="bg1"/>
                </a:solidFill>
                <a:latin typeface="Raleway ExtraBold" panose="020B0903030101060003" pitchFamily="34" charset="0"/>
              </a:rPr>
              <a:t>Peter Coates </a:t>
            </a:r>
          </a:p>
        </p:txBody>
      </p:sp>
      <p:sp>
        <p:nvSpPr>
          <p:cNvPr id="12" name="TextBox 11">
            <a:extLst>
              <a:ext uri="{FF2B5EF4-FFF2-40B4-BE49-F238E27FC236}">
                <a16:creationId xmlns:a16="http://schemas.microsoft.com/office/drawing/2014/main" id="{36DDE5B5-9BB7-79D3-7798-D2F9D1DC9551}"/>
              </a:ext>
            </a:extLst>
          </p:cNvPr>
          <p:cNvSpPr txBox="1"/>
          <p:nvPr/>
        </p:nvSpPr>
        <p:spPr>
          <a:xfrm>
            <a:off x="5728789" y="3284452"/>
            <a:ext cx="2429342" cy="523220"/>
          </a:xfrm>
          <a:prstGeom prst="rect">
            <a:avLst/>
          </a:prstGeom>
          <a:noFill/>
        </p:spPr>
        <p:txBody>
          <a:bodyPr wrap="square" rtlCol="0">
            <a:spAutoFit/>
          </a:bodyPr>
          <a:lstStyle/>
          <a:p>
            <a:r>
              <a:rPr lang="en-US" sz="1400" dirty="0">
                <a:solidFill>
                  <a:schemeClr val="bg1"/>
                </a:solidFill>
                <a:latin typeface="Raleway" panose="020B0003030101060003" pitchFamily="34" charset="0"/>
              </a:rPr>
              <a:t>managing director, The </a:t>
            </a:r>
            <a:r>
              <a:rPr lang="en-US" sz="1400" dirty="0" err="1">
                <a:solidFill>
                  <a:schemeClr val="bg1"/>
                </a:solidFill>
                <a:latin typeface="Raleway" panose="020B0003030101060003" pitchFamily="34" charset="0"/>
              </a:rPr>
              <a:t>Apperta</a:t>
            </a:r>
            <a:r>
              <a:rPr lang="en-US" sz="1400" dirty="0">
                <a:solidFill>
                  <a:schemeClr val="bg1"/>
                </a:solidFill>
                <a:latin typeface="Raleway" panose="020B0003030101060003" pitchFamily="34" charset="0"/>
              </a:rPr>
              <a:t> Foundation</a:t>
            </a:r>
            <a:endParaRPr lang="en-GB" sz="1400" dirty="0">
              <a:solidFill>
                <a:schemeClr val="bg1"/>
              </a:solidFill>
              <a:latin typeface="Raleway" panose="020B0003030101060003" pitchFamily="34" charset="0"/>
            </a:endParaRPr>
          </a:p>
        </p:txBody>
      </p:sp>
    </p:spTree>
    <p:extLst>
      <p:ext uri="{BB962C8B-B14F-4D97-AF65-F5344CB8AC3E}">
        <p14:creationId xmlns:p14="http://schemas.microsoft.com/office/powerpoint/2010/main" val="1094818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7">
            <a:extLst>
              <a:ext uri="{FF2B5EF4-FFF2-40B4-BE49-F238E27FC236}">
                <a16:creationId xmlns:a16="http://schemas.microsoft.com/office/drawing/2014/main" id="{9A6E9DF6-45E4-575E-6E11-8F2408D803A7}"/>
              </a:ext>
            </a:extLst>
          </p:cNvPr>
          <p:cNvCxnSpPr/>
          <p:nvPr/>
        </p:nvCxnSpPr>
        <p:spPr>
          <a:xfrm>
            <a:off x="0" y="6036603"/>
            <a:ext cx="12191996" cy="0"/>
          </a:xfrm>
          <a:prstGeom prst="straightConnector1">
            <a:avLst/>
          </a:prstGeom>
          <a:noFill/>
          <a:ln w="28575" cap="flat">
            <a:solidFill>
              <a:srgbClr val="767171"/>
            </a:solidFill>
            <a:prstDash val="solid"/>
            <a:miter/>
          </a:ln>
        </p:spPr>
      </p:cxnSp>
      <p:sp>
        <p:nvSpPr>
          <p:cNvPr id="14" name="TextBox 22">
            <a:extLst>
              <a:ext uri="{FF2B5EF4-FFF2-40B4-BE49-F238E27FC236}">
                <a16:creationId xmlns:a16="http://schemas.microsoft.com/office/drawing/2014/main" id="{E5BC309A-B497-C9DB-9328-1D4E602117C2}"/>
              </a:ext>
            </a:extLst>
          </p:cNvPr>
          <p:cNvSpPr txBox="1"/>
          <p:nvPr/>
        </p:nvSpPr>
        <p:spPr>
          <a:xfrm>
            <a:off x="1206953" y="252771"/>
            <a:ext cx="5863698"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600" b="0" i="0" u="none" strike="noStrike" kern="1200" cap="none" spc="0" normalizeH="0" baseline="0" noProof="0" dirty="0">
                <a:ln>
                  <a:noFill/>
                </a:ln>
                <a:solidFill>
                  <a:srgbClr val="3C3C3B"/>
                </a:solidFill>
                <a:effectLst/>
                <a:uLnTx/>
                <a:uFillTx/>
                <a:latin typeface="Oswald" pitchFamily="2"/>
                <a:ea typeface="Open Sans" pitchFamily="34"/>
                <a:cs typeface="Open Sans" pitchFamily="34"/>
              </a:rPr>
              <a:t>Background</a:t>
            </a:r>
            <a:endParaRPr kumimoji="0" lang="en-GB" sz="3600" b="0" i="0" u="none" strike="noStrike" kern="1200" cap="none" spc="0" normalizeH="0" baseline="0" noProof="0" dirty="0">
              <a:ln>
                <a:noFill/>
              </a:ln>
              <a:solidFill>
                <a:srgbClr val="000000"/>
              </a:solidFill>
              <a:effectLst/>
              <a:uLnTx/>
              <a:uFillTx/>
              <a:latin typeface="Oswald" pitchFamily="2"/>
              <a:ea typeface="Open Sans" pitchFamily="34"/>
              <a:cs typeface="Open Sans" pitchFamily="34"/>
            </a:endParaRPr>
          </a:p>
        </p:txBody>
      </p:sp>
      <p:pic>
        <p:nvPicPr>
          <p:cNvPr id="26" name="Picture 16">
            <a:extLst>
              <a:ext uri="{FF2B5EF4-FFF2-40B4-BE49-F238E27FC236}">
                <a16:creationId xmlns:a16="http://schemas.microsoft.com/office/drawing/2014/main" id="{33494FE9-0A29-411D-3279-96490E2DE0F0}"/>
              </a:ext>
            </a:extLst>
          </p:cNvPr>
          <p:cNvPicPr>
            <a:picLocks noChangeAspect="1"/>
          </p:cNvPicPr>
          <p:nvPr/>
        </p:nvPicPr>
        <p:blipFill>
          <a:blip r:embed="rId3"/>
          <a:stretch>
            <a:fillRect/>
          </a:stretch>
        </p:blipFill>
        <p:spPr>
          <a:xfrm>
            <a:off x="3019343" y="6158808"/>
            <a:ext cx="765883" cy="676656"/>
          </a:xfrm>
          <a:prstGeom prst="rect">
            <a:avLst/>
          </a:prstGeom>
          <a:noFill/>
          <a:ln cap="flat">
            <a:noFill/>
          </a:ln>
        </p:spPr>
      </p:pic>
      <p:sp>
        <p:nvSpPr>
          <p:cNvPr id="27" name="TextBox 8">
            <a:extLst>
              <a:ext uri="{FF2B5EF4-FFF2-40B4-BE49-F238E27FC236}">
                <a16:creationId xmlns:a16="http://schemas.microsoft.com/office/drawing/2014/main" id="{9D084531-7CDF-ACF9-ABF1-1B15B8D3C413}"/>
              </a:ext>
            </a:extLst>
          </p:cNvPr>
          <p:cNvSpPr txBox="1"/>
          <p:nvPr/>
        </p:nvSpPr>
        <p:spPr>
          <a:xfrm>
            <a:off x="3662490" y="6329630"/>
            <a:ext cx="1198940" cy="287770"/>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3C3C3C"/>
                </a:solidFill>
                <a:effectLst/>
                <a:uLnTx/>
                <a:uFillTx/>
                <a:latin typeface="Oswald" pitchFamily="2" charset="0"/>
                <a:ea typeface="+mn-ea"/>
                <a:cs typeface="+mn-cs"/>
              </a:rPr>
              <a:t>info@apperta.org</a:t>
            </a:r>
          </a:p>
        </p:txBody>
      </p:sp>
      <p:sp>
        <p:nvSpPr>
          <p:cNvPr id="28" name="TextBox 21">
            <a:extLst>
              <a:ext uri="{FF2B5EF4-FFF2-40B4-BE49-F238E27FC236}">
                <a16:creationId xmlns:a16="http://schemas.microsoft.com/office/drawing/2014/main" id="{6233CB5D-C288-60E2-C486-A4500ECDDBCD}"/>
              </a:ext>
            </a:extLst>
          </p:cNvPr>
          <p:cNvSpPr txBox="1"/>
          <p:nvPr/>
        </p:nvSpPr>
        <p:spPr>
          <a:xfrm>
            <a:off x="1440907" y="6308733"/>
            <a:ext cx="1334728"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4">
                  <a:extLst>
                    <a:ext uri="{A12FA001-AC4F-418D-AE19-62706E023703}">
                      <ahyp:hlinkClr xmlns:ahyp="http://schemas.microsoft.com/office/drawing/2018/hyperlinkcolor" val="tx"/>
                    </a:ext>
                  </a:extLst>
                </a:hlinkClick>
              </a:rPr>
              <a:t>https://apperta.org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29" name="Picture 5">
            <a:extLst>
              <a:ext uri="{FF2B5EF4-FFF2-40B4-BE49-F238E27FC236}">
                <a16:creationId xmlns:a16="http://schemas.microsoft.com/office/drawing/2014/main" id="{37138002-0A21-6073-ADDF-131BFF6ACA81}"/>
              </a:ext>
            </a:extLst>
          </p:cNvPr>
          <p:cNvPicPr>
            <a:picLocks noChangeAspect="1"/>
          </p:cNvPicPr>
          <p:nvPr/>
        </p:nvPicPr>
        <p:blipFill>
          <a:blip r:embed="rId5"/>
          <a:srcRect/>
          <a:stretch>
            <a:fillRect/>
          </a:stretch>
        </p:blipFill>
        <p:spPr>
          <a:xfrm>
            <a:off x="385117" y="6221989"/>
            <a:ext cx="917664" cy="435098"/>
          </a:xfrm>
          <a:prstGeom prst="rect">
            <a:avLst/>
          </a:prstGeom>
          <a:noFill/>
          <a:ln cap="flat">
            <a:noFill/>
          </a:ln>
        </p:spPr>
      </p:pic>
      <p:pic>
        <p:nvPicPr>
          <p:cNvPr id="30" name="OpenOutcomes-Logo-Blue.png" descr="OpenOutcomes-Logo-Blue.png">
            <a:extLst>
              <a:ext uri="{FF2B5EF4-FFF2-40B4-BE49-F238E27FC236}">
                <a16:creationId xmlns:a16="http://schemas.microsoft.com/office/drawing/2014/main" id="{062E452E-35CA-CFC6-A5E9-2D0B688DA79B}"/>
              </a:ext>
            </a:extLst>
          </p:cNvPr>
          <p:cNvPicPr>
            <a:picLocks noChangeAspect="1"/>
          </p:cNvPicPr>
          <p:nvPr/>
        </p:nvPicPr>
        <p:blipFill>
          <a:blip r:embed="rId6"/>
          <a:stretch>
            <a:fillRect/>
          </a:stretch>
        </p:blipFill>
        <p:spPr>
          <a:xfrm>
            <a:off x="7774995" y="6275667"/>
            <a:ext cx="1617822" cy="294675"/>
          </a:xfrm>
          <a:prstGeom prst="rect">
            <a:avLst/>
          </a:prstGeom>
          <a:ln w="12700">
            <a:miter lim="400000"/>
          </a:ln>
        </p:spPr>
      </p:pic>
      <p:sp>
        <p:nvSpPr>
          <p:cNvPr id="31" name="TextBox 21">
            <a:extLst>
              <a:ext uri="{FF2B5EF4-FFF2-40B4-BE49-F238E27FC236}">
                <a16:creationId xmlns:a16="http://schemas.microsoft.com/office/drawing/2014/main" id="{23045842-9692-0C02-0906-3753C42443DE}"/>
              </a:ext>
            </a:extLst>
          </p:cNvPr>
          <p:cNvSpPr txBox="1"/>
          <p:nvPr/>
        </p:nvSpPr>
        <p:spPr>
          <a:xfrm>
            <a:off x="9392817" y="6300703"/>
            <a:ext cx="2219675"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4">
                  <a:extLst>
                    <a:ext uri="{A12FA001-AC4F-418D-AE19-62706E023703}">
                      <ahyp:hlinkClr xmlns:ahyp="http://schemas.microsoft.com/office/drawing/2018/hyperlinkcolor" val="tx"/>
                    </a:ext>
                  </a:extLst>
                </a:hlinkClick>
              </a:rPr>
              <a:t>https://openoutcomes.apperta.org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32" name="Picture 1" descr="Picture 1">
            <a:extLst>
              <a:ext uri="{FF2B5EF4-FFF2-40B4-BE49-F238E27FC236}">
                <a16:creationId xmlns:a16="http://schemas.microsoft.com/office/drawing/2014/main" id="{5BB1D60D-84CB-7EE1-052A-C79B0126715F}"/>
              </a:ext>
            </a:extLst>
          </p:cNvPr>
          <p:cNvPicPr>
            <a:picLocks noChangeAspect="1"/>
          </p:cNvPicPr>
          <p:nvPr/>
        </p:nvPicPr>
        <p:blipFill>
          <a:blip r:embed="rId7"/>
          <a:stretch>
            <a:fillRect/>
          </a:stretch>
        </p:blipFill>
        <p:spPr>
          <a:xfrm>
            <a:off x="5403048" y="6245354"/>
            <a:ext cx="1762085" cy="456322"/>
          </a:xfrm>
          <a:prstGeom prst="rect">
            <a:avLst/>
          </a:prstGeom>
          <a:ln w="12700">
            <a:miter lim="400000"/>
          </a:ln>
        </p:spPr>
      </p:pic>
      <p:pic>
        <p:nvPicPr>
          <p:cNvPr id="7" name="Picture 6">
            <a:extLst>
              <a:ext uri="{FF2B5EF4-FFF2-40B4-BE49-F238E27FC236}">
                <a16:creationId xmlns:a16="http://schemas.microsoft.com/office/drawing/2014/main" id="{059FBA0B-5A44-9B4A-8338-2E8931DA2BA1}"/>
              </a:ext>
            </a:extLst>
          </p:cNvPr>
          <p:cNvPicPr>
            <a:picLocks noChangeAspect="1"/>
          </p:cNvPicPr>
          <p:nvPr/>
        </p:nvPicPr>
        <p:blipFill>
          <a:blip r:embed="rId8"/>
          <a:stretch>
            <a:fillRect/>
          </a:stretch>
        </p:blipFill>
        <p:spPr>
          <a:xfrm>
            <a:off x="186938" y="200913"/>
            <a:ext cx="946798" cy="873158"/>
          </a:xfrm>
          <a:prstGeom prst="rect">
            <a:avLst/>
          </a:prstGeom>
        </p:spPr>
      </p:pic>
      <p:pic>
        <p:nvPicPr>
          <p:cNvPr id="8" name="Picture 4" descr="A picture containing drawing&#10;&#10;Description automatically generated">
            <a:extLst>
              <a:ext uri="{FF2B5EF4-FFF2-40B4-BE49-F238E27FC236}">
                <a16:creationId xmlns:a16="http://schemas.microsoft.com/office/drawing/2014/main" id="{A2F5B1EC-F79D-22B0-BD8C-8DE7345E1D26}"/>
              </a:ext>
            </a:extLst>
          </p:cNvPr>
          <p:cNvPicPr>
            <a:picLocks noChangeAspect="1"/>
          </p:cNvPicPr>
          <p:nvPr/>
        </p:nvPicPr>
        <p:blipFill>
          <a:blip r:embed="rId9"/>
          <a:stretch>
            <a:fillRect/>
          </a:stretch>
        </p:blipFill>
        <p:spPr>
          <a:xfrm>
            <a:off x="9789382" y="43068"/>
            <a:ext cx="2392646" cy="1113602"/>
          </a:xfrm>
          <a:prstGeom prst="rect">
            <a:avLst/>
          </a:prstGeom>
          <a:noFill/>
          <a:ln cap="flat">
            <a:noFill/>
          </a:ln>
        </p:spPr>
      </p:pic>
      <p:sp>
        <p:nvSpPr>
          <p:cNvPr id="4" name="TextBox 22">
            <a:extLst>
              <a:ext uri="{FF2B5EF4-FFF2-40B4-BE49-F238E27FC236}">
                <a16:creationId xmlns:a16="http://schemas.microsoft.com/office/drawing/2014/main" id="{C64BC98D-5CFA-11EF-0793-F331008F8F47}"/>
              </a:ext>
            </a:extLst>
          </p:cNvPr>
          <p:cNvSpPr txBox="1"/>
          <p:nvPr/>
        </p:nvSpPr>
        <p:spPr>
          <a:xfrm>
            <a:off x="660337" y="2372336"/>
            <a:ext cx="4742711" cy="1938992"/>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Removal of the </a:t>
            </a:r>
            <a:r>
              <a:rPr kumimoji="0" lang="en-US" sz="18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infrapatella</a:t>
            </a: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fat pad remains controversial</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Blood supply to the patella tendon</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Biomechanics of the knee</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Inflammatory modulator </a:t>
            </a:r>
          </a:p>
        </p:txBody>
      </p:sp>
      <p:sp>
        <p:nvSpPr>
          <p:cNvPr id="5" name="TextBox 22">
            <a:extLst>
              <a:ext uri="{FF2B5EF4-FFF2-40B4-BE49-F238E27FC236}">
                <a16:creationId xmlns:a16="http://schemas.microsoft.com/office/drawing/2014/main" id="{D9386229-2227-C04D-653A-2C2CF60D9FD5}"/>
              </a:ext>
            </a:extLst>
          </p:cNvPr>
          <p:cNvSpPr txBox="1"/>
          <p:nvPr/>
        </p:nvSpPr>
        <p:spPr>
          <a:xfrm>
            <a:off x="7671456" y="2685932"/>
            <a:ext cx="2684655" cy="800219"/>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Improved access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Visualisation</a:t>
            </a:r>
            <a:endPar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22">
            <a:extLst>
              <a:ext uri="{FF2B5EF4-FFF2-40B4-BE49-F238E27FC236}">
                <a16:creationId xmlns:a16="http://schemas.microsoft.com/office/drawing/2014/main" id="{D98BDE65-DE44-B124-78F4-04456396A7AF}"/>
              </a:ext>
            </a:extLst>
          </p:cNvPr>
          <p:cNvSpPr txBox="1"/>
          <p:nvPr/>
        </p:nvSpPr>
        <p:spPr>
          <a:xfrm>
            <a:off x="5781669" y="2624377"/>
            <a:ext cx="1004841" cy="92333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Vs</a:t>
            </a:r>
          </a:p>
        </p:txBody>
      </p:sp>
    </p:spTree>
    <p:extLst>
      <p:ext uri="{BB962C8B-B14F-4D97-AF65-F5344CB8AC3E}">
        <p14:creationId xmlns:p14="http://schemas.microsoft.com/office/powerpoint/2010/main" val="2248160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7">
            <a:extLst>
              <a:ext uri="{FF2B5EF4-FFF2-40B4-BE49-F238E27FC236}">
                <a16:creationId xmlns:a16="http://schemas.microsoft.com/office/drawing/2014/main" id="{9A6E9DF6-45E4-575E-6E11-8F2408D803A7}"/>
              </a:ext>
            </a:extLst>
          </p:cNvPr>
          <p:cNvCxnSpPr/>
          <p:nvPr/>
        </p:nvCxnSpPr>
        <p:spPr>
          <a:xfrm>
            <a:off x="0" y="6036603"/>
            <a:ext cx="12191996" cy="0"/>
          </a:xfrm>
          <a:prstGeom prst="straightConnector1">
            <a:avLst/>
          </a:prstGeom>
          <a:noFill/>
          <a:ln w="28575" cap="flat">
            <a:solidFill>
              <a:srgbClr val="767171"/>
            </a:solidFill>
            <a:prstDash val="solid"/>
            <a:miter/>
          </a:ln>
        </p:spPr>
      </p:cxnSp>
      <p:sp>
        <p:nvSpPr>
          <p:cNvPr id="14" name="TextBox 22">
            <a:extLst>
              <a:ext uri="{FF2B5EF4-FFF2-40B4-BE49-F238E27FC236}">
                <a16:creationId xmlns:a16="http://schemas.microsoft.com/office/drawing/2014/main" id="{E5BC309A-B497-C9DB-9328-1D4E602117C2}"/>
              </a:ext>
            </a:extLst>
          </p:cNvPr>
          <p:cNvSpPr txBox="1"/>
          <p:nvPr/>
        </p:nvSpPr>
        <p:spPr>
          <a:xfrm>
            <a:off x="1206953" y="252771"/>
            <a:ext cx="5863698"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600" b="0" i="0" u="none" strike="noStrike" kern="1200" cap="none" spc="0" normalizeH="0" baseline="0" noProof="0" dirty="0">
                <a:ln>
                  <a:noFill/>
                </a:ln>
                <a:solidFill>
                  <a:srgbClr val="3C3C3B"/>
                </a:solidFill>
                <a:effectLst/>
                <a:uLnTx/>
                <a:uFillTx/>
                <a:latin typeface="Oswald" pitchFamily="2"/>
                <a:ea typeface="Open Sans" pitchFamily="34"/>
                <a:cs typeface="Open Sans" pitchFamily="34"/>
              </a:rPr>
              <a:t>Background</a:t>
            </a:r>
            <a:endParaRPr kumimoji="0" lang="en-GB" sz="3600" b="0" i="0" u="none" strike="noStrike" kern="1200" cap="none" spc="0" normalizeH="0" baseline="0" noProof="0" dirty="0">
              <a:ln>
                <a:noFill/>
              </a:ln>
              <a:solidFill>
                <a:srgbClr val="000000"/>
              </a:solidFill>
              <a:effectLst/>
              <a:uLnTx/>
              <a:uFillTx/>
              <a:latin typeface="Oswald" pitchFamily="2"/>
              <a:ea typeface="Open Sans" pitchFamily="34"/>
              <a:cs typeface="Open Sans" pitchFamily="34"/>
            </a:endParaRPr>
          </a:p>
        </p:txBody>
      </p:sp>
      <p:pic>
        <p:nvPicPr>
          <p:cNvPr id="26" name="Picture 16">
            <a:extLst>
              <a:ext uri="{FF2B5EF4-FFF2-40B4-BE49-F238E27FC236}">
                <a16:creationId xmlns:a16="http://schemas.microsoft.com/office/drawing/2014/main" id="{33494FE9-0A29-411D-3279-96490E2DE0F0}"/>
              </a:ext>
            </a:extLst>
          </p:cNvPr>
          <p:cNvPicPr>
            <a:picLocks noChangeAspect="1"/>
          </p:cNvPicPr>
          <p:nvPr/>
        </p:nvPicPr>
        <p:blipFill>
          <a:blip r:embed="rId3"/>
          <a:stretch>
            <a:fillRect/>
          </a:stretch>
        </p:blipFill>
        <p:spPr>
          <a:xfrm>
            <a:off x="3019343" y="6158808"/>
            <a:ext cx="765883" cy="676656"/>
          </a:xfrm>
          <a:prstGeom prst="rect">
            <a:avLst/>
          </a:prstGeom>
          <a:noFill/>
          <a:ln cap="flat">
            <a:noFill/>
          </a:ln>
        </p:spPr>
      </p:pic>
      <p:sp>
        <p:nvSpPr>
          <p:cNvPr id="27" name="TextBox 8">
            <a:extLst>
              <a:ext uri="{FF2B5EF4-FFF2-40B4-BE49-F238E27FC236}">
                <a16:creationId xmlns:a16="http://schemas.microsoft.com/office/drawing/2014/main" id="{9D084531-7CDF-ACF9-ABF1-1B15B8D3C413}"/>
              </a:ext>
            </a:extLst>
          </p:cNvPr>
          <p:cNvSpPr txBox="1"/>
          <p:nvPr/>
        </p:nvSpPr>
        <p:spPr>
          <a:xfrm>
            <a:off x="3662490" y="6329630"/>
            <a:ext cx="1198940" cy="287770"/>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3C3C3C"/>
                </a:solidFill>
                <a:effectLst/>
                <a:uLnTx/>
                <a:uFillTx/>
                <a:latin typeface="Oswald" pitchFamily="2" charset="0"/>
                <a:ea typeface="+mn-ea"/>
                <a:cs typeface="+mn-cs"/>
              </a:rPr>
              <a:t>info@apperta.org</a:t>
            </a:r>
          </a:p>
        </p:txBody>
      </p:sp>
      <p:sp>
        <p:nvSpPr>
          <p:cNvPr id="28" name="TextBox 21">
            <a:extLst>
              <a:ext uri="{FF2B5EF4-FFF2-40B4-BE49-F238E27FC236}">
                <a16:creationId xmlns:a16="http://schemas.microsoft.com/office/drawing/2014/main" id="{6233CB5D-C288-60E2-C486-A4500ECDDBCD}"/>
              </a:ext>
            </a:extLst>
          </p:cNvPr>
          <p:cNvSpPr txBox="1"/>
          <p:nvPr/>
        </p:nvSpPr>
        <p:spPr>
          <a:xfrm>
            <a:off x="1440907" y="6308733"/>
            <a:ext cx="1334728"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4">
                  <a:extLst>
                    <a:ext uri="{A12FA001-AC4F-418D-AE19-62706E023703}">
                      <ahyp:hlinkClr xmlns:ahyp="http://schemas.microsoft.com/office/drawing/2018/hyperlinkcolor" val="tx"/>
                    </a:ext>
                  </a:extLst>
                </a:hlinkClick>
              </a:rPr>
              <a:t>https://apperta.org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29" name="Picture 5">
            <a:extLst>
              <a:ext uri="{FF2B5EF4-FFF2-40B4-BE49-F238E27FC236}">
                <a16:creationId xmlns:a16="http://schemas.microsoft.com/office/drawing/2014/main" id="{37138002-0A21-6073-ADDF-131BFF6ACA81}"/>
              </a:ext>
            </a:extLst>
          </p:cNvPr>
          <p:cNvPicPr>
            <a:picLocks noChangeAspect="1"/>
          </p:cNvPicPr>
          <p:nvPr/>
        </p:nvPicPr>
        <p:blipFill>
          <a:blip r:embed="rId5"/>
          <a:srcRect/>
          <a:stretch>
            <a:fillRect/>
          </a:stretch>
        </p:blipFill>
        <p:spPr>
          <a:xfrm>
            <a:off x="385117" y="6221989"/>
            <a:ext cx="917664" cy="435098"/>
          </a:xfrm>
          <a:prstGeom prst="rect">
            <a:avLst/>
          </a:prstGeom>
          <a:noFill/>
          <a:ln cap="flat">
            <a:noFill/>
          </a:ln>
        </p:spPr>
      </p:pic>
      <p:pic>
        <p:nvPicPr>
          <p:cNvPr id="30" name="OpenOutcomes-Logo-Blue.png" descr="OpenOutcomes-Logo-Blue.png">
            <a:extLst>
              <a:ext uri="{FF2B5EF4-FFF2-40B4-BE49-F238E27FC236}">
                <a16:creationId xmlns:a16="http://schemas.microsoft.com/office/drawing/2014/main" id="{062E452E-35CA-CFC6-A5E9-2D0B688DA79B}"/>
              </a:ext>
            </a:extLst>
          </p:cNvPr>
          <p:cNvPicPr>
            <a:picLocks noChangeAspect="1"/>
          </p:cNvPicPr>
          <p:nvPr/>
        </p:nvPicPr>
        <p:blipFill>
          <a:blip r:embed="rId6"/>
          <a:stretch>
            <a:fillRect/>
          </a:stretch>
        </p:blipFill>
        <p:spPr>
          <a:xfrm>
            <a:off x="7774995" y="6275667"/>
            <a:ext cx="1617822" cy="294675"/>
          </a:xfrm>
          <a:prstGeom prst="rect">
            <a:avLst/>
          </a:prstGeom>
          <a:ln w="12700">
            <a:miter lim="400000"/>
          </a:ln>
        </p:spPr>
      </p:pic>
      <p:sp>
        <p:nvSpPr>
          <p:cNvPr id="31" name="TextBox 21">
            <a:extLst>
              <a:ext uri="{FF2B5EF4-FFF2-40B4-BE49-F238E27FC236}">
                <a16:creationId xmlns:a16="http://schemas.microsoft.com/office/drawing/2014/main" id="{23045842-9692-0C02-0906-3753C42443DE}"/>
              </a:ext>
            </a:extLst>
          </p:cNvPr>
          <p:cNvSpPr txBox="1"/>
          <p:nvPr/>
        </p:nvSpPr>
        <p:spPr>
          <a:xfrm>
            <a:off x="9392817" y="6300703"/>
            <a:ext cx="2219675"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4">
                  <a:extLst>
                    <a:ext uri="{A12FA001-AC4F-418D-AE19-62706E023703}">
                      <ahyp:hlinkClr xmlns:ahyp="http://schemas.microsoft.com/office/drawing/2018/hyperlinkcolor" val="tx"/>
                    </a:ext>
                  </a:extLst>
                </a:hlinkClick>
              </a:rPr>
              <a:t>https://openoutcomes.apperta.org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32" name="Picture 1" descr="Picture 1">
            <a:extLst>
              <a:ext uri="{FF2B5EF4-FFF2-40B4-BE49-F238E27FC236}">
                <a16:creationId xmlns:a16="http://schemas.microsoft.com/office/drawing/2014/main" id="{5BB1D60D-84CB-7EE1-052A-C79B0126715F}"/>
              </a:ext>
            </a:extLst>
          </p:cNvPr>
          <p:cNvPicPr>
            <a:picLocks noChangeAspect="1"/>
          </p:cNvPicPr>
          <p:nvPr/>
        </p:nvPicPr>
        <p:blipFill>
          <a:blip r:embed="rId7"/>
          <a:stretch>
            <a:fillRect/>
          </a:stretch>
        </p:blipFill>
        <p:spPr>
          <a:xfrm>
            <a:off x="5403048" y="6245354"/>
            <a:ext cx="1762085" cy="456322"/>
          </a:xfrm>
          <a:prstGeom prst="rect">
            <a:avLst/>
          </a:prstGeom>
          <a:ln w="12700">
            <a:miter lim="400000"/>
          </a:ln>
        </p:spPr>
      </p:pic>
      <p:pic>
        <p:nvPicPr>
          <p:cNvPr id="7" name="Picture 6">
            <a:extLst>
              <a:ext uri="{FF2B5EF4-FFF2-40B4-BE49-F238E27FC236}">
                <a16:creationId xmlns:a16="http://schemas.microsoft.com/office/drawing/2014/main" id="{059FBA0B-5A44-9B4A-8338-2E8931DA2BA1}"/>
              </a:ext>
            </a:extLst>
          </p:cNvPr>
          <p:cNvPicPr>
            <a:picLocks noChangeAspect="1"/>
          </p:cNvPicPr>
          <p:nvPr/>
        </p:nvPicPr>
        <p:blipFill>
          <a:blip r:embed="rId8"/>
          <a:stretch>
            <a:fillRect/>
          </a:stretch>
        </p:blipFill>
        <p:spPr>
          <a:xfrm>
            <a:off x="186938" y="200913"/>
            <a:ext cx="946798" cy="873158"/>
          </a:xfrm>
          <a:prstGeom prst="rect">
            <a:avLst/>
          </a:prstGeom>
        </p:spPr>
      </p:pic>
      <p:pic>
        <p:nvPicPr>
          <p:cNvPr id="8" name="Picture 4" descr="A picture containing drawing&#10;&#10;Description automatically generated">
            <a:extLst>
              <a:ext uri="{FF2B5EF4-FFF2-40B4-BE49-F238E27FC236}">
                <a16:creationId xmlns:a16="http://schemas.microsoft.com/office/drawing/2014/main" id="{A2F5B1EC-F79D-22B0-BD8C-8DE7345E1D26}"/>
              </a:ext>
            </a:extLst>
          </p:cNvPr>
          <p:cNvPicPr>
            <a:picLocks noChangeAspect="1"/>
          </p:cNvPicPr>
          <p:nvPr/>
        </p:nvPicPr>
        <p:blipFill>
          <a:blip r:embed="rId9"/>
          <a:stretch>
            <a:fillRect/>
          </a:stretch>
        </p:blipFill>
        <p:spPr>
          <a:xfrm>
            <a:off x="9789382" y="43068"/>
            <a:ext cx="2392646" cy="1113602"/>
          </a:xfrm>
          <a:prstGeom prst="rect">
            <a:avLst/>
          </a:prstGeom>
          <a:noFill/>
          <a:ln cap="flat">
            <a:noFill/>
          </a:ln>
        </p:spPr>
      </p:pic>
      <p:pic>
        <p:nvPicPr>
          <p:cNvPr id="9" name="Picture 2">
            <a:extLst>
              <a:ext uri="{FF2B5EF4-FFF2-40B4-BE49-F238E27FC236}">
                <a16:creationId xmlns:a16="http://schemas.microsoft.com/office/drawing/2014/main" id="{0CC0C243-8EF2-46C1-545A-8C1198CCF7F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33182" y="2464545"/>
            <a:ext cx="5725635" cy="342071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CC5416C0-0422-236D-F50D-012A664F9D51}"/>
              </a:ext>
            </a:extLst>
          </p:cNvPr>
          <p:cNvSpPr txBox="1"/>
          <p:nvPr/>
        </p:nvSpPr>
        <p:spPr>
          <a:xfrm>
            <a:off x="1947518" y="1240063"/>
            <a:ext cx="8673143"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Removal of the </a:t>
            </a:r>
            <a:r>
              <a:rPr kumimoji="0" lang="en-US" sz="2000" b="1"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infrapatella</a:t>
            </a: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fat pad during total knee arthroplasty: does it affect patient outcomes?</a:t>
            </a:r>
            <a:br>
              <a:rPr kumimoji="0" lang="en-US" sz="36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en-GB" sz="1800" b="0" i="0" u="none" strike="noStrike" kern="1200" cap="none" spc="0" normalizeH="0" baseline="0" noProof="0" dirty="0">
              <a:ln>
                <a:noFill/>
              </a:ln>
              <a:solidFill>
                <a:srgbClr val="81818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65053001-0420-CBC1-7C00-02A0933F3385}"/>
              </a:ext>
            </a:extLst>
          </p:cNvPr>
          <p:cNvSpPr txBox="1"/>
          <p:nvPr/>
        </p:nvSpPr>
        <p:spPr>
          <a:xfrm>
            <a:off x="2611412" y="1890409"/>
            <a:ext cx="789124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18180"/>
                </a:solidFill>
                <a:effectLst/>
                <a:uLnTx/>
                <a:uFillTx/>
                <a:latin typeface="Open Sans" panose="020B0606030504020204" pitchFamily="34" charset="0"/>
                <a:ea typeface="Open Sans" panose="020B0606030504020204" pitchFamily="34" charset="0"/>
                <a:cs typeface="Open Sans" panose="020B0606030504020204" pitchFamily="34" charset="0"/>
              </a:rPr>
              <a:t>Robert </a:t>
            </a:r>
            <a:r>
              <a:rPr kumimoji="0" lang="en-US" sz="1600" b="0" i="0" u="none" strike="noStrike" kern="1200" cap="none" spc="0" normalizeH="0" baseline="0" noProof="0" dirty="0" err="1">
                <a:ln>
                  <a:noFill/>
                </a:ln>
                <a:solidFill>
                  <a:srgbClr val="818180"/>
                </a:solidFill>
                <a:effectLst/>
                <a:uLnTx/>
                <a:uFillTx/>
                <a:latin typeface="Open Sans" panose="020B0606030504020204" pitchFamily="34" charset="0"/>
                <a:ea typeface="Open Sans" panose="020B0606030504020204" pitchFamily="34" charset="0"/>
                <a:cs typeface="Open Sans" panose="020B0606030504020204" pitchFamily="34" charset="0"/>
              </a:rPr>
              <a:t>Moverley</a:t>
            </a:r>
            <a:r>
              <a:rPr kumimoji="0" lang="en-US" sz="1600" b="0" i="0" u="none" strike="noStrike" kern="1200" cap="none" spc="0" normalizeH="0" baseline="0" noProof="0" dirty="0">
                <a:ln>
                  <a:noFill/>
                </a:ln>
                <a:solidFill>
                  <a:srgbClr val="818180"/>
                </a:solidFill>
                <a:effectLst/>
                <a:uLnTx/>
                <a:uFillTx/>
                <a:latin typeface="Open Sans" panose="020B0606030504020204" pitchFamily="34" charset="0"/>
                <a:ea typeface="Open Sans" panose="020B0606030504020204" pitchFamily="34" charset="0"/>
                <a:cs typeface="Open Sans" panose="020B0606030504020204" pitchFamily="34" charset="0"/>
              </a:rPr>
              <a:t> | Defer Williams | Nikolaos </a:t>
            </a:r>
            <a:r>
              <a:rPr kumimoji="0" lang="en-US" sz="1600" b="0" i="0" u="none" strike="noStrike" kern="1200" cap="none" spc="0" normalizeH="0" baseline="0" noProof="0" dirty="0" err="1">
                <a:ln>
                  <a:noFill/>
                </a:ln>
                <a:solidFill>
                  <a:srgbClr val="818180"/>
                </a:solidFill>
                <a:effectLst/>
                <a:uLnTx/>
                <a:uFillTx/>
                <a:latin typeface="Open Sans" panose="020B0606030504020204" pitchFamily="34" charset="0"/>
                <a:ea typeface="Open Sans" panose="020B0606030504020204" pitchFamily="34" charset="0"/>
                <a:cs typeface="Open Sans" panose="020B0606030504020204" pitchFamily="34" charset="0"/>
              </a:rPr>
              <a:t>Bardakos</a:t>
            </a:r>
            <a:r>
              <a:rPr kumimoji="0" lang="en-US" sz="1600" b="0" i="0" u="none" strike="noStrike" kern="1200" cap="none" spc="0" normalizeH="0" baseline="0" noProof="0" dirty="0">
                <a:ln>
                  <a:noFill/>
                </a:ln>
                <a:solidFill>
                  <a:srgbClr val="818180"/>
                </a:solidFill>
                <a:effectLst/>
                <a:uLnTx/>
                <a:uFillTx/>
                <a:latin typeface="Open Sans" panose="020B0606030504020204" pitchFamily="34" charset="0"/>
                <a:ea typeface="Open Sans" panose="020B0606030504020204" pitchFamily="34" charset="0"/>
                <a:cs typeface="Open Sans" panose="020B0606030504020204" pitchFamily="34" charset="0"/>
              </a:rPr>
              <a:t> | Richard Field</a:t>
            </a:r>
            <a:endPar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Rectangle 4">
            <a:extLst>
              <a:ext uri="{FF2B5EF4-FFF2-40B4-BE49-F238E27FC236}">
                <a16:creationId xmlns:a16="http://schemas.microsoft.com/office/drawing/2014/main" id="{E0C7463D-3029-287A-E041-90EA89BF2778}"/>
              </a:ext>
            </a:extLst>
          </p:cNvPr>
          <p:cNvSpPr>
            <a:spLocks noChangeArrowheads="1"/>
          </p:cNvSpPr>
          <p:nvPr/>
        </p:nvSpPr>
        <p:spPr bwMode="auto">
          <a:xfrm>
            <a:off x="3345386" y="3112200"/>
            <a:ext cx="2194177" cy="2631377"/>
          </a:xfrm>
          <a:prstGeom prst="rect">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2000"/>
              </a:spcBef>
              <a:buClr>
                <a:schemeClr val="accent1"/>
              </a:buClr>
              <a:buFont typeface="Wingdings 2" pitchFamily="2" charset="2"/>
              <a:buChar char=""/>
              <a:defRPr sz="2000">
                <a:solidFill>
                  <a:srgbClr val="595959"/>
                </a:solidFill>
                <a:latin typeface="Century Gothic" panose="020B0502020202020204" pitchFamily="34" charset="0"/>
                <a:ea typeface="ＭＳ Ｐゴシック" panose="020B0600070205080204" pitchFamily="34" charset="-128"/>
              </a:defRPr>
            </a:lvl1pPr>
            <a:lvl2pPr marL="742950" indent="-285750">
              <a:spcBef>
                <a:spcPts val="600"/>
              </a:spcBef>
              <a:buClr>
                <a:srgbClr val="88671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88671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5pPr>
            <a:lvl6pPr marL="25146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6pPr>
            <a:lvl7pPr marL="29718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7pPr>
            <a:lvl8pPr marL="34290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8pPr>
            <a:lvl9pPr marL="38862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 typeface="Wingdings 2" pitchFamily="2" charset="2"/>
              <a:buNone/>
              <a:tabLst/>
              <a:defRPr/>
            </a:pPr>
            <a:endParaRPr kumimoji="0" lang="en-US" altLang="en-US" sz="2400" b="1" i="0" u="none" strike="noStrike" kern="1200" cap="none" spc="0" normalizeH="0" baseline="0" noProof="0">
              <a:ln>
                <a:noFill/>
              </a:ln>
              <a:solidFill>
                <a:srgbClr val="23236B"/>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5" name="Rectangle 3">
            <a:extLst>
              <a:ext uri="{FF2B5EF4-FFF2-40B4-BE49-F238E27FC236}">
                <a16:creationId xmlns:a16="http://schemas.microsoft.com/office/drawing/2014/main" id="{35FFA477-36D4-F7B3-129A-3CA9E09A3815}"/>
              </a:ext>
            </a:extLst>
          </p:cNvPr>
          <p:cNvSpPr>
            <a:spLocks noChangeArrowheads="1"/>
          </p:cNvSpPr>
          <p:nvPr/>
        </p:nvSpPr>
        <p:spPr bwMode="auto">
          <a:xfrm>
            <a:off x="8149148" y="3130522"/>
            <a:ext cx="718405" cy="2613055"/>
          </a:xfrm>
          <a:prstGeom prst="rect">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2000"/>
              </a:spcBef>
              <a:buClr>
                <a:schemeClr val="accent1"/>
              </a:buClr>
              <a:buFont typeface="Wingdings 2" pitchFamily="2" charset="2"/>
              <a:buChar char=""/>
              <a:defRPr sz="2000">
                <a:solidFill>
                  <a:srgbClr val="595959"/>
                </a:solidFill>
                <a:latin typeface="Century Gothic" panose="020B0502020202020204" pitchFamily="34" charset="0"/>
                <a:ea typeface="ＭＳ Ｐゴシック" panose="020B0600070205080204" pitchFamily="34" charset="-128"/>
              </a:defRPr>
            </a:lvl1pPr>
            <a:lvl2pPr marL="742950" indent="-285750">
              <a:spcBef>
                <a:spcPts val="600"/>
              </a:spcBef>
              <a:buClr>
                <a:srgbClr val="88671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88671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5pPr>
            <a:lvl6pPr marL="25146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6pPr>
            <a:lvl7pPr marL="29718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7pPr>
            <a:lvl8pPr marL="34290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8pPr>
            <a:lvl9pPr marL="38862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 typeface="Wingdings 2" pitchFamily="2" charset="2"/>
              <a:buNone/>
              <a:tabLst/>
              <a:defRPr/>
            </a:pPr>
            <a:endParaRPr kumimoji="0" lang="en-US" altLang="en-US" sz="2400" b="1" i="0" u="none" strike="noStrike" kern="1200" cap="none" spc="0" normalizeH="0" baseline="0" noProof="0">
              <a:ln>
                <a:noFill/>
              </a:ln>
              <a:solidFill>
                <a:srgbClr val="23236B"/>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501583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7">
            <a:extLst>
              <a:ext uri="{FF2B5EF4-FFF2-40B4-BE49-F238E27FC236}">
                <a16:creationId xmlns:a16="http://schemas.microsoft.com/office/drawing/2014/main" id="{9A6E9DF6-45E4-575E-6E11-8F2408D803A7}"/>
              </a:ext>
            </a:extLst>
          </p:cNvPr>
          <p:cNvCxnSpPr/>
          <p:nvPr/>
        </p:nvCxnSpPr>
        <p:spPr>
          <a:xfrm>
            <a:off x="0" y="6036603"/>
            <a:ext cx="12191996" cy="0"/>
          </a:xfrm>
          <a:prstGeom prst="straightConnector1">
            <a:avLst/>
          </a:prstGeom>
          <a:noFill/>
          <a:ln w="28575" cap="flat">
            <a:solidFill>
              <a:srgbClr val="767171"/>
            </a:solidFill>
            <a:prstDash val="solid"/>
            <a:miter/>
          </a:ln>
        </p:spPr>
      </p:cxnSp>
      <p:sp>
        <p:nvSpPr>
          <p:cNvPr id="14" name="TextBox 22">
            <a:extLst>
              <a:ext uri="{FF2B5EF4-FFF2-40B4-BE49-F238E27FC236}">
                <a16:creationId xmlns:a16="http://schemas.microsoft.com/office/drawing/2014/main" id="{E5BC309A-B497-C9DB-9328-1D4E602117C2}"/>
              </a:ext>
            </a:extLst>
          </p:cNvPr>
          <p:cNvSpPr txBox="1"/>
          <p:nvPr/>
        </p:nvSpPr>
        <p:spPr>
          <a:xfrm>
            <a:off x="1206952" y="252771"/>
            <a:ext cx="8582430" cy="120032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FR" sz="3600" b="0" i="0" u="none" strike="noStrike" kern="1200" cap="none" spc="0" normalizeH="0" baseline="0" noProof="0" dirty="0" err="1">
                <a:ln>
                  <a:noFill/>
                </a:ln>
                <a:solidFill>
                  <a:srgbClr val="3C3C3B"/>
                </a:solidFill>
                <a:effectLst/>
                <a:uLnTx/>
                <a:uFillTx/>
                <a:latin typeface="Oswald" pitchFamily="2"/>
                <a:ea typeface="Open Sans" pitchFamily="34"/>
                <a:cs typeface="Open Sans" pitchFamily="34"/>
              </a:rPr>
              <a:t>PROMs</a:t>
            </a:r>
            <a:r>
              <a:rPr kumimoji="0" lang="fr-FR" sz="3600" b="0" i="0" u="none" strike="noStrike" kern="1200" cap="none" spc="0" normalizeH="0" baseline="0" noProof="0" dirty="0">
                <a:ln>
                  <a:noFill/>
                </a:ln>
                <a:solidFill>
                  <a:srgbClr val="3C3C3B"/>
                </a:solidFill>
                <a:effectLst/>
                <a:uLnTx/>
                <a:uFillTx/>
                <a:latin typeface="Oswald" pitchFamily="2"/>
                <a:ea typeface="Open Sans" pitchFamily="34"/>
                <a:cs typeface="Open Sans" pitchFamily="34"/>
              </a:rPr>
              <a:t> </a:t>
            </a:r>
            <a:r>
              <a:rPr kumimoji="0" lang="fr-FR" sz="3600" b="0" i="0" u="none" strike="noStrike" kern="1200" cap="none" spc="0" normalizeH="0" baseline="0" noProof="0" dirty="0" err="1">
                <a:ln>
                  <a:noFill/>
                </a:ln>
                <a:solidFill>
                  <a:srgbClr val="3C3C3B"/>
                </a:solidFill>
                <a:effectLst/>
                <a:uLnTx/>
                <a:uFillTx/>
                <a:latin typeface="Oswald" pitchFamily="2"/>
                <a:ea typeface="Open Sans" pitchFamily="34"/>
                <a:cs typeface="Open Sans" pitchFamily="34"/>
              </a:rPr>
              <a:t>improvement</a:t>
            </a:r>
            <a:r>
              <a:rPr kumimoji="0" lang="fr-FR" sz="3600" b="0" i="0" u="none" strike="noStrike" kern="1200" cap="none" spc="0" normalizeH="0" baseline="0" noProof="0" dirty="0">
                <a:ln>
                  <a:noFill/>
                </a:ln>
                <a:solidFill>
                  <a:srgbClr val="3C3C3B"/>
                </a:solidFill>
                <a:effectLst/>
                <a:uLnTx/>
                <a:uFillTx/>
                <a:latin typeface="Oswald" pitchFamily="2"/>
                <a:ea typeface="Open Sans" pitchFamily="34"/>
                <a:cs typeface="Open Sans" pitchFamily="34"/>
              </a:rPr>
              <a:t> scores per default </a:t>
            </a:r>
            <a:r>
              <a:rPr kumimoji="0" lang="fr-FR" sz="3600" b="0" i="0" u="none" strike="noStrike" kern="1200" cap="none" spc="0" normalizeH="0" baseline="0" noProof="0" dirty="0" err="1">
                <a:ln>
                  <a:noFill/>
                </a:ln>
                <a:solidFill>
                  <a:srgbClr val="3C3C3B"/>
                </a:solidFill>
                <a:effectLst/>
                <a:uLnTx/>
                <a:uFillTx/>
                <a:latin typeface="Oswald" pitchFamily="2"/>
                <a:ea typeface="Open Sans" pitchFamily="34"/>
                <a:cs typeface="Open Sans" pitchFamily="34"/>
              </a:rPr>
              <a:t>infrapatella</a:t>
            </a:r>
            <a:r>
              <a:rPr kumimoji="0" lang="fr-FR" sz="3600" b="0" i="0" u="none" strike="noStrike" kern="1200" cap="none" spc="0" normalizeH="0" baseline="0" noProof="0" dirty="0">
                <a:ln>
                  <a:noFill/>
                </a:ln>
                <a:solidFill>
                  <a:srgbClr val="3C3C3B"/>
                </a:solidFill>
                <a:effectLst/>
                <a:uLnTx/>
                <a:uFillTx/>
                <a:latin typeface="Oswald" pitchFamily="2"/>
                <a:ea typeface="Open Sans" pitchFamily="34"/>
                <a:cs typeface="Open Sans" pitchFamily="34"/>
              </a:rPr>
              <a:t> fat pad practice</a:t>
            </a:r>
          </a:p>
        </p:txBody>
      </p:sp>
      <p:pic>
        <p:nvPicPr>
          <p:cNvPr id="26" name="Picture 16">
            <a:extLst>
              <a:ext uri="{FF2B5EF4-FFF2-40B4-BE49-F238E27FC236}">
                <a16:creationId xmlns:a16="http://schemas.microsoft.com/office/drawing/2014/main" id="{33494FE9-0A29-411D-3279-96490E2DE0F0}"/>
              </a:ext>
            </a:extLst>
          </p:cNvPr>
          <p:cNvPicPr>
            <a:picLocks noChangeAspect="1"/>
          </p:cNvPicPr>
          <p:nvPr/>
        </p:nvPicPr>
        <p:blipFill>
          <a:blip r:embed="rId3"/>
          <a:stretch>
            <a:fillRect/>
          </a:stretch>
        </p:blipFill>
        <p:spPr>
          <a:xfrm>
            <a:off x="3019343" y="6158808"/>
            <a:ext cx="765883" cy="676656"/>
          </a:xfrm>
          <a:prstGeom prst="rect">
            <a:avLst/>
          </a:prstGeom>
          <a:noFill/>
          <a:ln cap="flat">
            <a:noFill/>
          </a:ln>
        </p:spPr>
      </p:pic>
      <p:sp>
        <p:nvSpPr>
          <p:cNvPr id="27" name="TextBox 8">
            <a:extLst>
              <a:ext uri="{FF2B5EF4-FFF2-40B4-BE49-F238E27FC236}">
                <a16:creationId xmlns:a16="http://schemas.microsoft.com/office/drawing/2014/main" id="{9D084531-7CDF-ACF9-ABF1-1B15B8D3C413}"/>
              </a:ext>
            </a:extLst>
          </p:cNvPr>
          <p:cNvSpPr txBox="1"/>
          <p:nvPr/>
        </p:nvSpPr>
        <p:spPr>
          <a:xfrm>
            <a:off x="3662490" y="6329630"/>
            <a:ext cx="1198940" cy="287770"/>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3C3C3C"/>
                </a:solidFill>
                <a:effectLst/>
                <a:uLnTx/>
                <a:uFillTx/>
                <a:latin typeface="Oswald" pitchFamily="2" charset="0"/>
                <a:ea typeface="+mn-ea"/>
                <a:cs typeface="+mn-cs"/>
              </a:rPr>
              <a:t>info@apperta.org</a:t>
            </a:r>
          </a:p>
        </p:txBody>
      </p:sp>
      <p:sp>
        <p:nvSpPr>
          <p:cNvPr id="28" name="TextBox 21">
            <a:extLst>
              <a:ext uri="{FF2B5EF4-FFF2-40B4-BE49-F238E27FC236}">
                <a16:creationId xmlns:a16="http://schemas.microsoft.com/office/drawing/2014/main" id="{6233CB5D-C288-60E2-C486-A4500ECDDBCD}"/>
              </a:ext>
            </a:extLst>
          </p:cNvPr>
          <p:cNvSpPr txBox="1"/>
          <p:nvPr/>
        </p:nvSpPr>
        <p:spPr>
          <a:xfrm>
            <a:off x="1440907" y="6308733"/>
            <a:ext cx="1334728"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4">
                  <a:extLst>
                    <a:ext uri="{A12FA001-AC4F-418D-AE19-62706E023703}">
                      <ahyp:hlinkClr xmlns:ahyp="http://schemas.microsoft.com/office/drawing/2018/hyperlinkcolor" val="tx"/>
                    </a:ext>
                  </a:extLst>
                </a:hlinkClick>
              </a:rPr>
              <a:t>https://apperta.org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29" name="Picture 5">
            <a:extLst>
              <a:ext uri="{FF2B5EF4-FFF2-40B4-BE49-F238E27FC236}">
                <a16:creationId xmlns:a16="http://schemas.microsoft.com/office/drawing/2014/main" id="{37138002-0A21-6073-ADDF-131BFF6ACA81}"/>
              </a:ext>
            </a:extLst>
          </p:cNvPr>
          <p:cNvPicPr>
            <a:picLocks noChangeAspect="1"/>
          </p:cNvPicPr>
          <p:nvPr/>
        </p:nvPicPr>
        <p:blipFill>
          <a:blip r:embed="rId5"/>
          <a:srcRect/>
          <a:stretch>
            <a:fillRect/>
          </a:stretch>
        </p:blipFill>
        <p:spPr>
          <a:xfrm>
            <a:off x="385117" y="6221989"/>
            <a:ext cx="917664" cy="435098"/>
          </a:xfrm>
          <a:prstGeom prst="rect">
            <a:avLst/>
          </a:prstGeom>
          <a:noFill/>
          <a:ln cap="flat">
            <a:noFill/>
          </a:ln>
        </p:spPr>
      </p:pic>
      <p:pic>
        <p:nvPicPr>
          <p:cNvPr id="30" name="OpenOutcomes-Logo-Blue.png" descr="OpenOutcomes-Logo-Blue.png">
            <a:extLst>
              <a:ext uri="{FF2B5EF4-FFF2-40B4-BE49-F238E27FC236}">
                <a16:creationId xmlns:a16="http://schemas.microsoft.com/office/drawing/2014/main" id="{062E452E-35CA-CFC6-A5E9-2D0B688DA79B}"/>
              </a:ext>
            </a:extLst>
          </p:cNvPr>
          <p:cNvPicPr>
            <a:picLocks noChangeAspect="1"/>
          </p:cNvPicPr>
          <p:nvPr/>
        </p:nvPicPr>
        <p:blipFill>
          <a:blip r:embed="rId6"/>
          <a:stretch>
            <a:fillRect/>
          </a:stretch>
        </p:blipFill>
        <p:spPr>
          <a:xfrm>
            <a:off x="7774995" y="6275667"/>
            <a:ext cx="1617822" cy="294675"/>
          </a:xfrm>
          <a:prstGeom prst="rect">
            <a:avLst/>
          </a:prstGeom>
          <a:ln w="12700">
            <a:miter lim="400000"/>
          </a:ln>
        </p:spPr>
      </p:pic>
      <p:sp>
        <p:nvSpPr>
          <p:cNvPr id="31" name="TextBox 21">
            <a:extLst>
              <a:ext uri="{FF2B5EF4-FFF2-40B4-BE49-F238E27FC236}">
                <a16:creationId xmlns:a16="http://schemas.microsoft.com/office/drawing/2014/main" id="{23045842-9692-0C02-0906-3753C42443DE}"/>
              </a:ext>
            </a:extLst>
          </p:cNvPr>
          <p:cNvSpPr txBox="1"/>
          <p:nvPr/>
        </p:nvSpPr>
        <p:spPr>
          <a:xfrm>
            <a:off x="9392817" y="6300703"/>
            <a:ext cx="2219675"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4">
                  <a:extLst>
                    <a:ext uri="{A12FA001-AC4F-418D-AE19-62706E023703}">
                      <ahyp:hlinkClr xmlns:ahyp="http://schemas.microsoft.com/office/drawing/2018/hyperlinkcolor" val="tx"/>
                    </a:ext>
                  </a:extLst>
                </a:hlinkClick>
              </a:rPr>
              <a:t>https://openoutcomes.apperta.org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32" name="Picture 1" descr="Picture 1">
            <a:extLst>
              <a:ext uri="{FF2B5EF4-FFF2-40B4-BE49-F238E27FC236}">
                <a16:creationId xmlns:a16="http://schemas.microsoft.com/office/drawing/2014/main" id="{5BB1D60D-84CB-7EE1-052A-C79B0126715F}"/>
              </a:ext>
            </a:extLst>
          </p:cNvPr>
          <p:cNvPicPr>
            <a:picLocks noChangeAspect="1"/>
          </p:cNvPicPr>
          <p:nvPr/>
        </p:nvPicPr>
        <p:blipFill>
          <a:blip r:embed="rId7"/>
          <a:stretch>
            <a:fillRect/>
          </a:stretch>
        </p:blipFill>
        <p:spPr>
          <a:xfrm>
            <a:off x="5403048" y="6245354"/>
            <a:ext cx="1762085" cy="456322"/>
          </a:xfrm>
          <a:prstGeom prst="rect">
            <a:avLst/>
          </a:prstGeom>
          <a:ln w="12700">
            <a:miter lim="400000"/>
          </a:ln>
        </p:spPr>
      </p:pic>
      <p:pic>
        <p:nvPicPr>
          <p:cNvPr id="7" name="Picture 6">
            <a:extLst>
              <a:ext uri="{FF2B5EF4-FFF2-40B4-BE49-F238E27FC236}">
                <a16:creationId xmlns:a16="http://schemas.microsoft.com/office/drawing/2014/main" id="{059FBA0B-5A44-9B4A-8338-2E8931DA2BA1}"/>
              </a:ext>
            </a:extLst>
          </p:cNvPr>
          <p:cNvPicPr>
            <a:picLocks noChangeAspect="1"/>
          </p:cNvPicPr>
          <p:nvPr/>
        </p:nvPicPr>
        <p:blipFill>
          <a:blip r:embed="rId8"/>
          <a:stretch>
            <a:fillRect/>
          </a:stretch>
        </p:blipFill>
        <p:spPr>
          <a:xfrm>
            <a:off x="186938" y="200913"/>
            <a:ext cx="946798" cy="873158"/>
          </a:xfrm>
          <a:prstGeom prst="rect">
            <a:avLst/>
          </a:prstGeom>
        </p:spPr>
      </p:pic>
      <p:pic>
        <p:nvPicPr>
          <p:cNvPr id="8" name="Picture 4" descr="A picture containing drawing&#10;&#10;Description automatically generated">
            <a:extLst>
              <a:ext uri="{FF2B5EF4-FFF2-40B4-BE49-F238E27FC236}">
                <a16:creationId xmlns:a16="http://schemas.microsoft.com/office/drawing/2014/main" id="{A2F5B1EC-F79D-22B0-BD8C-8DE7345E1D26}"/>
              </a:ext>
            </a:extLst>
          </p:cNvPr>
          <p:cNvPicPr>
            <a:picLocks noChangeAspect="1"/>
          </p:cNvPicPr>
          <p:nvPr/>
        </p:nvPicPr>
        <p:blipFill>
          <a:blip r:embed="rId9"/>
          <a:stretch>
            <a:fillRect/>
          </a:stretch>
        </p:blipFill>
        <p:spPr>
          <a:xfrm>
            <a:off x="9789382" y="43068"/>
            <a:ext cx="2392646" cy="1113602"/>
          </a:xfrm>
          <a:prstGeom prst="rect">
            <a:avLst/>
          </a:prstGeom>
          <a:noFill/>
          <a:ln cap="flat">
            <a:noFill/>
          </a:ln>
        </p:spPr>
      </p:pic>
      <p:graphicFrame>
        <p:nvGraphicFramePr>
          <p:cNvPr id="4" name="Table 3">
            <a:extLst>
              <a:ext uri="{FF2B5EF4-FFF2-40B4-BE49-F238E27FC236}">
                <a16:creationId xmlns:a16="http://schemas.microsoft.com/office/drawing/2014/main" id="{91AF2250-A74D-BC3F-1BC0-EF408F1BFD42}"/>
              </a:ext>
            </a:extLst>
          </p:cNvPr>
          <p:cNvGraphicFramePr>
            <a:graphicFrameLocks/>
          </p:cNvGraphicFramePr>
          <p:nvPr/>
        </p:nvGraphicFramePr>
        <p:xfrm>
          <a:off x="1519561" y="2128536"/>
          <a:ext cx="9152874" cy="2226017"/>
        </p:xfrm>
        <a:graphic>
          <a:graphicData uri="http://schemas.openxmlformats.org/drawingml/2006/table">
            <a:tbl>
              <a:tblPr firstRow="1" bandRow="1">
                <a:effectLst>
                  <a:outerShdw blurRad="50800" dist="38100" dir="2700000" algn="tl" rotWithShape="0">
                    <a:prstClr val="black">
                      <a:alpha val="40000"/>
                    </a:prstClr>
                  </a:outerShdw>
                </a:effectLst>
                <a:tableStyleId>{00A15C55-8517-42AA-B614-E9B94910E393}</a:tableStyleId>
              </a:tblPr>
              <a:tblGrid>
                <a:gridCol w="2550054">
                  <a:extLst>
                    <a:ext uri="{9D8B030D-6E8A-4147-A177-3AD203B41FA5}">
                      <a16:colId xmlns:a16="http://schemas.microsoft.com/office/drawing/2014/main" val="20000"/>
                    </a:ext>
                  </a:extLst>
                </a:gridCol>
                <a:gridCol w="1594884">
                  <a:extLst>
                    <a:ext uri="{9D8B030D-6E8A-4147-A177-3AD203B41FA5}">
                      <a16:colId xmlns:a16="http://schemas.microsoft.com/office/drawing/2014/main" val="20001"/>
                    </a:ext>
                  </a:extLst>
                </a:gridCol>
                <a:gridCol w="2541181">
                  <a:extLst>
                    <a:ext uri="{9D8B030D-6E8A-4147-A177-3AD203B41FA5}">
                      <a16:colId xmlns:a16="http://schemas.microsoft.com/office/drawing/2014/main" val="20002"/>
                    </a:ext>
                  </a:extLst>
                </a:gridCol>
                <a:gridCol w="2466755">
                  <a:extLst>
                    <a:ext uri="{9D8B030D-6E8A-4147-A177-3AD203B41FA5}">
                      <a16:colId xmlns:a16="http://schemas.microsoft.com/office/drawing/2014/main" val="20003"/>
                    </a:ext>
                  </a:extLst>
                </a:gridCol>
              </a:tblGrid>
              <a:tr h="583981">
                <a:tc>
                  <a:txBody>
                    <a:bodyPr/>
                    <a:lstStyle/>
                    <a:p>
                      <a:endParaRPr lang="en-US" sz="2000" dirty="0"/>
                    </a:p>
                  </a:txBody>
                  <a:tcPr marL="91445" marR="91445"/>
                </a:tc>
                <a:tc>
                  <a:txBody>
                    <a:bodyPr/>
                    <a:lstStyle/>
                    <a:p>
                      <a:r>
                        <a:rPr lang="en-US" sz="2500" dirty="0">
                          <a:latin typeface="Open Sans" panose="020B0606030504020204" pitchFamily="34" charset="0"/>
                          <a:ea typeface="Open Sans" panose="020B0606030504020204" pitchFamily="34" charset="0"/>
                          <a:cs typeface="Open Sans" panose="020B0606030504020204" pitchFamily="34" charset="0"/>
                        </a:rPr>
                        <a:t>NUMBER</a:t>
                      </a:r>
                    </a:p>
                  </a:txBody>
                  <a:tcPr marL="91445" marR="91445"/>
                </a:tc>
                <a:tc>
                  <a:txBody>
                    <a:bodyPr/>
                    <a:lstStyle/>
                    <a:p>
                      <a:r>
                        <a:rPr lang="en-US" sz="2500" dirty="0">
                          <a:latin typeface="Open Sans" panose="020B0606030504020204" pitchFamily="34" charset="0"/>
                          <a:ea typeface="Open Sans" panose="020B0606030504020204" pitchFamily="34" charset="0"/>
                          <a:cs typeface="Open Sans" panose="020B0606030504020204" pitchFamily="34" charset="0"/>
                        </a:rPr>
                        <a:t>OKS CHANGE</a:t>
                      </a:r>
                    </a:p>
                  </a:txBody>
                  <a:tcPr marL="91445" marR="91445"/>
                </a:tc>
                <a:tc>
                  <a:txBody>
                    <a:bodyPr/>
                    <a:lstStyle/>
                    <a:p>
                      <a:r>
                        <a:rPr lang="en-US" sz="2500" dirty="0">
                          <a:latin typeface="Open Sans" panose="020B0606030504020204" pitchFamily="34" charset="0"/>
                          <a:ea typeface="Open Sans" panose="020B0606030504020204" pitchFamily="34" charset="0"/>
                          <a:cs typeface="Open Sans" panose="020B0606030504020204" pitchFamily="34" charset="0"/>
                        </a:rPr>
                        <a:t>EQ5D CHANGE</a:t>
                      </a:r>
                    </a:p>
                  </a:txBody>
                  <a:tcPr marL="91445" marR="91445"/>
                </a:tc>
                <a:extLst>
                  <a:ext uri="{0D108BD9-81ED-4DB2-BD59-A6C34878D82A}">
                    <a16:rowId xmlns:a16="http://schemas.microsoft.com/office/drawing/2014/main" val="10000"/>
                  </a:ext>
                </a:extLst>
              </a:tr>
              <a:tr h="520308">
                <a:tc>
                  <a:txBody>
                    <a:bodyPr/>
                    <a:lstStyle/>
                    <a:p>
                      <a:pPr marL="0" marR="0" indent="0" algn="l" defTabSz="347803" rtl="0" eaLnBrk="1" fontAlgn="auto" latinLnBrk="0" hangingPunct="1">
                        <a:lnSpc>
                          <a:spcPct val="100000"/>
                        </a:lnSpc>
                        <a:spcBef>
                          <a:spcPts val="0"/>
                        </a:spcBef>
                        <a:spcAft>
                          <a:spcPts val="0"/>
                        </a:spcAft>
                        <a:buClrTx/>
                        <a:buSzTx/>
                        <a:buFontTx/>
                        <a:buNone/>
                        <a:tabLst/>
                        <a:defRPr/>
                      </a:pPr>
                      <a:r>
                        <a:rPr lang="en-US" sz="2800">
                          <a:latin typeface="Open Sans" panose="020B0606030504020204" pitchFamily="34" charset="0"/>
                          <a:ea typeface="Open Sans" panose="020B0606030504020204" pitchFamily="34" charset="0"/>
                          <a:cs typeface="Open Sans" panose="020B0606030504020204" pitchFamily="34" charset="0"/>
                        </a:rPr>
                        <a:t>EXCISED</a:t>
                      </a:r>
                    </a:p>
                  </a:txBody>
                  <a:tcPr marL="91445" marR="91445"/>
                </a:tc>
                <a:tc>
                  <a:txBody>
                    <a:bodyPr/>
                    <a:lstStyle/>
                    <a:p>
                      <a:pPr marL="0" marR="0" indent="0" algn="ctr" defTabSz="347803" rtl="0" eaLnBrk="1" fontAlgn="auto" latinLnBrk="0" hangingPunct="1">
                        <a:lnSpc>
                          <a:spcPct val="100000"/>
                        </a:lnSpc>
                        <a:spcBef>
                          <a:spcPts val="0"/>
                        </a:spcBef>
                        <a:spcAft>
                          <a:spcPts val="0"/>
                        </a:spcAft>
                        <a:buClrTx/>
                        <a:buSzTx/>
                        <a:buFontTx/>
                        <a:buNone/>
                        <a:tabLst/>
                        <a:defRPr/>
                      </a:pPr>
                      <a:r>
                        <a:rPr lang="en-US" sz="2800" dirty="0">
                          <a:latin typeface="Open Sans" panose="020B0606030504020204" pitchFamily="34" charset="0"/>
                          <a:ea typeface="Open Sans" panose="020B0606030504020204" pitchFamily="34" charset="0"/>
                          <a:cs typeface="Open Sans" panose="020B0606030504020204" pitchFamily="34" charset="0"/>
                        </a:rPr>
                        <a:t>297</a:t>
                      </a:r>
                    </a:p>
                  </a:txBody>
                  <a:tcPr marL="91445" marR="91445"/>
                </a:tc>
                <a:tc>
                  <a:txBody>
                    <a:bodyPr/>
                    <a:lstStyle/>
                    <a:p>
                      <a:pPr marL="0" marR="0" indent="0" algn="ctr" defTabSz="347803" rtl="0" eaLnBrk="1" fontAlgn="auto" latinLnBrk="0" hangingPunct="1">
                        <a:lnSpc>
                          <a:spcPct val="100000"/>
                        </a:lnSpc>
                        <a:spcBef>
                          <a:spcPts val="0"/>
                        </a:spcBef>
                        <a:spcAft>
                          <a:spcPts val="0"/>
                        </a:spcAft>
                        <a:buClrTx/>
                        <a:buSzTx/>
                        <a:buFontTx/>
                        <a:buNone/>
                        <a:tabLst/>
                        <a:defRPr/>
                      </a:pPr>
                      <a:r>
                        <a:rPr lang="en-US" sz="2800" dirty="0">
                          <a:latin typeface="Open Sans" panose="020B0606030504020204" pitchFamily="34" charset="0"/>
                          <a:ea typeface="Open Sans" panose="020B0606030504020204" pitchFamily="34" charset="0"/>
                          <a:cs typeface="Open Sans" panose="020B0606030504020204" pitchFamily="34" charset="0"/>
                        </a:rPr>
                        <a:t>15.0</a:t>
                      </a:r>
                    </a:p>
                  </a:txBody>
                  <a:tcPr marL="91445" marR="91445"/>
                </a:tc>
                <a:tc>
                  <a:txBody>
                    <a:bodyPr/>
                    <a:lstStyle/>
                    <a:p>
                      <a:pPr marL="0" marR="0" indent="0" algn="ctr" defTabSz="347803" rtl="0" eaLnBrk="1" fontAlgn="auto" latinLnBrk="0" hangingPunct="1">
                        <a:lnSpc>
                          <a:spcPct val="100000"/>
                        </a:lnSpc>
                        <a:spcBef>
                          <a:spcPts val="0"/>
                        </a:spcBef>
                        <a:spcAft>
                          <a:spcPts val="0"/>
                        </a:spcAft>
                        <a:buClrTx/>
                        <a:buSzTx/>
                        <a:buFontTx/>
                        <a:buNone/>
                        <a:tabLst/>
                        <a:defRPr/>
                      </a:pPr>
                      <a:r>
                        <a:rPr lang="en-US" sz="2800" dirty="0">
                          <a:latin typeface="Open Sans" panose="020B0606030504020204" pitchFamily="34" charset="0"/>
                          <a:ea typeface="Open Sans" panose="020B0606030504020204" pitchFamily="34" charset="0"/>
                          <a:cs typeface="Open Sans" panose="020B0606030504020204" pitchFamily="34" charset="0"/>
                        </a:rPr>
                        <a:t>0.262</a:t>
                      </a:r>
                    </a:p>
                  </a:txBody>
                  <a:tcPr marL="91445" marR="91445"/>
                </a:tc>
                <a:extLst>
                  <a:ext uri="{0D108BD9-81ED-4DB2-BD59-A6C34878D82A}">
                    <a16:rowId xmlns:a16="http://schemas.microsoft.com/office/drawing/2014/main" val="10001"/>
                  </a:ext>
                </a:extLst>
              </a:tr>
              <a:tr h="467941">
                <a:tc>
                  <a:txBody>
                    <a:bodyPr/>
                    <a:lstStyle/>
                    <a:p>
                      <a:r>
                        <a:rPr lang="en-US" sz="2800" dirty="0">
                          <a:latin typeface="Open Sans" panose="020B0606030504020204" pitchFamily="34" charset="0"/>
                          <a:ea typeface="Open Sans" panose="020B0606030504020204" pitchFamily="34" charset="0"/>
                          <a:cs typeface="Open Sans" panose="020B0606030504020204" pitchFamily="34" charset="0"/>
                        </a:rPr>
                        <a:t>PARTIAL</a:t>
                      </a:r>
                    </a:p>
                  </a:txBody>
                  <a:tcPr marL="91445" marR="91445"/>
                </a:tc>
                <a:tc>
                  <a:txBody>
                    <a:bodyPr/>
                    <a:lstStyle/>
                    <a:p>
                      <a:pPr algn="ctr"/>
                      <a:r>
                        <a:rPr lang="en-US" sz="2800" dirty="0">
                          <a:latin typeface="Open Sans" panose="020B0606030504020204" pitchFamily="34" charset="0"/>
                          <a:ea typeface="Open Sans" panose="020B0606030504020204" pitchFamily="34" charset="0"/>
                          <a:cs typeface="Open Sans" panose="020B0606030504020204" pitchFamily="34" charset="0"/>
                        </a:rPr>
                        <a:t>178</a:t>
                      </a:r>
                    </a:p>
                  </a:txBody>
                  <a:tcPr marL="91445" marR="91445"/>
                </a:tc>
                <a:tc>
                  <a:txBody>
                    <a:bodyPr/>
                    <a:lstStyle/>
                    <a:p>
                      <a:pPr algn="ctr"/>
                      <a:r>
                        <a:rPr lang="en-US" sz="2800" dirty="0">
                          <a:latin typeface="Open Sans" panose="020B0606030504020204" pitchFamily="34" charset="0"/>
                          <a:ea typeface="Open Sans" panose="020B0606030504020204" pitchFamily="34" charset="0"/>
                          <a:cs typeface="Open Sans" panose="020B0606030504020204" pitchFamily="34" charset="0"/>
                        </a:rPr>
                        <a:t>16.6</a:t>
                      </a:r>
                    </a:p>
                  </a:txBody>
                  <a:tcPr marL="91445" marR="91445"/>
                </a:tc>
                <a:tc>
                  <a:txBody>
                    <a:bodyPr/>
                    <a:lstStyle/>
                    <a:p>
                      <a:pPr algn="ctr"/>
                      <a:r>
                        <a:rPr lang="en-US" sz="2800" dirty="0">
                          <a:latin typeface="Open Sans" panose="020B0606030504020204" pitchFamily="34" charset="0"/>
                          <a:ea typeface="Open Sans" panose="020B0606030504020204" pitchFamily="34" charset="0"/>
                          <a:cs typeface="Open Sans" panose="020B0606030504020204" pitchFamily="34" charset="0"/>
                        </a:rPr>
                        <a:t>0.295</a:t>
                      </a:r>
                    </a:p>
                  </a:txBody>
                  <a:tcPr marL="91445" marR="91445"/>
                </a:tc>
                <a:extLst>
                  <a:ext uri="{0D108BD9-81ED-4DB2-BD59-A6C34878D82A}">
                    <a16:rowId xmlns:a16="http://schemas.microsoft.com/office/drawing/2014/main" val="10002"/>
                  </a:ext>
                </a:extLst>
              </a:tr>
              <a:tr h="603568">
                <a:tc>
                  <a:txBody>
                    <a:bodyPr/>
                    <a:lstStyle/>
                    <a:p>
                      <a:r>
                        <a:rPr lang="en-US" sz="2800" dirty="0">
                          <a:latin typeface="Open Sans" panose="020B0606030504020204" pitchFamily="34" charset="0"/>
                          <a:ea typeface="Open Sans" panose="020B0606030504020204" pitchFamily="34" charset="0"/>
                          <a:cs typeface="Open Sans" panose="020B0606030504020204" pitchFamily="34" charset="0"/>
                        </a:rPr>
                        <a:t>PRESERVED</a:t>
                      </a:r>
                    </a:p>
                  </a:txBody>
                  <a:tcPr marL="91445" marR="91445"/>
                </a:tc>
                <a:tc>
                  <a:txBody>
                    <a:bodyPr/>
                    <a:lstStyle/>
                    <a:p>
                      <a:pPr marL="0" marR="0" indent="0" algn="ctr" defTabSz="347803" rtl="0" eaLnBrk="1" fontAlgn="auto" latinLnBrk="0" hangingPunct="1">
                        <a:lnSpc>
                          <a:spcPct val="100000"/>
                        </a:lnSpc>
                        <a:spcBef>
                          <a:spcPts val="0"/>
                        </a:spcBef>
                        <a:spcAft>
                          <a:spcPts val="0"/>
                        </a:spcAft>
                        <a:buClrTx/>
                        <a:buSzTx/>
                        <a:buFontTx/>
                        <a:buNone/>
                        <a:tabLst/>
                        <a:defRPr/>
                      </a:pPr>
                      <a:r>
                        <a:rPr lang="en-US" sz="2800" dirty="0">
                          <a:latin typeface="Open Sans" panose="020B0606030504020204" pitchFamily="34" charset="0"/>
                          <a:ea typeface="Open Sans" panose="020B0606030504020204" pitchFamily="34" charset="0"/>
                          <a:cs typeface="Open Sans" panose="020B0606030504020204" pitchFamily="34" charset="0"/>
                        </a:rPr>
                        <a:t>169</a:t>
                      </a:r>
                    </a:p>
                  </a:txBody>
                  <a:tcPr marL="91445" marR="91445"/>
                </a:tc>
                <a:tc>
                  <a:txBody>
                    <a:bodyPr/>
                    <a:lstStyle/>
                    <a:p>
                      <a:pPr marL="0" marR="0" indent="0" algn="ctr" defTabSz="347803" rtl="0" eaLnBrk="1" fontAlgn="auto" latinLnBrk="0" hangingPunct="1">
                        <a:lnSpc>
                          <a:spcPct val="100000"/>
                        </a:lnSpc>
                        <a:spcBef>
                          <a:spcPts val="0"/>
                        </a:spcBef>
                        <a:spcAft>
                          <a:spcPts val="0"/>
                        </a:spcAft>
                        <a:buClrTx/>
                        <a:buSzTx/>
                        <a:buFontTx/>
                        <a:buNone/>
                        <a:tabLst/>
                        <a:defRPr/>
                      </a:pPr>
                      <a:r>
                        <a:rPr lang="en-US" sz="2800" dirty="0">
                          <a:latin typeface="Open Sans" panose="020B0606030504020204" pitchFamily="34" charset="0"/>
                          <a:ea typeface="Open Sans" panose="020B0606030504020204" pitchFamily="34" charset="0"/>
                          <a:cs typeface="Open Sans" panose="020B0606030504020204" pitchFamily="34" charset="0"/>
                        </a:rPr>
                        <a:t>17.3</a:t>
                      </a:r>
                    </a:p>
                  </a:txBody>
                  <a:tcPr marL="91445" marR="91445"/>
                </a:tc>
                <a:tc>
                  <a:txBody>
                    <a:bodyPr/>
                    <a:lstStyle/>
                    <a:p>
                      <a:pPr marL="0" marR="0" indent="0" algn="ctr" defTabSz="347803" rtl="0" eaLnBrk="1" fontAlgn="auto" latinLnBrk="0" hangingPunct="1">
                        <a:lnSpc>
                          <a:spcPct val="100000"/>
                        </a:lnSpc>
                        <a:spcBef>
                          <a:spcPts val="0"/>
                        </a:spcBef>
                        <a:spcAft>
                          <a:spcPts val="0"/>
                        </a:spcAft>
                        <a:buClrTx/>
                        <a:buSzTx/>
                        <a:buFontTx/>
                        <a:buNone/>
                        <a:tabLst/>
                        <a:defRPr/>
                      </a:pPr>
                      <a:r>
                        <a:rPr lang="en-US" sz="2800" dirty="0">
                          <a:latin typeface="Open Sans" panose="020B0606030504020204" pitchFamily="34" charset="0"/>
                          <a:ea typeface="Open Sans" panose="020B0606030504020204" pitchFamily="34" charset="0"/>
                          <a:cs typeface="Open Sans" panose="020B0606030504020204" pitchFamily="34" charset="0"/>
                        </a:rPr>
                        <a:t>0.327</a:t>
                      </a:r>
                    </a:p>
                  </a:txBody>
                  <a:tcPr marL="91445" marR="91445"/>
                </a:tc>
                <a:extLst>
                  <a:ext uri="{0D108BD9-81ED-4DB2-BD59-A6C34878D82A}">
                    <a16:rowId xmlns:a16="http://schemas.microsoft.com/office/drawing/2014/main" val="10003"/>
                  </a:ext>
                </a:extLst>
              </a:tr>
            </a:tbl>
          </a:graphicData>
        </a:graphic>
      </p:graphicFrame>
      <p:sp>
        <p:nvSpPr>
          <p:cNvPr id="13" name="Rectangle 4">
            <a:extLst>
              <a:ext uri="{FF2B5EF4-FFF2-40B4-BE49-F238E27FC236}">
                <a16:creationId xmlns:a16="http://schemas.microsoft.com/office/drawing/2014/main" id="{E0C7463D-3029-287A-E041-90EA89BF2778}"/>
              </a:ext>
            </a:extLst>
          </p:cNvPr>
          <p:cNvSpPr>
            <a:spLocks/>
          </p:cNvSpPr>
          <p:nvPr/>
        </p:nvSpPr>
        <p:spPr bwMode="auto">
          <a:xfrm>
            <a:off x="5643953" y="2123352"/>
            <a:ext cx="2521852" cy="2203712"/>
          </a:xfrm>
          <a:prstGeom prst="rect">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2000"/>
              </a:spcBef>
              <a:buClr>
                <a:schemeClr val="accent1"/>
              </a:buClr>
              <a:buFont typeface="Wingdings 2" pitchFamily="2" charset="2"/>
              <a:buChar char=""/>
              <a:defRPr sz="2000">
                <a:solidFill>
                  <a:srgbClr val="595959"/>
                </a:solidFill>
                <a:latin typeface="Century Gothic" panose="020B0502020202020204" pitchFamily="34" charset="0"/>
                <a:ea typeface="ＭＳ Ｐゴシック" panose="020B0600070205080204" pitchFamily="34" charset="-128"/>
              </a:defRPr>
            </a:lvl1pPr>
            <a:lvl2pPr marL="742950" indent="-285750">
              <a:spcBef>
                <a:spcPts val="600"/>
              </a:spcBef>
              <a:buClr>
                <a:srgbClr val="88671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88671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5pPr>
            <a:lvl6pPr marL="25146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6pPr>
            <a:lvl7pPr marL="29718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7pPr>
            <a:lvl8pPr marL="34290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8pPr>
            <a:lvl9pPr marL="38862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 typeface="Wingdings 2" pitchFamily="2" charset="2"/>
              <a:buNone/>
              <a:tabLst/>
              <a:defRPr/>
            </a:pPr>
            <a:endParaRPr kumimoji="0" lang="en-US" altLang="en-US" sz="2400" b="1" i="0" u="none" strike="noStrike" kern="1200" cap="none" spc="0" normalizeH="0" baseline="0" noProof="0">
              <a:ln>
                <a:noFill/>
              </a:ln>
              <a:solidFill>
                <a:srgbClr val="23236B"/>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34718B5F-FAE1-53FC-ABA9-B39A5F51E5B7}"/>
              </a:ext>
            </a:extLst>
          </p:cNvPr>
          <p:cNvPicPr>
            <a:picLocks noChangeAspect="1"/>
          </p:cNvPicPr>
          <p:nvPr/>
        </p:nvPicPr>
        <p:blipFill>
          <a:blip r:embed="rId10"/>
          <a:stretch>
            <a:fillRect/>
          </a:stretch>
        </p:blipFill>
        <p:spPr>
          <a:xfrm>
            <a:off x="385117" y="4887121"/>
            <a:ext cx="1634818" cy="616914"/>
          </a:xfrm>
          <a:prstGeom prst="rect">
            <a:avLst/>
          </a:prstGeom>
        </p:spPr>
      </p:pic>
    </p:spTree>
    <p:extLst>
      <p:ext uri="{BB962C8B-B14F-4D97-AF65-F5344CB8AC3E}">
        <p14:creationId xmlns:p14="http://schemas.microsoft.com/office/powerpoint/2010/main" val="162015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7">
            <a:extLst>
              <a:ext uri="{FF2B5EF4-FFF2-40B4-BE49-F238E27FC236}">
                <a16:creationId xmlns:a16="http://schemas.microsoft.com/office/drawing/2014/main" id="{9A6E9DF6-45E4-575E-6E11-8F2408D803A7}"/>
              </a:ext>
            </a:extLst>
          </p:cNvPr>
          <p:cNvCxnSpPr/>
          <p:nvPr/>
        </p:nvCxnSpPr>
        <p:spPr>
          <a:xfrm>
            <a:off x="0" y="6036603"/>
            <a:ext cx="12191996" cy="0"/>
          </a:xfrm>
          <a:prstGeom prst="straightConnector1">
            <a:avLst/>
          </a:prstGeom>
          <a:noFill/>
          <a:ln w="28575" cap="flat">
            <a:solidFill>
              <a:srgbClr val="767171"/>
            </a:solidFill>
            <a:prstDash val="solid"/>
            <a:miter/>
          </a:ln>
        </p:spPr>
      </p:cxnSp>
      <p:sp>
        <p:nvSpPr>
          <p:cNvPr id="14" name="TextBox 22">
            <a:extLst>
              <a:ext uri="{FF2B5EF4-FFF2-40B4-BE49-F238E27FC236}">
                <a16:creationId xmlns:a16="http://schemas.microsoft.com/office/drawing/2014/main" id="{E5BC309A-B497-C9DB-9328-1D4E602117C2}"/>
              </a:ext>
            </a:extLst>
          </p:cNvPr>
          <p:cNvSpPr txBox="1"/>
          <p:nvPr/>
        </p:nvSpPr>
        <p:spPr>
          <a:xfrm>
            <a:off x="1206952" y="252771"/>
            <a:ext cx="8582430"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FR" sz="3600" b="0" i="0" u="none" strike="noStrike" kern="1200" cap="none" spc="0" normalizeH="0" baseline="0" noProof="0" dirty="0" err="1">
                <a:ln>
                  <a:noFill/>
                </a:ln>
                <a:solidFill>
                  <a:srgbClr val="3C3C3B"/>
                </a:solidFill>
                <a:effectLst/>
                <a:uLnTx/>
                <a:uFillTx/>
                <a:latin typeface="Oswald" pitchFamily="2"/>
                <a:ea typeface="Open Sans" pitchFamily="34"/>
                <a:cs typeface="Open Sans" pitchFamily="34"/>
              </a:rPr>
              <a:t>Mean</a:t>
            </a:r>
            <a:r>
              <a:rPr kumimoji="0" lang="fr-FR" sz="3600" b="0" i="0" u="none" strike="noStrike" kern="1200" cap="none" spc="0" normalizeH="0" baseline="0" noProof="0" dirty="0">
                <a:ln>
                  <a:noFill/>
                </a:ln>
                <a:solidFill>
                  <a:srgbClr val="3C3C3B"/>
                </a:solidFill>
                <a:effectLst/>
                <a:uLnTx/>
                <a:uFillTx/>
                <a:latin typeface="Oswald" pitchFamily="2"/>
                <a:ea typeface="Open Sans" pitchFamily="34"/>
                <a:cs typeface="Open Sans" pitchFamily="34"/>
              </a:rPr>
              <a:t> Change in OKS</a:t>
            </a:r>
          </a:p>
        </p:txBody>
      </p:sp>
      <p:pic>
        <p:nvPicPr>
          <p:cNvPr id="26" name="Picture 16">
            <a:extLst>
              <a:ext uri="{FF2B5EF4-FFF2-40B4-BE49-F238E27FC236}">
                <a16:creationId xmlns:a16="http://schemas.microsoft.com/office/drawing/2014/main" id="{33494FE9-0A29-411D-3279-96490E2DE0F0}"/>
              </a:ext>
            </a:extLst>
          </p:cNvPr>
          <p:cNvPicPr>
            <a:picLocks noChangeAspect="1"/>
          </p:cNvPicPr>
          <p:nvPr/>
        </p:nvPicPr>
        <p:blipFill>
          <a:blip r:embed="rId3"/>
          <a:stretch>
            <a:fillRect/>
          </a:stretch>
        </p:blipFill>
        <p:spPr>
          <a:xfrm>
            <a:off x="3019343" y="6158808"/>
            <a:ext cx="765883" cy="676656"/>
          </a:xfrm>
          <a:prstGeom prst="rect">
            <a:avLst/>
          </a:prstGeom>
          <a:noFill/>
          <a:ln cap="flat">
            <a:noFill/>
          </a:ln>
        </p:spPr>
      </p:pic>
      <p:sp>
        <p:nvSpPr>
          <p:cNvPr id="27" name="TextBox 8">
            <a:extLst>
              <a:ext uri="{FF2B5EF4-FFF2-40B4-BE49-F238E27FC236}">
                <a16:creationId xmlns:a16="http://schemas.microsoft.com/office/drawing/2014/main" id="{9D084531-7CDF-ACF9-ABF1-1B15B8D3C413}"/>
              </a:ext>
            </a:extLst>
          </p:cNvPr>
          <p:cNvSpPr txBox="1"/>
          <p:nvPr/>
        </p:nvSpPr>
        <p:spPr>
          <a:xfrm>
            <a:off x="3662490" y="6329630"/>
            <a:ext cx="1198940" cy="287770"/>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3C3C3C"/>
                </a:solidFill>
                <a:effectLst/>
                <a:uLnTx/>
                <a:uFillTx/>
                <a:latin typeface="Oswald" pitchFamily="2" charset="0"/>
                <a:ea typeface="+mn-ea"/>
                <a:cs typeface="+mn-cs"/>
              </a:rPr>
              <a:t>info@apperta.org</a:t>
            </a:r>
          </a:p>
        </p:txBody>
      </p:sp>
      <p:sp>
        <p:nvSpPr>
          <p:cNvPr id="28" name="TextBox 21">
            <a:extLst>
              <a:ext uri="{FF2B5EF4-FFF2-40B4-BE49-F238E27FC236}">
                <a16:creationId xmlns:a16="http://schemas.microsoft.com/office/drawing/2014/main" id="{6233CB5D-C288-60E2-C486-A4500ECDDBCD}"/>
              </a:ext>
            </a:extLst>
          </p:cNvPr>
          <p:cNvSpPr txBox="1"/>
          <p:nvPr/>
        </p:nvSpPr>
        <p:spPr>
          <a:xfrm>
            <a:off x="1440907" y="6308733"/>
            <a:ext cx="1334728"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4">
                  <a:extLst>
                    <a:ext uri="{A12FA001-AC4F-418D-AE19-62706E023703}">
                      <ahyp:hlinkClr xmlns:ahyp="http://schemas.microsoft.com/office/drawing/2018/hyperlinkcolor" val="tx"/>
                    </a:ext>
                  </a:extLst>
                </a:hlinkClick>
              </a:rPr>
              <a:t>https://apperta.org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29" name="Picture 5">
            <a:extLst>
              <a:ext uri="{FF2B5EF4-FFF2-40B4-BE49-F238E27FC236}">
                <a16:creationId xmlns:a16="http://schemas.microsoft.com/office/drawing/2014/main" id="{37138002-0A21-6073-ADDF-131BFF6ACA81}"/>
              </a:ext>
            </a:extLst>
          </p:cNvPr>
          <p:cNvPicPr>
            <a:picLocks noChangeAspect="1"/>
          </p:cNvPicPr>
          <p:nvPr/>
        </p:nvPicPr>
        <p:blipFill>
          <a:blip r:embed="rId5"/>
          <a:srcRect/>
          <a:stretch>
            <a:fillRect/>
          </a:stretch>
        </p:blipFill>
        <p:spPr>
          <a:xfrm>
            <a:off x="385117" y="6221989"/>
            <a:ext cx="917664" cy="435098"/>
          </a:xfrm>
          <a:prstGeom prst="rect">
            <a:avLst/>
          </a:prstGeom>
          <a:noFill/>
          <a:ln cap="flat">
            <a:noFill/>
          </a:ln>
        </p:spPr>
      </p:pic>
      <p:pic>
        <p:nvPicPr>
          <p:cNvPr id="30" name="OpenOutcomes-Logo-Blue.png" descr="OpenOutcomes-Logo-Blue.png">
            <a:extLst>
              <a:ext uri="{FF2B5EF4-FFF2-40B4-BE49-F238E27FC236}">
                <a16:creationId xmlns:a16="http://schemas.microsoft.com/office/drawing/2014/main" id="{062E452E-35CA-CFC6-A5E9-2D0B688DA79B}"/>
              </a:ext>
            </a:extLst>
          </p:cNvPr>
          <p:cNvPicPr>
            <a:picLocks noChangeAspect="1"/>
          </p:cNvPicPr>
          <p:nvPr/>
        </p:nvPicPr>
        <p:blipFill>
          <a:blip r:embed="rId6"/>
          <a:stretch>
            <a:fillRect/>
          </a:stretch>
        </p:blipFill>
        <p:spPr>
          <a:xfrm>
            <a:off x="7774995" y="6275667"/>
            <a:ext cx="1617822" cy="294675"/>
          </a:xfrm>
          <a:prstGeom prst="rect">
            <a:avLst/>
          </a:prstGeom>
          <a:ln w="12700">
            <a:miter lim="400000"/>
          </a:ln>
        </p:spPr>
      </p:pic>
      <p:sp>
        <p:nvSpPr>
          <p:cNvPr id="31" name="TextBox 21">
            <a:extLst>
              <a:ext uri="{FF2B5EF4-FFF2-40B4-BE49-F238E27FC236}">
                <a16:creationId xmlns:a16="http://schemas.microsoft.com/office/drawing/2014/main" id="{23045842-9692-0C02-0906-3753C42443DE}"/>
              </a:ext>
            </a:extLst>
          </p:cNvPr>
          <p:cNvSpPr txBox="1"/>
          <p:nvPr/>
        </p:nvSpPr>
        <p:spPr>
          <a:xfrm>
            <a:off x="9392817" y="6300703"/>
            <a:ext cx="2219675"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4">
                  <a:extLst>
                    <a:ext uri="{A12FA001-AC4F-418D-AE19-62706E023703}">
                      <ahyp:hlinkClr xmlns:ahyp="http://schemas.microsoft.com/office/drawing/2018/hyperlinkcolor" val="tx"/>
                    </a:ext>
                  </a:extLst>
                </a:hlinkClick>
              </a:rPr>
              <a:t>https://openoutcomes.apperta.org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32" name="Picture 1" descr="Picture 1">
            <a:extLst>
              <a:ext uri="{FF2B5EF4-FFF2-40B4-BE49-F238E27FC236}">
                <a16:creationId xmlns:a16="http://schemas.microsoft.com/office/drawing/2014/main" id="{5BB1D60D-84CB-7EE1-052A-C79B0126715F}"/>
              </a:ext>
            </a:extLst>
          </p:cNvPr>
          <p:cNvPicPr>
            <a:picLocks noChangeAspect="1"/>
          </p:cNvPicPr>
          <p:nvPr/>
        </p:nvPicPr>
        <p:blipFill>
          <a:blip r:embed="rId7"/>
          <a:stretch>
            <a:fillRect/>
          </a:stretch>
        </p:blipFill>
        <p:spPr>
          <a:xfrm>
            <a:off x="5403048" y="6245354"/>
            <a:ext cx="1762085" cy="456322"/>
          </a:xfrm>
          <a:prstGeom prst="rect">
            <a:avLst/>
          </a:prstGeom>
          <a:ln w="12700">
            <a:miter lim="400000"/>
          </a:ln>
        </p:spPr>
      </p:pic>
      <p:pic>
        <p:nvPicPr>
          <p:cNvPr id="7" name="Picture 6">
            <a:extLst>
              <a:ext uri="{FF2B5EF4-FFF2-40B4-BE49-F238E27FC236}">
                <a16:creationId xmlns:a16="http://schemas.microsoft.com/office/drawing/2014/main" id="{059FBA0B-5A44-9B4A-8338-2E8931DA2BA1}"/>
              </a:ext>
            </a:extLst>
          </p:cNvPr>
          <p:cNvPicPr>
            <a:picLocks noChangeAspect="1"/>
          </p:cNvPicPr>
          <p:nvPr/>
        </p:nvPicPr>
        <p:blipFill>
          <a:blip r:embed="rId8"/>
          <a:stretch>
            <a:fillRect/>
          </a:stretch>
        </p:blipFill>
        <p:spPr>
          <a:xfrm>
            <a:off x="186938" y="200913"/>
            <a:ext cx="946798" cy="873158"/>
          </a:xfrm>
          <a:prstGeom prst="rect">
            <a:avLst/>
          </a:prstGeom>
        </p:spPr>
      </p:pic>
      <p:pic>
        <p:nvPicPr>
          <p:cNvPr id="8" name="Picture 4" descr="A picture containing drawing&#10;&#10;Description automatically generated">
            <a:extLst>
              <a:ext uri="{FF2B5EF4-FFF2-40B4-BE49-F238E27FC236}">
                <a16:creationId xmlns:a16="http://schemas.microsoft.com/office/drawing/2014/main" id="{A2F5B1EC-F79D-22B0-BD8C-8DE7345E1D26}"/>
              </a:ext>
            </a:extLst>
          </p:cNvPr>
          <p:cNvPicPr>
            <a:picLocks noChangeAspect="1"/>
          </p:cNvPicPr>
          <p:nvPr/>
        </p:nvPicPr>
        <p:blipFill>
          <a:blip r:embed="rId9"/>
          <a:stretch>
            <a:fillRect/>
          </a:stretch>
        </p:blipFill>
        <p:spPr>
          <a:xfrm>
            <a:off x="9789382" y="43068"/>
            <a:ext cx="2392646" cy="1113602"/>
          </a:xfrm>
          <a:prstGeom prst="rect">
            <a:avLst/>
          </a:prstGeom>
          <a:noFill/>
          <a:ln cap="flat">
            <a:noFill/>
          </a:ln>
        </p:spPr>
      </p:pic>
      <p:sp>
        <p:nvSpPr>
          <p:cNvPr id="2" name="Title 1">
            <a:extLst>
              <a:ext uri="{FF2B5EF4-FFF2-40B4-BE49-F238E27FC236}">
                <a16:creationId xmlns:a16="http://schemas.microsoft.com/office/drawing/2014/main" id="{92935B40-B9DD-8357-64D7-7D445407ACD4}"/>
              </a:ext>
            </a:extLst>
          </p:cNvPr>
          <p:cNvSpPr txBox="1">
            <a:spLocks/>
          </p:cNvSpPr>
          <p:nvPr/>
        </p:nvSpPr>
        <p:spPr>
          <a:xfrm>
            <a:off x="1713150" y="1512014"/>
            <a:ext cx="8913813" cy="914400"/>
          </a:xfrm>
          <a:prstGeom prst="rect">
            <a:avLst/>
          </a:prstGeom>
          <a:noFill/>
          <a:ln>
            <a:noFill/>
          </a:ln>
        </p:spPr>
        <p:txBody>
          <a:bodyPr vert="horz" wrap="square" lIns="91440" tIns="45720" rIns="91440" bIns="45720" rtlCol="0" anchor="b" anchorCtr="1" compatLnSpc="1">
            <a:noAutofit/>
          </a:bodyPr>
          <a:lstStyle>
            <a:lvl1pPr marL="0" marR="0" lvl="0" indent="0" algn="ctr" defTabSz="914400" rtl="0" fontAlgn="auto" hangingPunct="1">
              <a:lnSpc>
                <a:spcPct val="90000"/>
              </a:lnSpc>
              <a:spcBef>
                <a:spcPts val="0"/>
              </a:spcBef>
              <a:spcAft>
                <a:spcPts val="0"/>
              </a:spcAft>
              <a:buNone/>
              <a:tabLst/>
              <a:defRPr lang="en-US" sz="6000" b="0" i="0" u="none" strike="noStrike" kern="1200" cap="none" spc="0" baseline="0">
                <a:solidFill>
                  <a:srgbClr val="000000"/>
                </a:solidFill>
                <a:uFillTx/>
                <a:latin typeface="Calibri Light"/>
              </a:defRPr>
            </a:lvl1pPr>
          </a:lstStyle>
          <a:p>
            <a:pPr marL="0" marR="0" lvl="0" indent="0" algn="ctr" defTabSz="914400" rtl="0" eaLnBrk="1" fontAlgn="auto" latinLnBrk="0" hangingPunct="1">
              <a:lnSpc>
                <a:spcPct val="90000"/>
              </a:lnSpc>
              <a:spcBef>
                <a:spcPts val="0"/>
              </a:spcBef>
              <a:spcAft>
                <a:spcPts val="0"/>
              </a:spcAft>
              <a:buClrTx/>
              <a:buSzTx/>
              <a:buFontTx/>
              <a:buNone/>
              <a:tabLst/>
              <a:defRPr sz="2400" b="1" i="0" u="none" strike="noStrike" kern="1200" baseline="0">
                <a:solidFill>
                  <a:prstClr val="white"/>
                </a:solidFill>
                <a:latin typeface="+mn-lt"/>
                <a:ea typeface="+mn-ea"/>
                <a:cs typeface="+mn-cs"/>
              </a:defRPr>
            </a:pPr>
            <a:r>
              <a:rPr kumimoji="0" lang="en-GB" sz="2400" b="1" i="0" u="none" strike="noStrike" kern="1200" cap="none" spc="0" normalizeH="0" baseline="0" noProof="0">
                <a:ln>
                  <a:noFill/>
                </a:ln>
                <a:solidFill>
                  <a:prstClr val="white"/>
                </a:solidFill>
                <a:effectLst/>
                <a:uLnTx/>
                <a:uFillTx/>
                <a:latin typeface="Aptos" panose="02110004020202020204"/>
                <a:ea typeface="+mn-ea"/>
                <a:cs typeface="+mn-cs"/>
              </a:rPr>
              <a:t>Mean Change in OKS (95% CI) comparing individual consultant fat pad default practice </a:t>
            </a:r>
            <a:endParaRPr kumimoji="0" lang="en-GB" sz="24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2" name="Picture 11">
            <a:extLst>
              <a:ext uri="{FF2B5EF4-FFF2-40B4-BE49-F238E27FC236}">
                <a16:creationId xmlns:a16="http://schemas.microsoft.com/office/drawing/2014/main" id="{EB704EAD-5144-6DBE-FCEF-ED8DBF6E079F}"/>
              </a:ext>
            </a:extLst>
          </p:cNvPr>
          <p:cNvPicPr>
            <a:picLocks noChangeAspect="1"/>
          </p:cNvPicPr>
          <p:nvPr/>
        </p:nvPicPr>
        <p:blipFill>
          <a:blip r:embed="rId10"/>
          <a:stretch>
            <a:fillRect/>
          </a:stretch>
        </p:blipFill>
        <p:spPr>
          <a:xfrm>
            <a:off x="186938" y="1259456"/>
            <a:ext cx="11290945" cy="4721214"/>
          </a:xfrm>
          <a:prstGeom prst="rect">
            <a:avLst/>
          </a:prstGeom>
        </p:spPr>
      </p:pic>
    </p:spTree>
    <p:extLst>
      <p:ext uri="{BB962C8B-B14F-4D97-AF65-F5344CB8AC3E}">
        <p14:creationId xmlns:p14="http://schemas.microsoft.com/office/powerpoint/2010/main" val="1857022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7">
            <a:extLst>
              <a:ext uri="{FF2B5EF4-FFF2-40B4-BE49-F238E27FC236}">
                <a16:creationId xmlns:a16="http://schemas.microsoft.com/office/drawing/2014/main" id="{9A6E9DF6-45E4-575E-6E11-8F2408D803A7}"/>
              </a:ext>
            </a:extLst>
          </p:cNvPr>
          <p:cNvCxnSpPr/>
          <p:nvPr/>
        </p:nvCxnSpPr>
        <p:spPr>
          <a:xfrm>
            <a:off x="0" y="6036603"/>
            <a:ext cx="12191996" cy="0"/>
          </a:xfrm>
          <a:prstGeom prst="straightConnector1">
            <a:avLst/>
          </a:prstGeom>
          <a:noFill/>
          <a:ln w="28575" cap="flat">
            <a:solidFill>
              <a:srgbClr val="767171"/>
            </a:solidFill>
            <a:prstDash val="solid"/>
            <a:miter/>
          </a:ln>
        </p:spPr>
      </p:cxnSp>
      <p:sp>
        <p:nvSpPr>
          <p:cNvPr id="14" name="TextBox 22">
            <a:extLst>
              <a:ext uri="{FF2B5EF4-FFF2-40B4-BE49-F238E27FC236}">
                <a16:creationId xmlns:a16="http://schemas.microsoft.com/office/drawing/2014/main" id="{E5BC309A-B497-C9DB-9328-1D4E602117C2}"/>
              </a:ext>
            </a:extLst>
          </p:cNvPr>
          <p:cNvSpPr txBox="1"/>
          <p:nvPr/>
        </p:nvSpPr>
        <p:spPr>
          <a:xfrm>
            <a:off x="1206952" y="252771"/>
            <a:ext cx="9074732" cy="954107"/>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altLang="en-US" sz="2800" b="1" i="0" u="none" strike="noStrike" kern="0" cap="none" spc="0" normalizeH="0" baseline="0" noProof="0" dirty="0">
                <a:ln>
                  <a:noFill/>
                </a:ln>
                <a:solidFill>
                  <a:srgbClr val="3C3C3C"/>
                </a:solidFill>
                <a:effectLst/>
                <a:uLnTx/>
                <a:uFillTx/>
                <a:latin typeface="Oswald" pitchFamily="2" charset="0"/>
                <a:ea typeface="ＭＳ Ｐゴシック" panose="020B0600070205080204" pitchFamily="34" charset="-128"/>
                <a:cs typeface="+mn-cs"/>
              </a:rPr>
              <a:t>Components of OXFORD KNEE SCORE improvement comparing </a:t>
            </a:r>
            <a:r>
              <a:rPr kumimoji="0" lang="en-GB" altLang="en-US" sz="2800" b="1" i="0" u="none" strike="noStrike" kern="0" cap="none" spc="0" normalizeH="0" baseline="0" noProof="0" dirty="0" err="1">
                <a:ln>
                  <a:noFill/>
                </a:ln>
                <a:solidFill>
                  <a:srgbClr val="3C3C3C"/>
                </a:solidFill>
                <a:effectLst/>
                <a:uLnTx/>
                <a:uFillTx/>
                <a:latin typeface="Oswald" pitchFamily="2" charset="0"/>
                <a:ea typeface="ＭＳ Ｐゴシック" panose="020B0600070205080204" pitchFamily="34" charset="-128"/>
                <a:cs typeface="+mn-cs"/>
              </a:rPr>
              <a:t>excisers</a:t>
            </a:r>
            <a:r>
              <a:rPr kumimoji="0" lang="en-GB" altLang="en-US" sz="2800" b="1" i="0" u="none" strike="noStrike" kern="0" cap="none" spc="0" normalizeH="0" baseline="0" noProof="0" dirty="0">
                <a:ln>
                  <a:noFill/>
                </a:ln>
                <a:solidFill>
                  <a:srgbClr val="3C3C3C"/>
                </a:solidFill>
                <a:effectLst/>
                <a:uLnTx/>
                <a:uFillTx/>
                <a:latin typeface="Oswald" pitchFamily="2" charset="0"/>
                <a:ea typeface="ＭＳ Ｐゴシック" panose="020B0600070205080204" pitchFamily="34" charset="-128"/>
                <a:cs typeface="+mn-cs"/>
              </a:rPr>
              <a:t> and preservers</a:t>
            </a:r>
            <a:endParaRPr kumimoji="0" lang="fr-FR" sz="2800" b="0" i="0" u="none" strike="noStrike" kern="1200" cap="none" spc="0" normalizeH="0" baseline="0" noProof="0" dirty="0">
              <a:ln>
                <a:noFill/>
              </a:ln>
              <a:solidFill>
                <a:srgbClr val="3C3C3C"/>
              </a:solidFill>
              <a:effectLst/>
              <a:uLnTx/>
              <a:uFillTx/>
              <a:latin typeface="Oswald" pitchFamily="2" charset="0"/>
              <a:ea typeface="Open Sans" pitchFamily="34"/>
              <a:cs typeface="Open Sans" pitchFamily="34"/>
            </a:endParaRPr>
          </a:p>
        </p:txBody>
      </p:sp>
      <p:pic>
        <p:nvPicPr>
          <p:cNvPr id="26" name="Picture 16">
            <a:extLst>
              <a:ext uri="{FF2B5EF4-FFF2-40B4-BE49-F238E27FC236}">
                <a16:creationId xmlns:a16="http://schemas.microsoft.com/office/drawing/2014/main" id="{33494FE9-0A29-411D-3279-96490E2DE0F0}"/>
              </a:ext>
            </a:extLst>
          </p:cNvPr>
          <p:cNvPicPr>
            <a:picLocks noChangeAspect="1"/>
          </p:cNvPicPr>
          <p:nvPr/>
        </p:nvPicPr>
        <p:blipFill>
          <a:blip r:embed="rId3"/>
          <a:stretch>
            <a:fillRect/>
          </a:stretch>
        </p:blipFill>
        <p:spPr>
          <a:xfrm>
            <a:off x="3019343" y="6158808"/>
            <a:ext cx="765883" cy="676656"/>
          </a:xfrm>
          <a:prstGeom prst="rect">
            <a:avLst/>
          </a:prstGeom>
          <a:noFill/>
          <a:ln cap="flat">
            <a:noFill/>
          </a:ln>
        </p:spPr>
      </p:pic>
      <p:sp>
        <p:nvSpPr>
          <p:cNvPr id="27" name="TextBox 8">
            <a:extLst>
              <a:ext uri="{FF2B5EF4-FFF2-40B4-BE49-F238E27FC236}">
                <a16:creationId xmlns:a16="http://schemas.microsoft.com/office/drawing/2014/main" id="{9D084531-7CDF-ACF9-ABF1-1B15B8D3C413}"/>
              </a:ext>
            </a:extLst>
          </p:cNvPr>
          <p:cNvSpPr txBox="1"/>
          <p:nvPr/>
        </p:nvSpPr>
        <p:spPr>
          <a:xfrm>
            <a:off x="3662490" y="6329630"/>
            <a:ext cx="1198940" cy="287770"/>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3C3C3C"/>
                </a:solidFill>
                <a:effectLst/>
                <a:uLnTx/>
                <a:uFillTx/>
                <a:latin typeface="Oswald" pitchFamily="2" charset="0"/>
                <a:ea typeface="+mn-ea"/>
                <a:cs typeface="+mn-cs"/>
              </a:rPr>
              <a:t>info@apperta.org</a:t>
            </a:r>
          </a:p>
        </p:txBody>
      </p:sp>
      <p:sp>
        <p:nvSpPr>
          <p:cNvPr id="28" name="TextBox 21">
            <a:extLst>
              <a:ext uri="{FF2B5EF4-FFF2-40B4-BE49-F238E27FC236}">
                <a16:creationId xmlns:a16="http://schemas.microsoft.com/office/drawing/2014/main" id="{6233CB5D-C288-60E2-C486-A4500ECDDBCD}"/>
              </a:ext>
            </a:extLst>
          </p:cNvPr>
          <p:cNvSpPr txBox="1"/>
          <p:nvPr/>
        </p:nvSpPr>
        <p:spPr>
          <a:xfrm>
            <a:off x="1440907" y="6308733"/>
            <a:ext cx="1334728"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4">
                  <a:extLst>
                    <a:ext uri="{A12FA001-AC4F-418D-AE19-62706E023703}">
                      <ahyp:hlinkClr xmlns:ahyp="http://schemas.microsoft.com/office/drawing/2018/hyperlinkcolor" val="tx"/>
                    </a:ext>
                  </a:extLst>
                </a:hlinkClick>
              </a:rPr>
              <a:t>https://apperta.org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29" name="Picture 5">
            <a:extLst>
              <a:ext uri="{FF2B5EF4-FFF2-40B4-BE49-F238E27FC236}">
                <a16:creationId xmlns:a16="http://schemas.microsoft.com/office/drawing/2014/main" id="{37138002-0A21-6073-ADDF-131BFF6ACA81}"/>
              </a:ext>
            </a:extLst>
          </p:cNvPr>
          <p:cNvPicPr>
            <a:picLocks noChangeAspect="1"/>
          </p:cNvPicPr>
          <p:nvPr/>
        </p:nvPicPr>
        <p:blipFill>
          <a:blip r:embed="rId5"/>
          <a:srcRect/>
          <a:stretch>
            <a:fillRect/>
          </a:stretch>
        </p:blipFill>
        <p:spPr>
          <a:xfrm>
            <a:off x="385117" y="6221989"/>
            <a:ext cx="917664" cy="435098"/>
          </a:xfrm>
          <a:prstGeom prst="rect">
            <a:avLst/>
          </a:prstGeom>
          <a:noFill/>
          <a:ln cap="flat">
            <a:noFill/>
          </a:ln>
        </p:spPr>
      </p:pic>
      <p:pic>
        <p:nvPicPr>
          <p:cNvPr id="30" name="OpenOutcomes-Logo-Blue.png" descr="OpenOutcomes-Logo-Blue.png">
            <a:extLst>
              <a:ext uri="{FF2B5EF4-FFF2-40B4-BE49-F238E27FC236}">
                <a16:creationId xmlns:a16="http://schemas.microsoft.com/office/drawing/2014/main" id="{062E452E-35CA-CFC6-A5E9-2D0B688DA79B}"/>
              </a:ext>
            </a:extLst>
          </p:cNvPr>
          <p:cNvPicPr>
            <a:picLocks noChangeAspect="1"/>
          </p:cNvPicPr>
          <p:nvPr/>
        </p:nvPicPr>
        <p:blipFill>
          <a:blip r:embed="rId6"/>
          <a:stretch>
            <a:fillRect/>
          </a:stretch>
        </p:blipFill>
        <p:spPr>
          <a:xfrm>
            <a:off x="7774995" y="6275667"/>
            <a:ext cx="1617822" cy="294675"/>
          </a:xfrm>
          <a:prstGeom prst="rect">
            <a:avLst/>
          </a:prstGeom>
          <a:ln w="12700">
            <a:miter lim="400000"/>
          </a:ln>
        </p:spPr>
      </p:pic>
      <p:sp>
        <p:nvSpPr>
          <p:cNvPr id="31" name="TextBox 21">
            <a:extLst>
              <a:ext uri="{FF2B5EF4-FFF2-40B4-BE49-F238E27FC236}">
                <a16:creationId xmlns:a16="http://schemas.microsoft.com/office/drawing/2014/main" id="{23045842-9692-0C02-0906-3753C42443DE}"/>
              </a:ext>
            </a:extLst>
          </p:cNvPr>
          <p:cNvSpPr txBox="1"/>
          <p:nvPr/>
        </p:nvSpPr>
        <p:spPr>
          <a:xfrm>
            <a:off x="9392817" y="6300703"/>
            <a:ext cx="2219675"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4">
                  <a:extLst>
                    <a:ext uri="{A12FA001-AC4F-418D-AE19-62706E023703}">
                      <ahyp:hlinkClr xmlns:ahyp="http://schemas.microsoft.com/office/drawing/2018/hyperlinkcolor" val="tx"/>
                    </a:ext>
                  </a:extLst>
                </a:hlinkClick>
              </a:rPr>
              <a:t>https://openoutcomes.apperta.org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32" name="Picture 1" descr="Picture 1">
            <a:extLst>
              <a:ext uri="{FF2B5EF4-FFF2-40B4-BE49-F238E27FC236}">
                <a16:creationId xmlns:a16="http://schemas.microsoft.com/office/drawing/2014/main" id="{5BB1D60D-84CB-7EE1-052A-C79B0126715F}"/>
              </a:ext>
            </a:extLst>
          </p:cNvPr>
          <p:cNvPicPr>
            <a:picLocks noChangeAspect="1"/>
          </p:cNvPicPr>
          <p:nvPr/>
        </p:nvPicPr>
        <p:blipFill>
          <a:blip r:embed="rId7"/>
          <a:stretch>
            <a:fillRect/>
          </a:stretch>
        </p:blipFill>
        <p:spPr>
          <a:xfrm>
            <a:off x="5403048" y="6245354"/>
            <a:ext cx="1762085" cy="456322"/>
          </a:xfrm>
          <a:prstGeom prst="rect">
            <a:avLst/>
          </a:prstGeom>
          <a:ln w="12700">
            <a:miter lim="400000"/>
          </a:ln>
        </p:spPr>
      </p:pic>
      <p:pic>
        <p:nvPicPr>
          <p:cNvPr id="7" name="Picture 6">
            <a:extLst>
              <a:ext uri="{FF2B5EF4-FFF2-40B4-BE49-F238E27FC236}">
                <a16:creationId xmlns:a16="http://schemas.microsoft.com/office/drawing/2014/main" id="{059FBA0B-5A44-9B4A-8338-2E8931DA2BA1}"/>
              </a:ext>
            </a:extLst>
          </p:cNvPr>
          <p:cNvPicPr>
            <a:picLocks noChangeAspect="1"/>
          </p:cNvPicPr>
          <p:nvPr/>
        </p:nvPicPr>
        <p:blipFill>
          <a:blip r:embed="rId8"/>
          <a:stretch>
            <a:fillRect/>
          </a:stretch>
        </p:blipFill>
        <p:spPr>
          <a:xfrm>
            <a:off x="186938" y="200913"/>
            <a:ext cx="946798" cy="873158"/>
          </a:xfrm>
          <a:prstGeom prst="rect">
            <a:avLst/>
          </a:prstGeom>
        </p:spPr>
      </p:pic>
      <p:pic>
        <p:nvPicPr>
          <p:cNvPr id="8" name="Picture 4" descr="A picture containing drawing&#10;&#10;Description automatically generated">
            <a:extLst>
              <a:ext uri="{FF2B5EF4-FFF2-40B4-BE49-F238E27FC236}">
                <a16:creationId xmlns:a16="http://schemas.microsoft.com/office/drawing/2014/main" id="{A2F5B1EC-F79D-22B0-BD8C-8DE7345E1D26}"/>
              </a:ext>
            </a:extLst>
          </p:cNvPr>
          <p:cNvPicPr>
            <a:picLocks noChangeAspect="1"/>
          </p:cNvPicPr>
          <p:nvPr/>
        </p:nvPicPr>
        <p:blipFill>
          <a:blip r:embed="rId9"/>
          <a:stretch>
            <a:fillRect/>
          </a:stretch>
        </p:blipFill>
        <p:spPr>
          <a:xfrm>
            <a:off x="9789382" y="43068"/>
            <a:ext cx="2392646" cy="1113602"/>
          </a:xfrm>
          <a:prstGeom prst="rect">
            <a:avLst/>
          </a:prstGeom>
          <a:noFill/>
          <a:ln cap="flat">
            <a:noFill/>
          </a:ln>
        </p:spPr>
      </p:pic>
      <p:pic>
        <p:nvPicPr>
          <p:cNvPr id="6" name="Picture 5">
            <a:extLst>
              <a:ext uri="{FF2B5EF4-FFF2-40B4-BE49-F238E27FC236}">
                <a16:creationId xmlns:a16="http://schemas.microsoft.com/office/drawing/2014/main" id="{E3FD5E61-8455-7158-8F9A-14F84AF8D770}"/>
              </a:ext>
            </a:extLst>
          </p:cNvPr>
          <p:cNvPicPr>
            <a:picLocks noChangeAspect="1"/>
          </p:cNvPicPr>
          <p:nvPr/>
        </p:nvPicPr>
        <p:blipFill>
          <a:blip r:embed="rId10"/>
          <a:stretch>
            <a:fillRect/>
          </a:stretch>
        </p:blipFill>
        <p:spPr>
          <a:xfrm>
            <a:off x="2284922" y="1167121"/>
            <a:ext cx="7414698" cy="4784071"/>
          </a:xfrm>
          <a:prstGeom prst="rect">
            <a:avLst/>
          </a:prstGeom>
        </p:spPr>
      </p:pic>
    </p:spTree>
    <p:extLst>
      <p:ext uri="{BB962C8B-B14F-4D97-AF65-F5344CB8AC3E}">
        <p14:creationId xmlns:p14="http://schemas.microsoft.com/office/powerpoint/2010/main" val="2022094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7">
            <a:extLst>
              <a:ext uri="{FF2B5EF4-FFF2-40B4-BE49-F238E27FC236}">
                <a16:creationId xmlns:a16="http://schemas.microsoft.com/office/drawing/2014/main" id="{9A6E9DF6-45E4-575E-6E11-8F2408D803A7}"/>
              </a:ext>
            </a:extLst>
          </p:cNvPr>
          <p:cNvCxnSpPr/>
          <p:nvPr/>
        </p:nvCxnSpPr>
        <p:spPr>
          <a:xfrm>
            <a:off x="0" y="6036603"/>
            <a:ext cx="12191996" cy="0"/>
          </a:xfrm>
          <a:prstGeom prst="straightConnector1">
            <a:avLst/>
          </a:prstGeom>
          <a:noFill/>
          <a:ln w="28575" cap="flat">
            <a:solidFill>
              <a:srgbClr val="767171"/>
            </a:solidFill>
            <a:prstDash val="solid"/>
            <a:miter/>
          </a:ln>
        </p:spPr>
      </p:cxnSp>
      <p:pic>
        <p:nvPicPr>
          <p:cNvPr id="26" name="Picture 16">
            <a:extLst>
              <a:ext uri="{FF2B5EF4-FFF2-40B4-BE49-F238E27FC236}">
                <a16:creationId xmlns:a16="http://schemas.microsoft.com/office/drawing/2014/main" id="{33494FE9-0A29-411D-3279-96490E2DE0F0}"/>
              </a:ext>
            </a:extLst>
          </p:cNvPr>
          <p:cNvPicPr>
            <a:picLocks noChangeAspect="1"/>
          </p:cNvPicPr>
          <p:nvPr/>
        </p:nvPicPr>
        <p:blipFill>
          <a:blip r:embed="rId3"/>
          <a:stretch>
            <a:fillRect/>
          </a:stretch>
        </p:blipFill>
        <p:spPr>
          <a:xfrm>
            <a:off x="3019343" y="6158808"/>
            <a:ext cx="765883" cy="676656"/>
          </a:xfrm>
          <a:prstGeom prst="rect">
            <a:avLst/>
          </a:prstGeom>
          <a:noFill/>
          <a:ln cap="flat">
            <a:noFill/>
          </a:ln>
        </p:spPr>
      </p:pic>
      <p:sp>
        <p:nvSpPr>
          <p:cNvPr id="27" name="TextBox 8">
            <a:extLst>
              <a:ext uri="{FF2B5EF4-FFF2-40B4-BE49-F238E27FC236}">
                <a16:creationId xmlns:a16="http://schemas.microsoft.com/office/drawing/2014/main" id="{9D084531-7CDF-ACF9-ABF1-1B15B8D3C413}"/>
              </a:ext>
            </a:extLst>
          </p:cNvPr>
          <p:cNvSpPr txBox="1"/>
          <p:nvPr/>
        </p:nvSpPr>
        <p:spPr>
          <a:xfrm>
            <a:off x="3662490" y="6329630"/>
            <a:ext cx="1198940" cy="287770"/>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3C3C3C"/>
                </a:solidFill>
                <a:effectLst/>
                <a:uLnTx/>
                <a:uFillTx/>
                <a:latin typeface="Oswald" pitchFamily="2" charset="0"/>
                <a:ea typeface="+mn-ea"/>
                <a:cs typeface="+mn-cs"/>
              </a:rPr>
              <a:t>info@apperta.org</a:t>
            </a:r>
          </a:p>
        </p:txBody>
      </p:sp>
      <p:sp>
        <p:nvSpPr>
          <p:cNvPr id="28" name="TextBox 21">
            <a:extLst>
              <a:ext uri="{FF2B5EF4-FFF2-40B4-BE49-F238E27FC236}">
                <a16:creationId xmlns:a16="http://schemas.microsoft.com/office/drawing/2014/main" id="{6233CB5D-C288-60E2-C486-A4500ECDDBCD}"/>
              </a:ext>
            </a:extLst>
          </p:cNvPr>
          <p:cNvSpPr txBox="1"/>
          <p:nvPr/>
        </p:nvSpPr>
        <p:spPr>
          <a:xfrm>
            <a:off x="1440907" y="6308733"/>
            <a:ext cx="1334728"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4">
                  <a:extLst>
                    <a:ext uri="{A12FA001-AC4F-418D-AE19-62706E023703}">
                      <ahyp:hlinkClr xmlns:ahyp="http://schemas.microsoft.com/office/drawing/2018/hyperlinkcolor" val="tx"/>
                    </a:ext>
                  </a:extLst>
                </a:hlinkClick>
              </a:rPr>
              <a:t>https://apperta.org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29" name="Picture 5">
            <a:extLst>
              <a:ext uri="{FF2B5EF4-FFF2-40B4-BE49-F238E27FC236}">
                <a16:creationId xmlns:a16="http://schemas.microsoft.com/office/drawing/2014/main" id="{37138002-0A21-6073-ADDF-131BFF6ACA81}"/>
              </a:ext>
            </a:extLst>
          </p:cNvPr>
          <p:cNvPicPr>
            <a:picLocks noChangeAspect="1"/>
          </p:cNvPicPr>
          <p:nvPr/>
        </p:nvPicPr>
        <p:blipFill>
          <a:blip r:embed="rId5"/>
          <a:srcRect/>
          <a:stretch>
            <a:fillRect/>
          </a:stretch>
        </p:blipFill>
        <p:spPr>
          <a:xfrm>
            <a:off x="385117" y="6221989"/>
            <a:ext cx="917664" cy="435098"/>
          </a:xfrm>
          <a:prstGeom prst="rect">
            <a:avLst/>
          </a:prstGeom>
          <a:noFill/>
          <a:ln cap="flat">
            <a:noFill/>
          </a:ln>
        </p:spPr>
      </p:pic>
      <p:pic>
        <p:nvPicPr>
          <p:cNvPr id="30" name="OpenOutcomes-Logo-Blue.png" descr="OpenOutcomes-Logo-Blue.png">
            <a:extLst>
              <a:ext uri="{FF2B5EF4-FFF2-40B4-BE49-F238E27FC236}">
                <a16:creationId xmlns:a16="http://schemas.microsoft.com/office/drawing/2014/main" id="{062E452E-35CA-CFC6-A5E9-2D0B688DA79B}"/>
              </a:ext>
            </a:extLst>
          </p:cNvPr>
          <p:cNvPicPr>
            <a:picLocks noChangeAspect="1"/>
          </p:cNvPicPr>
          <p:nvPr/>
        </p:nvPicPr>
        <p:blipFill>
          <a:blip r:embed="rId6"/>
          <a:stretch>
            <a:fillRect/>
          </a:stretch>
        </p:blipFill>
        <p:spPr>
          <a:xfrm>
            <a:off x="7774995" y="6275667"/>
            <a:ext cx="1617822" cy="294675"/>
          </a:xfrm>
          <a:prstGeom prst="rect">
            <a:avLst/>
          </a:prstGeom>
          <a:ln w="12700">
            <a:miter lim="400000"/>
          </a:ln>
        </p:spPr>
      </p:pic>
      <p:sp>
        <p:nvSpPr>
          <p:cNvPr id="31" name="TextBox 21">
            <a:extLst>
              <a:ext uri="{FF2B5EF4-FFF2-40B4-BE49-F238E27FC236}">
                <a16:creationId xmlns:a16="http://schemas.microsoft.com/office/drawing/2014/main" id="{23045842-9692-0C02-0906-3753C42443DE}"/>
              </a:ext>
            </a:extLst>
          </p:cNvPr>
          <p:cNvSpPr txBox="1"/>
          <p:nvPr/>
        </p:nvSpPr>
        <p:spPr>
          <a:xfrm>
            <a:off x="9392817" y="6300703"/>
            <a:ext cx="2219675"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4">
                  <a:extLst>
                    <a:ext uri="{A12FA001-AC4F-418D-AE19-62706E023703}">
                      <ahyp:hlinkClr xmlns:ahyp="http://schemas.microsoft.com/office/drawing/2018/hyperlinkcolor" val="tx"/>
                    </a:ext>
                  </a:extLst>
                </a:hlinkClick>
              </a:rPr>
              <a:t>https://openoutcomes.apperta.org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32" name="Picture 1" descr="Picture 1">
            <a:extLst>
              <a:ext uri="{FF2B5EF4-FFF2-40B4-BE49-F238E27FC236}">
                <a16:creationId xmlns:a16="http://schemas.microsoft.com/office/drawing/2014/main" id="{5BB1D60D-84CB-7EE1-052A-C79B0126715F}"/>
              </a:ext>
            </a:extLst>
          </p:cNvPr>
          <p:cNvPicPr>
            <a:picLocks noChangeAspect="1"/>
          </p:cNvPicPr>
          <p:nvPr/>
        </p:nvPicPr>
        <p:blipFill>
          <a:blip r:embed="rId7"/>
          <a:stretch>
            <a:fillRect/>
          </a:stretch>
        </p:blipFill>
        <p:spPr>
          <a:xfrm>
            <a:off x="5403048" y="6245354"/>
            <a:ext cx="1762085" cy="456322"/>
          </a:xfrm>
          <a:prstGeom prst="rect">
            <a:avLst/>
          </a:prstGeom>
          <a:ln w="12700">
            <a:miter lim="400000"/>
          </a:ln>
        </p:spPr>
      </p:pic>
      <p:pic>
        <p:nvPicPr>
          <p:cNvPr id="7" name="Picture 6">
            <a:extLst>
              <a:ext uri="{FF2B5EF4-FFF2-40B4-BE49-F238E27FC236}">
                <a16:creationId xmlns:a16="http://schemas.microsoft.com/office/drawing/2014/main" id="{059FBA0B-5A44-9B4A-8338-2E8931DA2BA1}"/>
              </a:ext>
            </a:extLst>
          </p:cNvPr>
          <p:cNvPicPr>
            <a:picLocks noChangeAspect="1"/>
          </p:cNvPicPr>
          <p:nvPr/>
        </p:nvPicPr>
        <p:blipFill>
          <a:blip r:embed="rId8"/>
          <a:stretch>
            <a:fillRect/>
          </a:stretch>
        </p:blipFill>
        <p:spPr>
          <a:xfrm>
            <a:off x="186938" y="200913"/>
            <a:ext cx="946798" cy="873158"/>
          </a:xfrm>
          <a:prstGeom prst="rect">
            <a:avLst/>
          </a:prstGeom>
        </p:spPr>
      </p:pic>
      <p:pic>
        <p:nvPicPr>
          <p:cNvPr id="8" name="Picture 4" descr="A picture containing drawing&#10;&#10;Description automatically generated">
            <a:extLst>
              <a:ext uri="{FF2B5EF4-FFF2-40B4-BE49-F238E27FC236}">
                <a16:creationId xmlns:a16="http://schemas.microsoft.com/office/drawing/2014/main" id="{A2F5B1EC-F79D-22B0-BD8C-8DE7345E1D26}"/>
              </a:ext>
            </a:extLst>
          </p:cNvPr>
          <p:cNvPicPr>
            <a:picLocks noChangeAspect="1"/>
          </p:cNvPicPr>
          <p:nvPr/>
        </p:nvPicPr>
        <p:blipFill>
          <a:blip r:embed="rId9"/>
          <a:stretch>
            <a:fillRect/>
          </a:stretch>
        </p:blipFill>
        <p:spPr>
          <a:xfrm>
            <a:off x="9789382" y="43068"/>
            <a:ext cx="2392646" cy="1113602"/>
          </a:xfrm>
          <a:prstGeom prst="rect">
            <a:avLst/>
          </a:prstGeom>
          <a:noFill/>
          <a:ln cap="flat">
            <a:noFill/>
          </a:ln>
        </p:spPr>
      </p:pic>
      <p:pic>
        <p:nvPicPr>
          <p:cNvPr id="2" name="Picture 1">
            <a:extLst>
              <a:ext uri="{FF2B5EF4-FFF2-40B4-BE49-F238E27FC236}">
                <a16:creationId xmlns:a16="http://schemas.microsoft.com/office/drawing/2014/main" id="{86F0A31C-91D6-F22F-4A03-D3647CEE3F08}"/>
              </a:ext>
            </a:extLst>
          </p:cNvPr>
          <p:cNvPicPr>
            <a:picLocks noChangeAspect="1"/>
          </p:cNvPicPr>
          <p:nvPr/>
        </p:nvPicPr>
        <p:blipFill>
          <a:blip r:embed="rId10"/>
          <a:stretch>
            <a:fillRect/>
          </a:stretch>
        </p:blipFill>
        <p:spPr>
          <a:xfrm>
            <a:off x="2776079" y="174158"/>
            <a:ext cx="6639837" cy="5677060"/>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86016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7">
            <a:extLst>
              <a:ext uri="{FF2B5EF4-FFF2-40B4-BE49-F238E27FC236}">
                <a16:creationId xmlns:a16="http://schemas.microsoft.com/office/drawing/2014/main" id="{9A6E9DF6-45E4-575E-6E11-8F2408D803A7}"/>
              </a:ext>
            </a:extLst>
          </p:cNvPr>
          <p:cNvCxnSpPr/>
          <p:nvPr/>
        </p:nvCxnSpPr>
        <p:spPr>
          <a:xfrm>
            <a:off x="0" y="6036603"/>
            <a:ext cx="12191996" cy="0"/>
          </a:xfrm>
          <a:prstGeom prst="straightConnector1">
            <a:avLst/>
          </a:prstGeom>
          <a:noFill/>
          <a:ln w="28575" cap="flat">
            <a:solidFill>
              <a:srgbClr val="767171"/>
            </a:solidFill>
            <a:prstDash val="solid"/>
            <a:miter/>
          </a:ln>
        </p:spPr>
      </p:cxnSp>
      <p:sp>
        <p:nvSpPr>
          <p:cNvPr id="14" name="TextBox 22">
            <a:extLst>
              <a:ext uri="{FF2B5EF4-FFF2-40B4-BE49-F238E27FC236}">
                <a16:creationId xmlns:a16="http://schemas.microsoft.com/office/drawing/2014/main" id="{E5BC309A-B497-C9DB-9328-1D4E602117C2}"/>
              </a:ext>
            </a:extLst>
          </p:cNvPr>
          <p:cNvSpPr txBox="1"/>
          <p:nvPr/>
        </p:nvSpPr>
        <p:spPr>
          <a:xfrm>
            <a:off x="1206953" y="252771"/>
            <a:ext cx="5863698"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600" b="0" i="0" u="none" strike="noStrike" kern="1200" cap="none" spc="0" normalizeH="0" baseline="0" noProof="0" dirty="0">
                <a:ln>
                  <a:noFill/>
                </a:ln>
                <a:solidFill>
                  <a:srgbClr val="3C3C3B"/>
                </a:solidFill>
                <a:effectLst/>
                <a:uLnTx/>
                <a:uFillTx/>
                <a:latin typeface="Oswald" pitchFamily="2"/>
                <a:ea typeface="Open Sans" pitchFamily="34"/>
                <a:cs typeface="Open Sans" pitchFamily="34"/>
              </a:rPr>
              <a:t>Challenges</a:t>
            </a:r>
            <a:endParaRPr kumimoji="0" lang="en-GB" sz="3600" b="0" i="0" u="none" strike="noStrike" kern="1200" cap="none" spc="0" normalizeH="0" baseline="0" noProof="0" dirty="0">
              <a:ln>
                <a:noFill/>
              </a:ln>
              <a:solidFill>
                <a:srgbClr val="000000"/>
              </a:solidFill>
              <a:effectLst/>
              <a:uLnTx/>
              <a:uFillTx/>
              <a:latin typeface="Oswald" pitchFamily="2"/>
              <a:ea typeface="Open Sans" pitchFamily="34"/>
              <a:cs typeface="Open Sans" pitchFamily="34"/>
            </a:endParaRPr>
          </a:p>
        </p:txBody>
      </p:sp>
      <p:pic>
        <p:nvPicPr>
          <p:cNvPr id="26" name="Picture 16">
            <a:extLst>
              <a:ext uri="{FF2B5EF4-FFF2-40B4-BE49-F238E27FC236}">
                <a16:creationId xmlns:a16="http://schemas.microsoft.com/office/drawing/2014/main" id="{33494FE9-0A29-411D-3279-96490E2DE0F0}"/>
              </a:ext>
            </a:extLst>
          </p:cNvPr>
          <p:cNvPicPr>
            <a:picLocks noChangeAspect="1"/>
          </p:cNvPicPr>
          <p:nvPr/>
        </p:nvPicPr>
        <p:blipFill>
          <a:blip r:embed="rId3"/>
          <a:stretch>
            <a:fillRect/>
          </a:stretch>
        </p:blipFill>
        <p:spPr>
          <a:xfrm>
            <a:off x="3019343" y="6158808"/>
            <a:ext cx="765883" cy="676656"/>
          </a:xfrm>
          <a:prstGeom prst="rect">
            <a:avLst/>
          </a:prstGeom>
          <a:noFill/>
          <a:ln cap="flat">
            <a:noFill/>
          </a:ln>
        </p:spPr>
      </p:pic>
      <p:sp>
        <p:nvSpPr>
          <p:cNvPr id="27" name="TextBox 8">
            <a:extLst>
              <a:ext uri="{FF2B5EF4-FFF2-40B4-BE49-F238E27FC236}">
                <a16:creationId xmlns:a16="http://schemas.microsoft.com/office/drawing/2014/main" id="{9D084531-7CDF-ACF9-ABF1-1B15B8D3C413}"/>
              </a:ext>
            </a:extLst>
          </p:cNvPr>
          <p:cNvSpPr txBox="1"/>
          <p:nvPr/>
        </p:nvSpPr>
        <p:spPr>
          <a:xfrm>
            <a:off x="3662490" y="6329630"/>
            <a:ext cx="1198940" cy="287770"/>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3C3C3C"/>
                </a:solidFill>
                <a:effectLst/>
                <a:uLnTx/>
                <a:uFillTx/>
                <a:latin typeface="Oswald" pitchFamily="2" charset="0"/>
                <a:ea typeface="+mn-ea"/>
                <a:cs typeface="+mn-cs"/>
              </a:rPr>
              <a:t>info@apperta.org</a:t>
            </a:r>
          </a:p>
        </p:txBody>
      </p:sp>
      <p:sp>
        <p:nvSpPr>
          <p:cNvPr id="28" name="TextBox 21">
            <a:extLst>
              <a:ext uri="{FF2B5EF4-FFF2-40B4-BE49-F238E27FC236}">
                <a16:creationId xmlns:a16="http://schemas.microsoft.com/office/drawing/2014/main" id="{6233CB5D-C288-60E2-C486-A4500ECDDBCD}"/>
              </a:ext>
            </a:extLst>
          </p:cNvPr>
          <p:cNvSpPr txBox="1"/>
          <p:nvPr/>
        </p:nvSpPr>
        <p:spPr>
          <a:xfrm>
            <a:off x="1440907" y="6308733"/>
            <a:ext cx="1334728"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4">
                  <a:extLst>
                    <a:ext uri="{A12FA001-AC4F-418D-AE19-62706E023703}">
                      <ahyp:hlinkClr xmlns:ahyp="http://schemas.microsoft.com/office/drawing/2018/hyperlinkcolor" val="tx"/>
                    </a:ext>
                  </a:extLst>
                </a:hlinkClick>
              </a:rPr>
              <a:t>https://apperta.org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29" name="Picture 5">
            <a:extLst>
              <a:ext uri="{FF2B5EF4-FFF2-40B4-BE49-F238E27FC236}">
                <a16:creationId xmlns:a16="http://schemas.microsoft.com/office/drawing/2014/main" id="{37138002-0A21-6073-ADDF-131BFF6ACA81}"/>
              </a:ext>
            </a:extLst>
          </p:cNvPr>
          <p:cNvPicPr>
            <a:picLocks noChangeAspect="1"/>
          </p:cNvPicPr>
          <p:nvPr/>
        </p:nvPicPr>
        <p:blipFill>
          <a:blip r:embed="rId5"/>
          <a:srcRect/>
          <a:stretch>
            <a:fillRect/>
          </a:stretch>
        </p:blipFill>
        <p:spPr>
          <a:xfrm>
            <a:off x="385117" y="6221989"/>
            <a:ext cx="917664" cy="435098"/>
          </a:xfrm>
          <a:prstGeom prst="rect">
            <a:avLst/>
          </a:prstGeom>
          <a:noFill/>
          <a:ln cap="flat">
            <a:noFill/>
          </a:ln>
        </p:spPr>
      </p:pic>
      <p:pic>
        <p:nvPicPr>
          <p:cNvPr id="30" name="OpenOutcomes-Logo-Blue.png" descr="OpenOutcomes-Logo-Blue.png">
            <a:extLst>
              <a:ext uri="{FF2B5EF4-FFF2-40B4-BE49-F238E27FC236}">
                <a16:creationId xmlns:a16="http://schemas.microsoft.com/office/drawing/2014/main" id="{062E452E-35CA-CFC6-A5E9-2D0B688DA79B}"/>
              </a:ext>
            </a:extLst>
          </p:cNvPr>
          <p:cNvPicPr>
            <a:picLocks noChangeAspect="1"/>
          </p:cNvPicPr>
          <p:nvPr/>
        </p:nvPicPr>
        <p:blipFill>
          <a:blip r:embed="rId6"/>
          <a:stretch>
            <a:fillRect/>
          </a:stretch>
        </p:blipFill>
        <p:spPr>
          <a:xfrm>
            <a:off x="7774995" y="6275667"/>
            <a:ext cx="1617822" cy="294675"/>
          </a:xfrm>
          <a:prstGeom prst="rect">
            <a:avLst/>
          </a:prstGeom>
          <a:ln w="12700">
            <a:miter lim="400000"/>
          </a:ln>
        </p:spPr>
      </p:pic>
      <p:sp>
        <p:nvSpPr>
          <p:cNvPr id="31" name="TextBox 21">
            <a:extLst>
              <a:ext uri="{FF2B5EF4-FFF2-40B4-BE49-F238E27FC236}">
                <a16:creationId xmlns:a16="http://schemas.microsoft.com/office/drawing/2014/main" id="{23045842-9692-0C02-0906-3753C42443DE}"/>
              </a:ext>
            </a:extLst>
          </p:cNvPr>
          <p:cNvSpPr txBox="1"/>
          <p:nvPr/>
        </p:nvSpPr>
        <p:spPr>
          <a:xfrm>
            <a:off x="9392817" y="6300703"/>
            <a:ext cx="2219675"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4">
                  <a:extLst>
                    <a:ext uri="{A12FA001-AC4F-418D-AE19-62706E023703}">
                      <ahyp:hlinkClr xmlns:ahyp="http://schemas.microsoft.com/office/drawing/2018/hyperlinkcolor" val="tx"/>
                    </a:ext>
                  </a:extLst>
                </a:hlinkClick>
              </a:rPr>
              <a:t>https://openoutcomes.apperta.org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32" name="Picture 1" descr="Picture 1">
            <a:extLst>
              <a:ext uri="{FF2B5EF4-FFF2-40B4-BE49-F238E27FC236}">
                <a16:creationId xmlns:a16="http://schemas.microsoft.com/office/drawing/2014/main" id="{5BB1D60D-84CB-7EE1-052A-C79B0126715F}"/>
              </a:ext>
            </a:extLst>
          </p:cNvPr>
          <p:cNvPicPr>
            <a:picLocks noChangeAspect="1"/>
          </p:cNvPicPr>
          <p:nvPr/>
        </p:nvPicPr>
        <p:blipFill>
          <a:blip r:embed="rId7"/>
          <a:stretch>
            <a:fillRect/>
          </a:stretch>
        </p:blipFill>
        <p:spPr>
          <a:xfrm>
            <a:off x="5403048" y="6245354"/>
            <a:ext cx="1762085" cy="456322"/>
          </a:xfrm>
          <a:prstGeom prst="rect">
            <a:avLst/>
          </a:prstGeom>
          <a:ln w="12700">
            <a:miter lim="400000"/>
          </a:ln>
        </p:spPr>
      </p:pic>
      <p:pic>
        <p:nvPicPr>
          <p:cNvPr id="7" name="Picture 6">
            <a:extLst>
              <a:ext uri="{FF2B5EF4-FFF2-40B4-BE49-F238E27FC236}">
                <a16:creationId xmlns:a16="http://schemas.microsoft.com/office/drawing/2014/main" id="{059FBA0B-5A44-9B4A-8338-2E8931DA2BA1}"/>
              </a:ext>
            </a:extLst>
          </p:cNvPr>
          <p:cNvPicPr>
            <a:picLocks noChangeAspect="1"/>
          </p:cNvPicPr>
          <p:nvPr/>
        </p:nvPicPr>
        <p:blipFill>
          <a:blip r:embed="rId8"/>
          <a:stretch>
            <a:fillRect/>
          </a:stretch>
        </p:blipFill>
        <p:spPr>
          <a:xfrm>
            <a:off x="186938" y="200913"/>
            <a:ext cx="946798" cy="873158"/>
          </a:xfrm>
          <a:prstGeom prst="rect">
            <a:avLst/>
          </a:prstGeom>
        </p:spPr>
      </p:pic>
      <p:pic>
        <p:nvPicPr>
          <p:cNvPr id="8" name="Picture 4" descr="A picture containing drawing&#10;&#10;Description automatically generated">
            <a:extLst>
              <a:ext uri="{FF2B5EF4-FFF2-40B4-BE49-F238E27FC236}">
                <a16:creationId xmlns:a16="http://schemas.microsoft.com/office/drawing/2014/main" id="{A2F5B1EC-F79D-22B0-BD8C-8DE7345E1D26}"/>
              </a:ext>
            </a:extLst>
          </p:cNvPr>
          <p:cNvPicPr>
            <a:picLocks noChangeAspect="1"/>
          </p:cNvPicPr>
          <p:nvPr/>
        </p:nvPicPr>
        <p:blipFill>
          <a:blip r:embed="rId9"/>
          <a:stretch>
            <a:fillRect/>
          </a:stretch>
        </p:blipFill>
        <p:spPr>
          <a:xfrm>
            <a:off x="9789382" y="43068"/>
            <a:ext cx="2392646" cy="1113602"/>
          </a:xfrm>
          <a:prstGeom prst="rect">
            <a:avLst/>
          </a:prstGeom>
          <a:noFill/>
          <a:ln cap="flat">
            <a:noFill/>
          </a:ln>
        </p:spPr>
      </p:pic>
      <p:pic>
        <p:nvPicPr>
          <p:cNvPr id="2" name="Picture 1" descr="A picture containing text, first-aid kit, clipart, vector graphics&#10;&#10;Description automatically generated">
            <a:extLst>
              <a:ext uri="{FF2B5EF4-FFF2-40B4-BE49-F238E27FC236}">
                <a16:creationId xmlns:a16="http://schemas.microsoft.com/office/drawing/2014/main" id="{609F28E8-9166-4E9F-8F59-9B8CBB45A647}"/>
              </a:ext>
            </a:extLst>
          </p:cNvPr>
          <p:cNvPicPr>
            <a:picLocks noChangeAspect="1"/>
          </p:cNvPicPr>
          <p:nvPr/>
        </p:nvPicPr>
        <p:blipFill>
          <a:blip r:embed="rId10"/>
          <a:stretch>
            <a:fillRect/>
          </a:stretch>
        </p:blipFill>
        <p:spPr>
          <a:xfrm>
            <a:off x="5124232" y="1871265"/>
            <a:ext cx="1539494" cy="1772444"/>
          </a:xfrm>
          <a:prstGeom prst="rect">
            <a:avLst/>
          </a:prstGeom>
        </p:spPr>
      </p:pic>
      <p:pic>
        <p:nvPicPr>
          <p:cNvPr id="9" name="Content Placeholder 2" descr="Icon&#10;&#10;Description automatically generated">
            <a:extLst>
              <a:ext uri="{FF2B5EF4-FFF2-40B4-BE49-F238E27FC236}">
                <a16:creationId xmlns:a16="http://schemas.microsoft.com/office/drawing/2014/main" id="{8CFCBF59-C12F-7D04-9087-4A0CA2C6E1F8}"/>
              </a:ext>
            </a:extLst>
          </p:cNvPr>
          <p:cNvPicPr>
            <a:picLocks noChangeAspect="1"/>
          </p:cNvPicPr>
          <p:nvPr/>
        </p:nvPicPr>
        <p:blipFill>
          <a:blip r:embed="rId11"/>
          <a:stretch>
            <a:fillRect/>
          </a:stretch>
        </p:blipFill>
        <p:spPr>
          <a:xfrm>
            <a:off x="8067765" y="2001500"/>
            <a:ext cx="3443234" cy="1492284"/>
          </a:xfrm>
          <a:prstGeom prst="rect">
            <a:avLst/>
          </a:prstGeom>
        </p:spPr>
      </p:pic>
      <p:sp>
        <p:nvSpPr>
          <p:cNvPr id="10" name="TextBox 9">
            <a:extLst>
              <a:ext uri="{FF2B5EF4-FFF2-40B4-BE49-F238E27FC236}">
                <a16:creationId xmlns:a16="http://schemas.microsoft.com/office/drawing/2014/main" id="{8D97B409-8E22-DD32-13D8-B3527F724BCD}"/>
              </a:ext>
            </a:extLst>
          </p:cNvPr>
          <p:cNvSpPr txBox="1"/>
          <p:nvPr/>
        </p:nvSpPr>
        <p:spPr>
          <a:xfrm>
            <a:off x="1337925" y="3743273"/>
            <a:ext cx="153599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C3C3C"/>
                </a:solidFill>
                <a:effectLst/>
                <a:uLnTx/>
                <a:uFillTx/>
                <a:latin typeface="Open Sans" panose="020B0606030504020204" pitchFamily="34" charset="0"/>
                <a:ea typeface="Open Sans" panose="020B0606030504020204" pitchFamily="34" charset="0"/>
                <a:cs typeface="Open Sans" panose="020B0606030504020204" pitchFamily="34" charset="0"/>
              </a:rPr>
              <a:t>Clinical</a:t>
            </a:r>
          </a:p>
        </p:txBody>
      </p:sp>
      <p:sp>
        <p:nvSpPr>
          <p:cNvPr id="11" name="TextBox 10">
            <a:extLst>
              <a:ext uri="{FF2B5EF4-FFF2-40B4-BE49-F238E27FC236}">
                <a16:creationId xmlns:a16="http://schemas.microsoft.com/office/drawing/2014/main" id="{02C06E3D-E0F2-8E10-0826-B5475A8FEBBB}"/>
              </a:ext>
            </a:extLst>
          </p:cNvPr>
          <p:cNvSpPr txBox="1"/>
          <p:nvPr/>
        </p:nvSpPr>
        <p:spPr>
          <a:xfrm>
            <a:off x="4550542" y="3765913"/>
            <a:ext cx="309091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3C3C3C"/>
                </a:solidFill>
                <a:effectLst/>
                <a:uLnTx/>
                <a:uFillTx/>
                <a:latin typeface="Open Sans" panose="020B0606030504020204" pitchFamily="34" charset="0"/>
                <a:ea typeface="Open Sans" panose="020B0606030504020204" pitchFamily="34" charset="0"/>
                <a:cs typeface="Open Sans" panose="020B0606030504020204" pitchFamily="34" charset="0"/>
              </a:rPr>
              <a:t>Organisational</a:t>
            </a:r>
            <a:r>
              <a:rPr kumimoji="0" lang="en-US" sz="3200" b="0" i="0" u="none" strike="noStrike" kern="1200" cap="none" spc="0" normalizeH="0" baseline="0" noProof="0" dirty="0">
                <a:ln>
                  <a:noFill/>
                </a:ln>
                <a:solidFill>
                  <a:srgbClr val="3C3C3C"/>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
        <p:nvSpPr>
          <p:cNvPr id="12" name="TextBox 11">
            <a:extLst>
              <a:ext uri="{FF2B5EF4-FFF2-40B4-BE49-F238E27FC236}">
                <a16:creationId xmlns:a16="http://schemas.microsoft.com/office/drawing/2014/main" id="{7FB353A2-1E82-4226-214C-98204ED42306}"/>
              </a:ext>
            </a:extLst>
          </p:cNvPr>
          <p:cNvSpPr txBox="1"/>
          <p:nvPr/>
        </p:nvSpPr>
        <p:spPr>
          <a:xfrm>
            <a:off x="8098388" y="3765913"/>
            <a:ext cx="351410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C3C3C"/>
                </a:solidFill>
                <a:effectLst/>
                <a:uLnTx/>
                <a:uFillTx/>
                <a:latin typeface="Open Sans" panose="020B0606030504020204" pitchFamily="34" charset="0"/>
                <a:ea typeface="Open Sans" panose="020B0606030504020204" pitchFamily="34" charset="0"/>
                <a:cs typeface="Open Sans" panose="020B0606030504020204" pitchFamily="34" charset="0"/>
              </a:rPr>
              <a:t>Digital/Developer</a:t>
            </a:r>
          </a:p>
        </p:txBody>
      </p:sp>
      <p:pic>
        <p:nvPicPr>
          <p:cNvPr id="13" name="Picture 12" descr="A picture containing hanger, hook, metalware, scissors&#10;&#10;Description automatically generated">
            <a:extLst>
              <a:ext uri="{FF2B5EF4-FFF2-40B4-BE49-F238E27FC236}">
                <a16:creationId xmlns:a16="http://schemas.microsoft.com/office/drawing/2014/main" id="{0125DCC6-E6C2-6615-539E-D28DF49E1BE4}"/>
              </a:ext>
            </a:extLst>
          </p:cNvPr>
          <p:cNvPicPr>
            <a:picLocks noChangeAspect="1"/>
          </p:cNvPicPr>
          <p:nvPr/>
        </p:nvPicPr>
        <p:blipFill>
          <a:blip r:embed="rId12"/>
          <a:stretch>
            <a:fillRect/>
          </a:stretch>
        </p:blipFill>
        <p:spPr>
          <a:xfrm>
            <a:off x="1389776" y="1752011"/>
            <a:ext cx="2023678" cy="1991262"/>
          </a:xfrm>
          <a:prstGeom prst="rect">
            <a:avLst/>
          </a:prstGeom>
        </p:spPr>
      </p:pic>
      <p:pic>
        <p:nvPicPr>
          <p:cNvPr id="15" name="Picture 14" descr="Logo&#10;&#10;Description automatically generated">
            <a:extLst>
              <a:ext uri="{FF2B5EF4-FFF2-40B4-BE49-F238E27FC236}">
                <a16:creationId xmlns:a16="http://schemas.microsoft.com/office/drawing/2014/main" id="{DD6BC248-7AF2-8E42-3F83-6DB249A1497D}"/>
              </a:ext>
            </a:extLst>
          </p:cNvPr>
          <p:cNvPicPr>
            <a:picLocks noChangeAspect="1"/>
          </p:cNvPicPr>
          <p:nvPr/>
        </p:nvPicPr>
        <p:blipFill>
          <a:blip r:embed="rId13"/>
          <a:stretch>
            <a:fillRect/>
          </a:stretch>
        </p:blipFill>
        <p:spPr>
          <a:xfrm>
            <a:off x="4994360" y="260714"/>
            <a:ext cx="2579460" cy="974626"/>
          </a:xfrm>
          <a:prstGeom prst="rect">
            <a:avLst/>
          </a:prstGeom>
        </p:spPr>
      </p:pic>
    </p:spTree>
    <p:extLst>
      <p:ext uri="{BB962C8B-B14F-4D97-AF65-F5344CB8AC3E}">
        <p14:creationId xmlns:p14="http://schemas.microsoft.com/office/powerpoint/2010/main" val="1786949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7">
            <a:extLst>
              <a:ext uri="{FF2B5EF4-FFF2-40B4-BE49-F238E27FC236}">
                <a16:creationId xmlns:a16="http://schemas.microsoft.com/office/drawing/2014/main" id="{9A6E9DF6-45E4-575E-6E11-8F2408D803A7}"/>
              </a:ext>
            </a:extLst>
          </p:cNvPr>
          <p:cNvCxnSpPr/>
          <p:nvPr/>
        </p:nvCxnSpPr>
        <p:spPr>
          <a:xfrm>
            <a:off x="0" y="6036603"/>
            <a:ext cx="12191996" cy="0"/>
          </a:xfrm>
          <a:prstGeom prst="straightConnector1">
            <a:avLst/>
          </a:prstGeom>
          <a:noFill/>
          <a:ln w="28575" cap="flat">
            <a:solidFill>
              <a:srgbClr val="767171"/>
            </a:solidFill>
            <a:prstDash val="solid"/>
            <a:miter/>
          </a:ln>
        </p:spPr>
      </p:cxnSp>
      <p:sp>
        <p:nvSpPr>
          <p:cNvPr id="14" name="TextBox 22">
            <a:extLst>
              <a:ext uri="{FF2B5EF4-FFF2-40B4-BE49-F238E27FC236}">
                <a16:creationId xmlns:a16="http://schemas.microsoft.com/office/drawing/2014/main" id="{E5BC309A-B497-C9DB-9328-1D4E602117C2}"/>
              </a:ext>
            </a:extLst>
          </p:cNvPr>
          <p:cNvSpPr txBox="1"/>
          <p:nvPr/>
        </p:nvSpPr>
        <p:spPr>
          <a:xfrm>
            <a:off x="1206953" y="252771"/>
            <a:ext cx="5863698"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600" b="0" i="0" u="none" strike="noStrike" kern="1200" cap="none" spc="0" normalizeH="0" baseline="0" noProof="0" dirty="0">
                <a:ln>
                  <a:noFill/>
                </a:ln>
                <a:solidFill>
                  <a:srgbClr val="3C3C3B"/>
                </a:solidFill>
                <a:effectLst/>
                <a:uLnTx/>
                <a:uFillTx/>
                <a:latin typeface="Oswald" pitchFamily="2"/>
                <a:ea typeface="Open Sans" pitchFamily="34"/>
                <a:cs typeface="Open Sans" pitchFamily="34"/>
              </a:rPr>
              <a:t>The solution</a:t>
            </a:r>
            <a:endParaRPr kumimoji="0" lang="en-GB" sz="3600" b="0" i="0" u="none" strike="noStrike" kern="1200" cap="none" spc="0" normalizeH="0" baseline="0" noProof="0" dirty="0">
              <a:ln>
                <a:noFill/>
              </a:ln>
              <a:solidFill>
                <a:srgbClr val="000000"/>
              </a:solidFill>
              <a:effectLst/>
              <a:uLnTx/>
              <a:uFillTx/>
              <a:latin typeface="Oswald" pitchFamily="2"/>
              <a:ea typeface="Open Sans" pitchFamily="34"/>
              <a:cs typeface="Open Sans" pitchFamily="34"/>
            </a:endParaRPr>
          </a:p>
        </p:txBody>
      </p:sp>
      <p:pic>
        <p:nvPicPr>
          <p:cNvPr id="26" name="Picture 16">
            <a:extLst>
              <a:ext uri="{FF2B5EF4-FFF2-40B4-BE49-F238E27FC236}">
                <a16:creationId xmlns:a16="http://schemas.microsoft.com/office/drawing/2014/main" id="{33494FE9-0A29-411D-3279-96490E2DE0F0}"/>
              </a:ext>
            </a:extLst>
          </p:cNvPr>
          <p:cNvPicPr>
            <a:picLocks noChangeAspect="1"/>
          </p:cNvPicPr>
          <p:nvPr/>
        </p:nvPicPr>
        <p:blipFill>
          <a:blip r:embed="rId3"/>
          <a:stretch>
            <a:fillRect/>
          </a:stretch>
        </p:blipFill>
        <p:spPr>
          <a:xfrm>
            <a:off x="3019343" y="6158808"/>
            <a:ext cx="765883" cy="676656"/>
          </a:xfrm>
          <a:prstGeom prst="rect">
            <a:avLst/>
          </a:prstGeom>
          <a:noFill/>
          <a:ln cap="flat">
            <a:noFill/>
          </a:ln>
        </p:spPr>
      </p:pic>
      <p:sp>
        <p:nvSpPr>
          <p:cNvPr id="27" name="TextBox 8">
            <a:extLst>
              <a:ext uri="{FF2B5EF4-FFF2-40B4-BE49-F238E27FC236}">
                <a16:creationId xmlns:a16="http://schemas.microsoft.com/office/drawing/2014/main" id="{9D084531-7CDF-ACF9-ABF1-1B15B8D3C413}"/>
              </a:ext>
            </a:extLst>
          </p:cNvPr>
          <p:cNvSpPr txBox="1"/>
          <p:nvPr/>
        </p:nvSpPr>
        <p:spPr>
          <a:xfrm>
            <a:off x="3662490" y="6329630"/>
            <a:ext cx="1198940" cy="287770"/>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3C3C3C"/>
                </a:solidFill>
                <a:effectLst/>
                <a:uLnTx/>
                <a:uFillTx/>
                <a:latin typeface="Oswald" pitchFamily="2" charset="0"/>
                <a:ea typeface="+mn-ea"/>
                <a:cs typeface="+mn-cs"/>
              </a:rPr>
              <a:t>info@apperta.org</a:t>
            </a:r>
          </a:p>
        </p:txBody>
      </p:sp>
      <p:sp>
        <p:nvSpPr>
          <p:cNvPr id="28" name="TextBox 21">
            <a:extLst>
              <a:ext uri="{FF2B5EF4-FFF2-40B4-BE49-F238E27FC236}">
                <a16:creationId xmlns:a16="http://schemas.microsoft.com/office/drawing/2014/main" id="{6233CB5D-C288-60E2-C486-A4500ECDDBCD}"/>
              </a:ext>
            </a:extLst>
          </p:cNvPr>
          <p:cNvSpPr txBox="1"/>
          <p:nvPr/>
        </p:nvSpPr>
        <p:spPr>
          <a:xfrm>
            <a:off x="1440907" y="6308733"/>
            <a:ext cx="1334728"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4">
                  <a:extLst>
                    <a:ext uri="{A12FA001-AC4F-418D-AE19-62706E023703}">
                      <ahyp:hlinkClr xmlns:ahyp="http://schemas.microsoft.com/office/drawing/2018/hyperlinkcolor" val="tx"/>
                    </a:ext>
                  </a:extLst>
                </a:hlinkClick>
              </a:rPr>
              <a:t>https://apperta.org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29" name="Picture 5">
            <a:extLst>
              <a:ext uri="{FF2B5EF4-FFF2-40B4-BE49-F238E27FC236}">
                <a16:creationId xmlns:a16="http://schemas.microsoft.com/office/drawing/2014/main" id="{37138002-0A21-6073-ADDF-131BFF6ACA81}"/>
              </a:ext>
            </a:extLst>
          </p:cNvPr>
          <p:cNvPicPr>
            <a:picLocks noChangeAspect="1"/>
          </p:cNvPicPr>
          <p:nvPr/>
        </p:nvPicPr>
        <p:blipFill>
          <a:blip r:embed="rId5"/>
          <a:srcRect/>
          <a:stretch>
            <a:fillRect/>
          </a:stretch>
        </p:blipFill>
        <p:spPr>
          <a:xfrm>
            <a:off x="385117" y="6221989"/>
            <a:ext cx="917664" cy="435098"/>
          </a:xfrm>
          <a:prstGeom prst="rect">
            <a:avLst/>
          </a:prstGeom>
          <a:noFill/>
          <a:ln cap="flat">
            <a:noFill/>
          </a:ln>
        </p:spPr>
      </p:pic>
      <p:pic>
        <p:nvPicPr>
          <p:cNvPr id="30" name="OpenOutcomes-Logo-Blue.png" descr="OpenOutcomes-Logo-Blue.png">
            <a:extLst>
              <a:ext uri="{FF2B5EF4-FFF2-40B4-BE49-F238E27FC236}">
                <a16:creationId xmlns:a16="http://schemas.microsoft.com/office/drawing/2014/main" id="{062E452E-35CA-CFC6-A5E9-2D0B688DA79B}"/>
              </a:ext>
            </a:extLst>
          </p:cNvPr>
          <p:cNvPicPr>
            <a:picLocks noChangeAspect="1"/>
          </p:cNvPicPr>
          <p:nvPr/>
        </p:nvPicPr>
        <p:blipFill>
          <a:blip r:embed="rId6"/>
          <a:stretch>
            <a:fillRect/>
          </a:stretch>
        </p:blipFill>
        <p:spPr>
          <a:xfrm>
            <a:off x="7774995" y="6275667"/>
            <a:ext cx="1617822" cy="294675"/>
          </a:xfrm>
          <a:prstGeom prst="rect">
            <a:avLst/>
          </a:prstGeom>
          <a:ln w="12700">
            <a:miter lim="400000"/>
          </a:ln>
        </p:spPr>
      </p:pic>
      <p:sp>
        <p:nvSpPr>
          <p:cNvPr id="31" name="TextBox 21">
            <a:extLst>
              <a:ext uri="{FF2B5EF4-FFF2-40B4-BE49-F238E27FC236}">
                <a16:creationId xmlns:a16="http://schemas.microsoft.com/office/drawing/2014/main" id="{23045842-9692-0C02-0906-3753C42443DE}"/>
              </a:ext>
            </a:extLst>
          </p:cNvPr>
          <p:cNvSpPr txBox="1"/>
          <p:nvPr/>
        </p:nvSpPr>
        <p:spPr>
          <a:xfrm>
            <a:off x="9392817" y="6300703"/>
            <a:ext cx="2219675"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4">
                  <a:extLst>
                    <a:ext uri="{A12FA001-AC4F-418D-AE19-62706E023703}">
                      <ahyp:hlinkClr xmlns:ahyp="http://schemas.microsoft.com/office/drawing/2018/hyperlinkcolor" val="tx"/>
                    </a:ext>
                  </a:extLst>
                </a:hlinkClick>
              </a:rPr>
              <a:t>https://openoutcomes.apperta.org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32" name="Picture 1" descr="Picture 1">
            <a:extLst>
              <a:ext uri="{FF2B5EF4-FFF2-40B4-BE49-F238E27FC236}">
                <a16:creationId xmlns:a16="http://schemas.microsoft.com/office/drawing/2014/main" id="{5BB1D60D-84CB-7EE1-052A-C79B0126715F}"/>
              </a:ext>
            </a:extLst>
          </p:cNvPr>
          <p:cNvPicPr>
            <a:picLocks noChangeAspect="1"/>
          </p:cNvPicPr>
          <p:nvPr/>
        </p:nvPicPr>
        <p:blipFill>
          <a:blip r:embed="rId7"/>
          <a:stretch>
            <a:fillRect/>
          </a:stretch>
        </p:blipFill>
        <p:spPr>
          <a:xfrm>
            <a:off x="5403048" y="6245354"/>
            <a:ext cx="1762085" cy="456322"/>
          </a:xfrm>
          <a:prstGeom prst="rect">
            <a:avLst/>
          </a:prstGeom>
          <a:ln w="12700">
            <a:miter lim="400000"/>
          </a:ln>
        </p:spPr>
      </p:pic>
      <p:pic>
        <p:nvPicPr>
          <p:cNvPr id="7" name="Picture 6">
            <a:extLst>
              <a:ext uri="{FF2B5EF4-FFF2-40B4-BE49-F238E27FC236}">
                <a16:creationId xmlns:a16="http://schemas.microsoft.com/office/drawing/2014/main" id="{059FBA0B-5A44-9B4A-8338-2E8931DA2BA1}"/>
              </a:ext>
            </a:extLst>
          </p:cNvPr>
          <p:cNvPicPr>
            <a:picLocks noChangeAspect="1"/>
          </p:cNvPicPr>
          <p:nvPr/>
        </p:nvPicPr>
        <p:blipFill>
          <a:blip r:embed="rId8"/>
          <a:stretch>
            <a:fillRect/>
          </a:stretch>
        </p:blipFill>
        <p:spPr>
          <a:xfrm>
            <a:off x="186938" y="200913"/>
            <a:ext cx="946798" cy="873158"/>
          </a:xfrm>
          <a:prstGeom prst="rect">
            <a:avLst/>
          </a:prstGeom>
        </p:spPr>
      </p:pic>
      <p:pic>
        <p:nvPicPr>
          <p:cNvPr id="8" name="Picture 4" descr="A picture containing drawing&#10;&#10;Description automatically generated">
            <a:extLst>
              <a:ext uri="{FF2B5EF4-FFF2-40B4-BE49-F238E27FC236}">
                <a16:creationId xmlns:a16="http://schemas.microsoft.com/office/drawing/2014/main" id="{A2F5B1EC-F79D-22B0-BD8C-8DE7345E1D26}"/>
              </a:ext>
            </a:extLst>
          </p:cNvPr>
          <p:cNvPicPr>
            <a:picLocks noChangeAspect="1"/>
          </p:cNvPicPr>
          <p:nvPr/>
        </p:nvPicPr>
        <p:blipFill>
          <a:blip r:embed="rId9"/>
          <a:stretch>
            <a:fillRect/>
          </a:stretch>
        </p:blipFill>
        <p:spPr>
          <a:xfrm>
            <a:off x="9789382" y="43068"/>
            <a:ext cx="2392646" cy="1113602"/>
          </a:xfrm>
          <a:prstGeom prst="rect">
            <a:avLst/>
          </a:prstGeom>
          <a:noFill/>
          <a:ln cap="flat">
            <a:noFill/>
          </a:ln>
        </p:spPr>
      </p:pic>
      <p:pic>
        <p:nvPicPr>
          <p:cNvPr id="15" name="Picture 14" descr="Logo&#10;&#10;Description automatically generated">
            <a:extLst>
              <a:ext uri="{FF2B5EF4-FFF2-40B4-BE49-F238E27FC236}">
                <a16:creationId xmlns:a16="http://schemas.microsoft.com/office/drawing/2014/main" id="{DD6BC248-7AF2-8E42-3F83-6DB249A1497D}"/>
              </a:ext>
            </a:extLst>
          </p:cNvPr>
          <p:cNvPicPr>
            <a:picLocks noChangeAspect="1"/>
          </p:cNvPicPr>
          <p:nvPr/>
        </p:nvPicPr>
        <p:blipFill>
          <a:blip r:embed="rId10"/>
          <a:stretch>
            <a:fillRect/>
          </a:stretch>
        </p:blipFill>
        <p:spPr>
          <a:xfrm>
            <a:off x="4994360" y="260714"/>
            <a:ext cx="2579460" cy="974626"/>
          </a:xfrm>
          <a:prstGeom prst="rect">
            <a:avLst/>
          </a:prstGeom>
        </p:spPr>
      </p:pic>
      <p:pic>
        <p:nvPicPr>
          <p:cNvPr id="5" name="Picture 4" descr="Icon&#10;&#10;Description automatically generated">
            <a:extLst>
              <a:ext uri="{FF2B5EF4-FFF2-40B4-BE49-F238E27FC236}">
                <a16:creationId xmlns:a16="http://schemas.microsoft.com/office/drawing/2014/main" id="{93773F1B-0196-9560-45E0-DB2A27F710AF}"/>
              </a:ext>
            </a:extLst>
          </p:cNvPr>
          <p:cNvPicPr>
            <a:picLocks noChangeAspect="1"/>
          </p:cNvPicPr>
          <p:nvPr/>
        </p:nvPicPr>
        <p:blipFill>
          <a:blip r:embed="rId11"/>
          <a:stretch>
            <a:fillRect/>
          </a:stretch>
        </p:blipFill>
        <p:spPr>
          <a:xfrm>
            <a:off x="5143007" y="1367753"/>
            <a:ext cx="2043084" cy="1729023"/>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865D0139-BFF1-B7E6-CB28-4498581852B2}"/>
              </a:ext>
            </a:extLst>
          </p:cNvPr>
          <p:cNvPicPr>
            <a:picLocks noChangeAspect="1"/>
          </p:cNvPicPr>
          <p:nvPr/>
        </p:nvPicPr>
        <p:blipFill>
          <a:blip r:embed="rId12"/>
          <a:stretch>
            <a:fillRect/>
          </a:stretch>
        </p:blipFill>
        <p:spPr>
          <a:xfrm>
            <a:off x="288903" y="1842972"/>
            <a:ext cx="3061809" cy="2224949"/>
          </a:xfrm>
          <a:prstGeom prst="rect">
            <a:avLst/>
          </a:prstGeom>
        </p:spPr>
      </p:pic>
      <p:sp>
        <p:nvSpPr>
          <p:cNvPr id="16" name="TextBox 15">
            <a:extLst>
              <a:ext uri="{FF2B5EF4-FFF2-40B4-BE49-F238E27FC236}">
                <a16:creationId xmlns:a16="http://schemas.microsoft.com/office/drawing/2014/main" id="{C86D0D0C-2D6B-8FB1-61D7-51FBDD15FA03}"/>
              </a:ext>
            </a:extLst>
          </p:cNvPr>
          <p:cNvSpPr txBox="1"/>
          <p:nvPr/>
        </p:nvSpPr>
        <p:spPr>
          <a:xfrm>
            <a:off x="4903299" y="3089573"/>
            <a:ext cx="27093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C3C3C"/>
                </a:solidFill>
                <a:effectLst/>
                <a:uLnTx/>
                <a:uFillTx/>
                <a:latin typeface="Open Sans" panose="020B0606030504020204" pitchFamily="34" charset="0"/>
                <a:ea typeface="Open Sans" panose="020B0606030504020204" pitchFamily="34" charset="0"/>
                <a:cs typeface="Open Sans" panose="020B0606030504020204" pitchFamily="34" charset="0"/>
              </a:rPr>
              <a:t>Collaborative</a:t>
            </a:r>
          </a:p>
        </p:txBody>
      </p:sp>
      <p:sp>
        <p:nvSpPr>
          <p:cNvPr id="17" name="TextBox 16">
            <a:extLst>
              <a:ext uri="{FF2B5EF4-FFF2-40B4-BE49-F238E27FC236}">
                <a16:creationId xmlns:a16="http://schemas.microsoft.com/office/drawing/2014/main" id="{C7546460-0796-237B-DFE2-D22AF7D108F0}"/>
              </a:ext>
            </a:extLst>
          </p:cNvPr>
          <p:cNvSpPr txBox="1"/>
          <p:nvPr/>
        </p:nvSpPr>
        <p:spPr>
          <a:xfrm>
            <a:off x="8877755" y="3767526"/>
            <a:ext cx="306365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C3C3C"/>
                </a:solidFill>
                <a:effectLst/>
                <a:uLnTx/>
                <a:uFillTx/>
                <a:latin typeface="Open Sans" panose="020B0606030504020204" pitchFamily="34" charset="0"/>
                <a:ea typeface="Open Sans" panose="020B0606030504020204" pitchFamily="34" charset="0"/>
                <a:cs typeface="Open Sans" panose="020B0606030504020204" pitchFamily="34" charset="0"/>
              </a:rPr>
              <a:t>Open standard</a:t>
            </a:r>
          </a:p>
        </p:txBody>
      </p:sp>
      <p:sp>
        <p:nvSpPr>
          <p:cNvPr id="18" name="TextBox 17">
            <a:extLst>
              <a:ext uri="{FF2B5EF4-FFF2-40B4-BE49-F238E27FC236}">
                <a16:creationId xmlns:a16="http://schemas.microsoft.com/office/drawing/2014/main" id="{5F9E0A0B-E734-346A-C964-E7AF8A4609DD}"/>
              </a:ext>
            </a:extLst>
          </p:cNvPr>
          <p:cNvSpPr txBox="1"/>
          <p:nvPr/>
        </p:nvSpPr>
        <p:spPr>
          <a:xfrm>
            <a:off x="5364490" y="5405449"/>
            <a:ext cx="160011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C3C3C"/>
                </a:solidFill>
                <a:effectLst/>
                <a:uLnTx/>
                <a:uFillTx/>
                <a:latin typeface="Open Sans" panose="020B0606030504020204" pitchFamily="34" charset="0"/>
                <a:ea typeface="Open Sans" panose="020B0606030504020204" pitchFamily="34" charset="0"/>
                <a:cs typeface="Open Sans" panose="020B0606030504020204" pitchFamily="34" charset="0"/>
              </a:rPr>
              <a:t>PROMS</a:t>
            </a:r>
          </a:p>
        </p:txBody>
      </p:sp>
      <p:pic>
        <p:nvPicPr>
          <p:cNvPr id="19" name="Picture 10" descr="Icon&#10;&#10;Description automatically generated">
            <a:extLst>
              <a:ext uri="{FF2B5EF4-FFF2-40B4-BE49-F238E27FC236}">
                <a16:creationId xmlns:a16="http://schemas.microsoft.com/office/drawing/2014/main" id="{76D78ABF-847D-40E6-28C7-6183A1FE1EA2}"/>
              </a:ext>
            </a:extLst>
          </p:cNvPr>
          <p:cNvPicPr>
            <a:picLocks noChangeAspect="1"/>
          </p:cNvPicPr>
          <p:nvPr/>
        </p:nvPicPr>
        <p:blipFill>
          <a:blip r:embed="rId13"/>
          <a:stretch>
            <a:fillRect/>
          </a:stretch>
        </p:blipFill>
        <p:spPr>
          <a:xfrm>
            <a:off x="4188735" y="4638301"/>
            <a:ext cx="4292657" cy="778044"/>
          </a:xfrm>
          <a:prstGeom prst="rect">
            <a:avLst/>
          </a:prstGeom>
        </p:spPr>
      </p:pic>
      <p:pic>
        <p:nvPicPr>
          <p:cNvPr id="20" name="Graphic 19" descr="Arrow Up with solid fill">
            <a:extLst>
              <a:ext uri="{FF2B5EF4-FFF2-40B4-BE49-F238E27FC236}">
                <a16:creationId xmlns:a16="http://schemas.microsoft.com/office/drawing/2014/main" id="{CD2BBDC8-1BEC-6267-9EEF-4440A531723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0800000">
            <a:off x="5638799" y="3524160"/>
            <a:ext cx="914400" cy="1071509"/>
          </a:xfrm>
          <a:prstGeom prst="rect">
            <a:avLst/>
          </a:prstGeom>
        </p:spPr>
      </p:pic>
      <p:pic>
        <p:nvPicPr>
          <p:cNvPr id="21" name="Graphic 20" descr="Arrow Right with solid fill">
            <a:extLst>
              <a:ext uri="{FF2B5EF4-FFF2-40B4-BE49-F238E27FC236}">
                <a16:creationId xmlns:a16="http://schemas.microsoft.com/office/drawing/2014/main" id="{3CD95CEA-AB43-2255-05B6-FD304B75168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8173177">
            <a:off x="8024192" y="3840814"/>
            <a:ext cx="914400" cy="914400"/>
          </a:xfrm>
          <a:prstGeom prst="rect">
            <a:avLst/>
          </a:prstGeom>
        </p:spPr>
      </p:pic>
      <p:pic>
        <p:nvPicPr>
          <p:cNvPr id="22" name="Graphic 21" descr="Arrow Right with solid fill">
            <a:extLst>
              <a:ext uri="{FF2B5EF4-FFF2-40B4-BE49-F238E27FC236}">
                <a16:creationId xmlns:a16="http://schemas.microsoft.com/office/drawing/2014/main" id="{1E11D84C-6284-BE75-41D7-32E753255CA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328083">
            <a:off x="3161255" y="3977865"/>
            <a:ext cx="914400" cy="764435"/>
          </a:xfrm>
          <a:prstGeom prst="rect">
            <a:avLst/>
          </a:prstGeom>
        </p:spPr>
      </p:pic>
      <p:pic>
        <p:nvPicPr>
          <p:cNvPr id="1028" name="Picture 4">
            <a:extLst>
              <a:ext uri="{FF2B5EF4-FFF2-40B4-BE49-F238E27FC236}">
                <a16:creationId xmlns:a16="http://schemas.microsoft.com/office/drawing/2014/main" id="{81E68580-9A9E-7727-883C-15C8F601BD4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806093" y="3315322"/>
            <a:ext cx="3206984" cy="562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977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7">
            <a:extLst>
              <a:ext uri="{FF2B5EF4-FFF2-40B4-BE49-F238E27FC236}">
                <a16:creationId xmlns:a16="http://schemas.microsoft.com/office/drawing/2014/main" id="{9A6E9DF6-45E4-575E-6E11-8F2408D803A7}"/>
              </a:ext>
            </a:extLst>
          </p:cNvPr>
          <p:cNvCxnSpPr/>
          <p:nvPr/>
        </p:nvCxnSpPr>
        <p:spPr>
          <a:xfrm>
            <a:off x="0" y="6036603"/>
            <a:ext cx="12191996" cy="0"/>
          </a:xfrm>
          <a:prstGeom prst="straightConnector1">
            <a:avLst/>
          </a:prstGeom>
          <a:noFill/>
          <a:ln w="28575" cap="flat">
            <a:solidFill>
              <a:srgbClr val="767171"/>
            </a:solidFill>
            <a:prstDash val="solid"/>
            <a:miter/>
          </a:ln>
        </p:spPr>
      </p:cxnSp>
      <p:sp>
        <p:nvSpPr>
          <p:cNvPr id="14" name="TextBox 22">
            <a:extLst>
              <a:ext uri="{FF2B5EF4-FFF2-40B4-BE49-F238E27FC236}">
                <a16:creationId xmlns:a16="http://schemas.microsoft.com/office/drawing/2014/main" id="{E5BC309A-B497-C9DB-9328-1D4E602117C2}"/>
              </a:ext>
            </a:extLst>
          </p:cNvPr>
          <p:cNvSpPr txBox="1"/>
          <p:nvPr/>
        </p:nvSpPr>
        <p:spPr>
          <a:xfrm>
            <a:off x="1206953" y="252771"/>
            <a:ext cx="5863698"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600" b="0" i="0" u="none" strike="noStrike" kern="1200" cap="none" spc="0" normalizeH="0" baseline="0" noProof="0" dirty="0">
                <a:ln>
                  <a:noFill/>
                </a:ln>
                <a:solidFill>
                  <a:srgbClr val="3C3C3B"/>
                </a:solidFill>
                <a:effectLst/>
                <a:uLnTx/>
                <a:uFillTx/>
                <a:latin typeface="Oswald" pitchFamily="2"/>
                <a:ea typeface="Open Sans" pitchFamily="34"/>
                <a:cs typeface="Open Sans" pitchFamily="34"/>
              </a:rPr>
              <a:t>Committee</a:t>
            </a:r>
            <a:endParaRPr kumimoji="0" lang="en-GB" sz="3600" b="0" i="0" u="none" strike="noStrike" kern="1200" cap="none" spc="0" normalizeH="0" baseline="0" noProof="0" dirty="0">
              <a:ln>
                <a:noFill/>
              </a:ln>
              <a:solidFill>
                <a:srgbClr val="000000"/>
              </a:solidFill>
              <a:effectLst/>
              <a:uLnTx/>
              <a:uFillTx/>
              <a:latin typeface="Oswald" pitchFamily="2"/>
              <a:ea typeface="Open Sans" pitchFamily="34"/>
              <a:cs typeface="Open Sans" pitchFamily="34"/>
            </a:endParaRPr>
          </a:p>
        </p:txBody>
      </p:sp>
      <p:pic>
        <p:nvPicPr>
          <p:cNvPr id="26" name="Picture 16">
            <a:extLst>
              <a:ext uri="{FF2B5EF4-FFF2-40B4-BE49-F238E27FC236}">
                <a16:creationId xmlns:a16="http://schemas.microsoft.com/office/drawing/2014/main" id="{33494FE9-0A29-411D-3279-96490E2DE0F0}"/>
              </a:ext>
            </a:extLst>
          </p:cNvPr>
          <p:cNvPicPr>
            <a:picLocks noChangeAspect="1"/>
          </p:cNvPicPr>
          <p:nvPr/>
        </p:nvPicPr>
        <p:blipFill>
          <a:blip r:embed="rId3"/>
          <a:stretch>
            <a:fillRect/>
          </a:stretch>
        </p:blipFill>
        <p:spPr>
          <a:xfrm>
            <a:off x="3019343" y="6158808"/>
            <a:ext cx="765883" cy="676656"/>
          </a:xfrm>
          <a:prstGeom prst="rect">
            <a:avLst/>
          </a:prstGeom>
          <a:noFill/>
          <a:ln cap="flat">
            <a:noFill/>
          </a:ln>
        </p:spPr>
      </p:pic>
      <p:sp>
        <p:nvSpPr>
          <p:cNvPr id="27" name="TextBox 8">
            <a:extLst>
              <a:ext uri="{FF2B5EF4-FFF2-40B4-BE49-F238E27FC236}">
                <a16:creationId xmlns:a16="http://schemas.microsoft.com/office/drawing/2014/main" id="{9D084531-7CDF-ACF9-ABF1-1B15B8D3C413}"/>
              </a:ext>
            </a:extLst>
          </p:cNvPr>
          <p:cNvSpPr txBox="1"/>
          <p:nvPr/>
        </p:nvSpPr>
        <p:spPr>
          <a:xfrm>
            <a:off x="3662490" y="6329630"/>
            <a:ext cx="1198940" cy="287770"/>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3C3C3C"/>
                </a:solidFill>
                <a:effectLst/>
                <a:uLnTx/>
                <a:uFillTx/>
                <a:latin typeface="Oswald" pitchFamily="2" charset="0"/>
                <a:ea typeface="+mn-ea"/>
                <a:cs typeface="+mn-cs"/>
              </a:rPr>
              <a:t>info@apperta.org</a:t>
            </a:r>
          </a:p>
        </p:txBody>
      </p:sp>
      <p:sp>
        <p:nvSpPr>
          <p:cNvPr id="28" name="TextBox 21">
            <a:extLst>
              <a:ext uri="{FF2B5EF4-FFF2-40B4-BE49-F238E27FC236}">
                <a16:creationId xmlns:a16="http://schemas.microsoft.com/office/drawing/2014/main" id="{6233CB5D-C288-60E2-C486-A4500ECDDBCD}"/>
              </a:ext>
            </a:extLst>
          </p:cNvPr>
          <p:cNvSpPr txBox="1"/>
          <p:nvPr/>
        </p:nvSpPr>
        <p:spPr>
          <a:xfrm>
            <a:off x="1440907" y="6308733"/>
            <a:ext cx="1334728"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4">
                  <a:extLst>
                    <a:ext uri="{A12FA001-AC4F-418D-AE19-62706E023703}">
                      <ahyp:hlinkClr xmlns:ahyp="http://schemas.microsoft.com/office/drawing/2018/hyperlinkcolor" val="tx"/>
                    </a:ext>
                  </a:extLst>
                </a:hlinkClick>
              </a:rPr>
              <a:t>https://apperta.org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29" name="Picture 5">
            <a:extLst>
              <a:ext uri="{FF2B5EF4-FFF2-40B4-BE49-F238E27FC236}">
                <a16:creationId xmlns:a16="http://schemas.microsoft.com/office/drawing/2014/main" id="{37138002-0A21-6073-ADDF-131BFF6ACA81}"/>
              </a:ext>
            </a:extLst>
          </p:cNvPr>
          <p:cNvPicPr>
            <a:picLocks noChangeAspect="1"/>
          </p:cNvPicPr>
          <p:nvPr/>
        </p:nvPicPr>
        <p:blipFill>
          <a:blip r:embed="rId5"/>
          <a:srcRect/>
          <a:stretch>
            <a:fillRect/>
          </a:stretch>
        </p:blipFill>
        <p:spPr>
          <a:xfrm>
            <a:off x="385117" y="6221989"/>
            <a:ext cx="917664" cy="435098"/>
          </a:xfrm>
          <a:prstGeom prst="rect">
            <a:avLst/>
          </a:prstGeom>
          <a:noFill/>
          <a:ln cap="flat">
            <a:noFill/>
          </a:ln>
        </p:spPr>
      </p:pic>
      <p:pic>
        <p:nvPicPr>
          <p:cNvPr id="30" name="OpenOutcomes-Logo-Blue.png" descr="OpenOutcomes-Logo-Blue.png">
            <a:extLst>
              <a:ext uri="{FF2B5EF4-FFF2-40B4-BE49-F238E27FC236}">
                <a16:creationId xmlns:a16="http://schemas.microsoft.com/office/drawing/2014/main" id="{062E452E-35CA-CFC6-A5E9-2D0B688DA79B}"/>
              </a:ext>
            </a:extLst>
          </p:cNvPr>
          <p:cNvPicPr>
            <a:picLocks noChangeAspect="1"/>
          </p:cNvPicPr>
          <p:nvPr/>
        </p:nvPicPr>
        <p:blipFill>
          <a:blip r:embed="rId6"/>
          <a:stretch>
            <a:fillRect/>
          </a:stretch>
        </p:blipFill>
        <p:spPr>
          <a:xfrm>
            <a:off x="7774995" y="6275667"/>
            <a:ext cx="1617822" cy="294675"/>
          </a:xfrm>
          <a:prstGeom prst="rect">
            <a:avLst/>
          </a:prstGeom>
          <a:ln w="12700">
            <a:miter lim="400000"/>
          </a:ln>
        </p:spPr>
      </p:pic>
      <p:sp>
        <p:nvSpPr>
          <p:cNvPr id="31" name="TextBox 21">
            <a:extLst>
              <a:ext uri="{FF2B5EF4-FFF2-40B4-BE49-F238E27FC236}">
                <a16:creationId xmlns:a16="http://schemas.microsoft.com/office/drawing/2014/main" id="{23045842-9692-0C02-0906-3753C42443DE}"/>
              </a:ext>
            </a:extLst>
          </p:cNvPr>
          <p:cNvSpPr txBox="1"/>
          <p:nvPr/>
        </p:nvSpPr>
        <p:spPr>
          <a:xfrm>
            <a:off x="9392817" y="6300703"/>
            <a:ext cx="2219675"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4">
                  <a:extLst>
                    <a:ext uri="{A12FA001-AC4F-418D-AE19-62706E023703}">
                      <ahyp:hlinkClr xmlns:ahyp="http://schemas.microsoft.com/office/drawing/2018/hyperlinkcolor" val="tx"/>
                    </a:ext>
                  </a:extLst>
                </a:hlinkClick>
              </a:rPr>
              <a:t>https://openoutcomes.apperta.org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32" name="Picture 1" descr="Picture 1">
            <a:extLst>
              <a:ext uri="{FF2B5EF4-FFF2-40B4-BE49-F238E27FC236}">
                <a16:creationId xmlns:a16="http://schemas.microsoft.com/office/drawing/2014/main" id="{5BB1D60D-84CB-7EE1-052A-C79B0126715F}"/>
              </a:ext>
            </a:extLst>
          </p:cNvPr>
          <p:cNvPicPr>
            <a:picLocks noChangeAspect="1"/>
          </p:cNvPicPr>
          <p:nvPr/>
        </p:nvPicPr>
        <p:blipFill>
          <a:blip r:embed="rId7"/>
          <a:stretch>
            <a:fillRect/>
          </a:stretch>
        </p:blipFill>
        <p:spPr>
          <a:xfrm>
            <a:off x="5403048" y="6245354"/>
            <a:ext cx="1762085" cy="456322"/>
          </a:xfrm>
          <a:prstGeom prst="rect">
            <a:avLst/>
          </a:prstGeom>
          <a:ln w="12700">
            <a:miter lim="400000"/>
          </a:ln>
        </p:spPr>
      </p:pic>
      <p:pic>
        <p:nvPicPr>
          <p:cNvPr id="7" name="Picture 6">
            <a:extLst>
              <a:ext uri="{FF2B5EF4-FFF2-40B4-BE49-F238E27FC236}">
                <a16:creationId xmlns:a16="http://schemas.microsoft.com/office/drawing/2014/main" id="{059FBA0B-5A44-9B4A-8338-2E8931DA2BA1}"/>
              </a:ext>
            </a:extLst>
          </p:cNvPr>
          <p:cNvPicPr>
            <a:picLocks noChangeAspect="1"/>
          </p:cNvPicPr>
          <p:nvPr/>
        </p:nvPicPr>
        <p:blipFill>
          <a:blip r:embed="rId8"/>
          <a:stretch>
            <a:fillRect/>
          </a:stretch>
        </p:blipFill>
        <p:spPr>
          <a:xfrm>
            <a:off x="186938" y="200913"/>
            <a:ext cx="946798" cy="873158"/>
          </a:xfrm>
          <a:prstGeom prst="rect">
            <a:avLst/>
          </a:prstGeom>
        </p:spPr>
      </p:pic>
      <p:pic>
        <p:nvPicPr>
          <p:cNvPr id="8" name="Picture 4" descr="A picture containing drawing&#10;&#10;Description automatically generated">
            <a:extLst>
              <a:ext uri="{FF2B5EF4-FFF2-40B4-BE49-F238E27FC236}">
                <a16:creationId xmlns:a16="http://schemas.microsoft.com/office/drawing/2014/main" id="{A2F5B1EC-F79D-22B0-BD8C-8DE7345E1D26}"/>
              </a:ext>
            </a:extLst>
          </p:cNvPr>
          <p:cNvPicPr>
            <a:picLocks noChangeAspect="1"/>
          </p:cNvPicPr>
          <p:nvPr/>
        </p:nvPicPr>
        <p:blipFill>
          <a:blip r:embed="rId9"/>
          <a:stretch>
            <a:fillRect/>
          </a:stretch>
        </p:blipFill>
        <p:spPr>
          <a:xfrm>
            <a:off x="9789382" y="43068"/>
            <a:ext cx="2392646" cy="1113602"/>
          </a:xfrm>
          <a:prstGeom prst="rect">
            <a:avLst/>
          </a:prstGeom>
          <a:noFill/>
          <a:ln cap="flat">
            <a:noFill/>
          </a:ln>
        </p:spPr>
      </p:pic>
      <p:sp>
        <p:nvSpPr>
          <p:cNvPr id="25" name="TextBox 24">
            <a:extLst>
              <a:ext uri="{FF2B5EF4-FFF2-40B4-BE49-F238E27FC236}">
                <a16:creationId xmlns:a16="http://schemas.microsoft.com/office/drawing/2014/main" id="{F3EA333E-6BF0-1002-167A-250F48AAE6FB}"/>
              </a:ext>
            </a:extLst>
          </p:cNvPr>
          <p:cNvSpPr txBox="1"/>
          <p:nvPr/>
        </p:nvSpPr>
        <p:spPr>
          <a:xfrm>
            <a:off x="3056443" y="2967246"/>
            <a:ext cx="28025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Professor Mike Reed (Chair) </a:t>
            </a: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Consultant Orthopaedic Surgeon</a:t>
            </a:r>
          </a:p>
        </p:txBody>
      </p:sp>
      <p:sp>
        <p:nvSpPr>
          <p:cNvPr id="33" name="TextBox 32">
            <a:extLst>
              <a:ext uri="{FF2B5EF4-FFF2-40B4-BE49-F238E27FC236}">
                <a16:creationId xmlns:a16="http://schemas.microsoft.com/office/drawing/2014/main" id="{7ED421E9-9C78-BF90-92CC-277D570CE37C}"/>
              </a:ext>
            </a:extLst>
          </p:cNvPr>
          <p:cNvSpPr txBox="1"/>
          <p:nvPr/>
        </p:nvSpPr>
        <p:spPr>
          <a:xfrm>
            <a:off x="875460" y="4372569"/>
            <a:ext cx="23068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Ajay Malviya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Consultant Orthopaedic Surgeon</a:t>
            </a:r>
          </a:p>
        </p:txBody>
      </p:sp>
      <p:sp>
        <p:nvSpPr>
          <p:cNvPr id="34" name="TextBox 33">
            <a:extLst>
              <a:ext uri="{FF2B5EF4-FFF2-40B4-BE49-F238E27FC236}">
                <a16:creationId xmlns:a16="http://schemas.microsoft.com/office/drawing/2014/main" id="{34A75297-6323-58DD-9AD2-EF4D2486AC06}"/>
              </a:ext>
            </a:extLst>
          </p:cNvPr>
          <p:cNvSpPr txBox="1"/>
          <p:nvPr/>
        </p:nvSpPr>
        <p:spPr>
          <a:xfrm>
            <a:off x="6162417" y="5261901"/>
            <a:ext cx="26492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Roanna</a:t>
            </a:r>
            <a:r>
              <a:rPr kumimoji="0" lang="en-GB"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Burgess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Consultant MSK Physiotherapist</a:t>
            </a:r>
          </a:p>
        </p:txBody>
      </p:sp>
      <p:sp>
        <p:nvSpPr>
          <p:cNvPr id="35" name="TextBox 34">
            <a:extLst>
              <a:ext uri="{FF2B5EF4-FFF2-40B4-BE49-F238E27FC236}">
                <a16:creationId xmlns:a16="http://schemas.microsoft.com/office/drawing/2014/main" id="{B73EB695-5596-0164-7C50-17F189CE240E}"/>
              </a:ext>
            </a:extLst>
          </p:cNvPr>
          <p:cNvSpPr txBox="1"/>
          <p:nvPr/>
        </p:nvSpPr>
        <p:spPr>
          <a:xfrm>
            <a:off x="5996763" y="2967246"/>
            <a:ext cx="29805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Kanthan</a:t>
            </a:r>
            <a:r>
              <a:rPr kumimoji="0" lang="en-GB"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1200" b="1"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Theivendran</a:t>
            </a:r>
            <a:r>
              <a:rPr kumimoji="0" lang="en-GB"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(Clinical Lead)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Consultant Orthopaedic Surgeon</a:t>
            </a:r>
          </a:p>
        </p:txBody>
      </p:sp>
      <p:sp>
        <p:nvSpPr>
          <p:cNvPr id="36" name="TextBox 35">
            <a:extLst>
              <a:ext uri="{FF2B5EF4-FFF2-40B4-BE49-F238E27FC236}">
                <a16:creationId xmlns:a16="http://schemas.microsoft.com/office/drawing/2014/main" id="{7EF53298-EF5F-8232-EA6E-61B5F9EA4614}"/>
              </a:ext>
            </a:extLst>
          </p:cNvPr>
          <p:cNvSpPr txBox="1"/>
          <p:nvPr/>
        </p:nvSpPr>
        <p:spPr>
          <a:xfrm>
            <a:off x="3275064" y="5182678"/>
            <a:ext cx="226936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Anji Kingman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Clinical Outcomes Manager (PROMs)</a:t>
            </a:r>
          </a:p>
        </p:txBody>
      </p:sp>
      <p:pic>
        <p:nvPicPr>
          <p:cNvPr id="37" name="Google Shape;102;p14">
            <a:extLst>
              <a:ext uri="{FF2B5EF4-FFF2-40B4-BE49-F238E27FC236}">
                <a16:creationId xmlns:a16="http://schemas.microsoft.com/office/drawing/2014/main" id="{4A430B43-0E48-EAEE-3B36-AADB6D8610AD}"/>
              </a:ext>
            </a:extLst>
          </p:cNvPr>
          <p:cNvPicPr preferRelativeResize="0"/>
          <p:nvPr/>
        </p:nvPicPr>
        <p:blipFill>
          <a:blip r:embed="rId10"/>
          <a:stretch>
            <a:fillRect/>
          </a:stretch>
        </p:blipFill>
        <p:spPr>
          <a:xfrm>
            <a:off x="1532920" y="2689458"/>
            <a:ext cx="1144215" cy="1664472"/>
          </a:xfrm>
          <a:prstGeom prst="rect">
            <a:avLst/>
          </a:prstGeom>
          <a:ln>
            <a:noFill/>
          </a:ln>
          <a:effectLst>
            <a:outerShdw blurRad="292100" dist="139700" dir="9720000" algn="tl" rotWithShape="0">
              <a:srgbClr val="333333">
                <a:alpha val="65000"/>
              </a:srgbClr>
            </a:outerShdw>
          </a:effectLst>
        </p:spPr>
      </p:pic>
      <p:pic>
        <p:nvPicPr>
          <p:cNvPr id="38" name="Google Shape;102;p14">
            <a:extLst>
              <a:ext uri="{FF2B5EF4-FFF2-40B4-BE49-F238E27FC236}">
                <a16:creationId xmlns:a16="http://schemas.microsoft.com/office/drawing/2014/main" id="{BDE8E053-0910-55FE-A285-042C71FE3A19}"/>
              </a:ext>
            </a:extLst>
          </p:cNvPr>
          <p:cNvPicPr preferRelativeResize="0"/>
          <p:nvPr/>
        </p:nvPicPr>
        <p:blipFill>
          <a:blip r:embed="rId11">
            <a:extLst>
              <a:ext uri="{28A0092B-C50C-407E-A947-70E740481C1C}">
                <a14:useLocalDpi xmlns:a14="http://schemas.microsoft.com/office/drawing/2010/main" val="0"/>
              </a:ext>
            </a:extLst>
          </a:blip>
          <a:srcRect/>
          <a:stretch/>
        </p:blipFill>
        <p:spPr>
          <a:xfrm>
            <a:off x="3741549" y="1314010"/>
            <a:ext cx="1144215" cy="1512000"/>
          </a:xfrm>
          <a:prstGeom prst="rect">
            <a:avLst/>
          </a:prstGeom>
          <a:ln>
            <a:noFill/>
          </a:ln>
          <a:effectLst>
            <a:outerShdw blurRad="292100" dist="139700" dir="2700000" algn="tl" rotWithShape="0">
              <a:srgbClr val="333333">
                <a:alpha val="65000"/>
              </a:srgbClr>
            </a:outerShdw>
          </a:effectLst>
        </p:spPr>
      </p:pic>
      <p:pic>
        <p:nvPicPr>
          <p:cNvPr id="39" name="Picture 38">
            <a:extLst>
              <a:ext uri="{FF2B5EF4-FFF2-40B4-BE49-F238E27FC236}">
                <a16:creationId xmlns:a16="http://schemas.microsoft.com/office/drawing/2014/main" id="{0FBAD153-16CD-1E8A-648A-6DDA7B7A8C3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3256" y="3563800"/>
            <a:ext cx="1510350" cy="1510350"/>
          </a:xfrm>
          <a:prstGeom prst="rect">
            <a:avLst/>
          </a:prstGeom>
        </p:spPr>
      </p:pic>
      <p:pic>
        <p:nvPicPr>
          <p:cNvPr id="40" name="Picture 39" descr="A person wearing glasses and a suit&#10;&#10;Description automatically generated with medium confidence">
            <a:extLst>
              <a:ext uri="{FF2B5EF4-FFF2-40B4-BE49-F238E27FC236}">
                <a16:creationId xmlns:a16="http://schemas.microsoft.com/office/drawing/2014/main" id="{2C6F18D8-F996-560E-20B5-B4E40624849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78594" y="1306515"/>
            <a:ext cx="1403282" cy="1567282"/>
          </a:xfrm>
          <a:prstGeom prst="rect">
            <a:avLst/>
          </a:prstGeom>
        </p:spPr>
      </p:pic>
      <p:pic>
        <p:nvPicPr>
          <p:cNvPr id="41" name="Picture 40" descr="A person smiling for the camera&#10;&#10;Description automatically generated with medium confidence">
            <a:extLst>
              <a:ext uri="{FF2B5EF4-FFF2-40B4-BE49-F238E27FC236}">
                <a16:creationId xmlns:a16="http://schemas.microsoft.com/office/drawing/2014/main" id="{FDD65CA3-DA49-64D4-F2D4-1030C643438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72758" y="3563268"/>
            <a:ext cx="1524869" cy="1629517"/>
          </a:xfrm>
          <a:prstGeom prst="rect">
            <a:avLst/>
          </a:prstGeom>
        </p:spPr>
      </p:pic>
      <p:sp>
        <p:nvSpPr>
          <p:cNvPr id="42" name="TextBox 41">
            <a:extLst>
              <a:ext uri="{FF2B5EF4-FFF2-40B4-BE49-F238E27FC236}">
                <a16:creationId xmlns:a16="http://schemas.microsoft.com/office/drawing/2014/main" id="{2F9697F6-F889-EEF7-A330-1021C6880462}"/>
              </a:ext>
            </a:extLst>
          </p:cNvPr>
          <p:cNvSpPr txBox="1"/>
          <p:nvPr/>
        </p:nvSpPr>
        <p:spPr>
          <a:xfrm>
            <a:off x="9192668" y="4269864"/>
            <a:ext cx="230682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Andrew Bateman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Professor in Rehabilitation, Director, </a:t>
            </a:r>
            <a:r>
              <a:rPr kumimoji="0" lang="en-GB" sz="12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NIHR</a:t>
            </a: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East of England Research Design Service</a:t>
            </a:r>
          </a:p>
        </p:txBody>
      </p:sp>
      <p:pic>
        <p:nvPicPr>
          <p:cNvPr id="43" name="Picture 42">
            <a:extLst>
              <a:ext uri="{FF2B5EF4-FFF2-40B4-BE49-F238E27FC236}">
                <a16:creationId xmlns:a16="http://schemas.microsoft.com/office/drawing/2014/main" id="{7589ADC2-08C8-6BD2-A7A5-24D401977312}"/>
              </a:ext>
            </a:extLst>
          </p:cNvPr>
          <p:cNvPicPr>
            <a:picLocks noChangeAspect="1"/>
          </p:cNvPicPr>
          <p:nvPr/>
        </p:nvPicPr>
        <p:blipFill>
          <a:blip r:embed="rId15"/>
          <a:stretch>
            <a:fillRect/>
          </a:stretch>
        </p:blipFill>
        <p:spPr>
          <a:xfrm>
            <a:off x="9525952" y="2707384"/>
            <a:ext cx="1524869" cy="1524869"/>
          </a:xfrm>
          <a:prstGeom prst="rect">
            <a:avLst/>
          </a:prstGeom>
        </p:spPr>
      </p:pic>
    </p:spTree>
    <p:extLst>
      <p:ext uri="{BB962C8B-B14F-4D97-AF65-F5344CB8AC3E}">
        <p14:creationId xmlns:p14="http://schemas.microsoft.com/office/powerpoint/2010/main" val="684593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7">
            <a:extLst>
              <a:ext uri="{FF2B5EF4-FFF2-40B4-BE49-F238E27FC236}">
                <a16:creationId xmlns:a16="http://schemas.microsoft.com/office/drawing/2014/main" id="{9A6E9DF6-45E4-575E-6E11-8F2408D803A7}"/>
              </a:ext>
            </a:extLst>
          </p:cNvPr>
          <p:cNvCxnSpPr/>
          <p:nvPr/>
        </p:nvCxnSpPr>
        <p:spPr>
          <a:xfrm>
            <a:off x="0" y="6036603"/>
            <a:ext cx="12191996" cy="0"/>
          </a:xfrm>
          <a:prstGeom prst="straightConnector1">
            <a:avLst/>
          </a:prstGeom>
          <a:noFill/>
          <a:ln w="28575" cap="flat">
            <a:solidFill>
              <a:srgbClr val="767171"/>
            </a:solidFill>
            <a:prstDash val="solid"/>
            <a:miter/>
          </a:ln>
        </p:spPr>
      </p:cxnSp>
      <p:sp>
        <p:nvSpPr>
          <p:cNvPr id="14" name="TextBox 22">
            <a:extLst>
              <a:ext uri="{FF2B5EF4-FFF2-40B4-BE49-F238E27FC236}">
                <a16:creationId xmlns:a16="http://schemas.microsoft.com/office/drawing/2014/main" id="{E5BC309A-B497-C9DB-9328-1D4E602117C2}"/>
              </a:ext>
            </a:extLst>
          </p:cNvPr>
          <p:cNvSpPr txBox="1"/>
          <p:nvPr/>
        </p:nvSpPr>
        <p:spPr>
          <a:xfrm>
            <a:off x="1206953" y="252771"/>
            <a:ext cx="5863698"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600" b="0" i="0" u="none" strike="noStrike" kern="1200" cap="none" spc="0" normalizeH="0" baseline="0" noProof="0" dirty="0">
                <a:ln>
                  <a:noFill/>
                </a:ln>
                <a:solidFill>
                  <a:srgbClr val="3C3C3B"/>
                </a:solidFill>
                <a:effectLst/>
                <a:uLnTx/>
                <a:uFillTx/>
                <a:latin typeface="Oswald" pitchFamily="2"/>
                <a:ea typeface="Open Sans" pitchFamily="34"/>
                <a:cs typeface="Open Sans" pitchFamily="34"/>
              </a:rPr>
              <a:t>Thank you to our funders</a:t>
            </a:r>
            <a:endParaRPr kumimoji="0" lang="en-GB" sz="3600" b="0" i="0" u="none" strike="noStrike" kern="1200" cap="none" spc="0" normalizeH="0" baseline="0" noProof="0" dirty="0">
              <a:ln>
                <a:noFill/>
              </a:ln>
              <a:solidFill>
                <a:srgbClr val="000000"/>
              </a:solidFill>
              <a:effectLst/>
              <a:uLnTx/>
              <a:uFillTx/>
              <a:latin typeface="Oswald" pitchFamily="2"/>
              <a:ea typeface="Open Sans" pitchFamily="34"/>
              <a:cs typeface="Open Sans" pitchFamily="34"/>
            </a:endParaRPr>
          </a:p>
        </p:txBody>
      </p:sp>
      <p:pic>
        <p:nvPicPr>
          <p:cNvPr id="26" name="Picture 16">
            <a:extLst>
              <a:ext uri="{FF2B5EF4-FFF2-40B4-BE49-F238E27FC236}">
                <a16:creationId xmlns:a16="http://schemas.microsoft.com/office/drawing/2014/main" id="{33494FE9-0A29-411D-3279-96490E2DE0F0}"/>
              </a:ext>
            </a:extLst>
          </p:cNvPr>
          <p:cNvPicPr>
            <a:picLocks noChangeAspect="1"/>
          </p:cNvPicPr>
          <p:nvPr/>
        </p:nvPicPr>
        <p:blipFill>
          <a:blip r:embed="rId3"/>
          <a:stretch>
            <a:fillRect/>
          </a:stretch>
        </p:blipFill>
        <p:spPr>
          <a:xfrm>
            <a:off x="3019343" y="6158808"/>
            <a:ext cx="765883" cy="676656"/>
          </a:xfrm>
          <a:prstGeom prst="rect">
            <a:avLst/>
          </a:prstGeom>
          <a:noFill/>
          <a:ln cap="flat">
            <a:noFill/>
          </a:ln>
        </p:spPr>
      </p:pic>
      <p:sp>
        <p:nvSpPr>
          <p:cNvPr id="27" name="TextBox 8">
            <a:extLst>
              <a:ext uri="{FF2B5EF4-FFF2-40B4-BE49-F238E27FC236}">
                <a16:creationId xmlns:a16="http://schemas.microsoft.com/office/drawing/2014/main" id="{9D084531-7CDF-ACF9-ABF1-1B15B8D3C413}"/>
              </a:ext>
            </a:extLst>
          </p:cNvPr>
          <p:cNvSpPr txBox="1"/>
          <p:nvPr/>
        </p:nvSpPr>
        <p:spPr>
          <a:xfrm>
            <a:off x="3662490" y="6329630"/>
            <a:ext cx="1198940" cy="287770"/>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3C3C3C"/>
                </a:solidFill>
                <a:effectLst/>
                <a:uLnTx/>
                <a:uFillTx/>
                <a:latin typeface="Oswald" pitchFamily="2" charset="0"/>
                <a:ea typeface="+mn-ea"/>
                <a:cs typeface="+mn-cs"/>
              </a:rPr>
              <a:t>info@apperta.org</a:t>
            </a:r>
          </a:p>
        </p:txBody>
      </p:sp>
      <p:sp>
        <p:nvSpPr>
          <p:cNvPr id="28" name="TextBox 21">
            <a:extLst>
              <a:ext uri="{FF2B5EF4-FFF2-40B4-BE49-F238E27FC236}">
                <a16:creationId xmlns:a16="http://schemas.microsoft.com/office/drawing/2014/main" id="{6233CB5D-C288-60E2-C486-A4500ECDDBCD}"/>
              </a:ext>
            </a:extLst>
          </p:cNvPr>
          <p:cNvSpPr txBox="1"/>
          <p:nvPr/>
        </p:nvSpPr>
        <p:spPr>
          <a:xfrm>
            <a:off x="1440907" y="6308733"/>
            <a:ext cx="1334728"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4">
                  <a:extLst>
                    <a:ext uri="{A12FA001-AC4F-418D-AE19-62706E023703}">
                      <ahyp:hlinkClr xmlns:ahyp="http://schemas.microsoft.com/office/drawing/2018/hyperlinkcolor" val="tx"/>
                    </a:ext>
                  </a:extLst>
                </a:hlinkClick>
              </a:rPr>
              <a:t>https://apperta.org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29" name="Picture 5">
            <a:extLst>
              <a:ext uri="{FF2B5EF4-FFF2-40B4-BE49-F238E27FC236}">
                <a16:creationId xmlns:a16="http://schemas.microsoft.com/office/drawing/2014/main" id="{37138002-0A21-6073-ADDF-131BFF6ACA81}"/>
              </a:ext>
            </a:extLst>
          </p:cNvPr>
          <p:cNvPicPr>
            <a:picLocks noChangeAspect="1"/>
          </p:cNvPicPr>
          <p:nvPr/>
        </p:nvPicPr>
        <p:blipFill>
          <a:blip r:embed="rId5"/>
          <a:srcRect/>
          <a:stretch>
            <a:fillRect/>
          </a:stretch>
        </p:blipFill>
        <p:spPr>
          <a:xfrm>
            <a:off x="385117" y="6221989"/>
            <a:ext cx="917664" cy="435098"/>
          </a:xfrm>
          <a:prstGeom prst="rect">
            <a:avLst/>
          </a:prstGeom>
          <a:noFill/>
          <a:ln cap="flat">
            <a:noFill/>
          </a:ln>
        </p:spPr>
      </p:pic>
      <p:pic>
        <p:nvPicPr>
          <p:cNvPr id="30" name="OpenOutcomes-Logo-Blue.png" descr="OpenOutcomes-Logo-Blue.png">
            <a:extLst>
              <a:ext uri="{FF2B5EF4-FFF2-40B4-BE49-F238E27FC236}">
                <a16:creationId xmlns:a16="http://schemas.microsoft.com/office/drawing/2014/main" id="{062E452E-35CA-CFC6-A5E9-2D0B688DA79B}"/>
              </a:ext>
            </a:extLst>
          </p:cNvPr>
          <p:cNvPicPr>
            <a:picLocks noChangeAspect="1"/>
          </p:cNvPicPr>
          <p:nvPr/>
        </p:nvPicPr>
        <p:blipFill>
          <a:blip r:embed="rId6"/>
          <a:stretch>
            <a:fillRect/>
          </a:stretch>
        </p:blipFill>
        <p:spPr>
          <a:xfrm>
            <a:off x="7774995" y="6275667"/>
            <a:ext cx="1617822" cy="294675"/>
          </a:xfrm>
          <a:prstGeom prst="rect">
            <a:avLst/>
          </a:prstGeom>
          <a:ln w="12700">
            <a:miter lim="400000"/>
          </a:ln>
        </p:spPr>
      </p:pic>
      <p:sp>
        <p:nvSpPr>
          <p:cNvPr id="31" name="TextBox 21">
            <a:extLst>
              <a:ext uri="{FF2B5EF4-FFF2-40B4-BE49-F238E27FC236}">
                <a16:creationId xmlns:a16="http://schemas.microsoft.com/office/drawing/2014/main" id="{23045842-9692-0C02-0906-3753C42443DE}"/>
              </a:ext>
            </a:extLst>
          </p:cNvPr>
          <p:cNvSpPr txBox="1"/>
          <p:nvPr/>
        </p:nvSpPr>
        <p:spPr>
          <a:xfrm>
            <a:off x="9392817" y="6300703"/>
            <a:ext cx="2219675"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4">
                  <a:extLst>
                    <a:ext uri="{A12FA001-AC4F-418D-AE19-62706E023703}">
                      <ahyp:hlinkClr xmlns:ahyp="http://schemas.microsoft.com/office/drawing/2018/hyperlinkcolor" val="tx"/>
                    </a:ext>
                  </a:extLst>
                </a:hlinkClick>
              </a:rPr>
              <a:t>https://openoutcomes.apperta.org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32" name="Picture 1" descr="Picture 1">
            <a:extLst>
              <a:ext uri="{FF2B5EF4-FFF2-40B4-BE49-F238E27FC236}">
                <a16:creationId xmlns:a16="http://schemas.microsoft.com/office/drawing/2014/main" id="{5BB1D60D-84CB-7EE1-052A-C79B0126715F}"/>
              </a:ext>
            </a:extLst>
          </p:cNvPr>
          <p:cNvPicPr>
            <a:picLocks noChangeAspect="1"/>
          </p:cNvPicPr>
          <p:nvPr/>
        </p:nvPicPr>
        <p:blipFill>
          <a:blip r:embed="rId7"/>
          <a:stretch>
            <a:fillRect/>
          </a:stretch>
        </p:blipFill>
        <p:spPr>
          <a:xfrm>
            <a:off x="5403048" y="6245354"/>
            <a:ext cx="1762085" cy="456322"/>
          </a:xfrm>
          <a:prstGeom prst="rect">
            <a:avLst/>
          </a:prstGeom>
          <a:ln w="12700">
            <a:miter lim="400000"/>
          </a:ln>
        </p:spPr>
      </p:pic>
      <p:pic>
        <p:nvPicPr>
          <p:cNvPr id="7" name="Picture 6">
            <a:extLst>
              <a:ext uri="{FF2B5EF4-FFF2-40B4-BE49-F238E27FC236}">
                <a16:creationId xmlns:a16="http://schemas.microsoft.com/office/drawing/2014/main" id="{059FBA0B-5A44-9B4A-8338-2E8931DA2BA1}"/>
              </a:ext>
            </a:extLst>
          </p:cNvPr>
          <p:cNvPicPr>
            <a:picLocks noChangeAspect="1"/>
          </p:cNvPicPr>
          <p:nvPr/>
        </p:nvPicPr>
        <p:blipFill>
          <a:blip r:embed="rId8"/>
          <a:stretch>
            <a:fillRect/>
          </a:stretch>
        </p:blipFill>
        <p:spPr>
          <a:xfrm>
            <a:off x="186938" y="200913"/>
            <a:ext cx="946798" cy="873158"/>
          </a:xfrm>
          <a:prstGeom prst="rect">
            <a:avLst/>
          </a:prstGeom>
        </p:spPr>
      </p:pic>
      <p:pic>
        <p:nvPicPr>
          <p:cNvPr id="8" name="Picture 4" descr="A picture containing drawing&#10;&#10;Description automatically generated">
            <a:extLst>
              <a:ext uri="{FF2B5EF4-FFF2-40B4-BE49-F238E27FC236}">
                <a16:creationId xmlns:a16="http://schemas.microsoft.com/office/drawing/2014/main" id="{A2F5B1EC-F79D-22B0-BD8C-8DE7345E1D26}"/>
              </a:ext>
            </a:extLst>
          </p:cNvPr>
          <p:cNvPicPr>
            <a:picLocks noChangeAspect="1"/>
          </p:cNvPicPr>
          <p:nvPr/>
        </p:nvPicPr>
        <p:blipFill>
          <a:blip r:embed="rId9"/>
          <a:stretch>
            <a:fillRect/>
          </a:stretch>
        </p:blipFill>
        <p:spPr>
          <a:xfrm>
            <a:off x="9789382" y="43068"/>
            <a:ext cx="2392646" cy="1113602"/>
          </a:xfrm>
          <a:prstGeom prst="rect">
            <a:avLst/>
          </a:prstGeom>
          <a:noFill/>
          <a:ln cap="flat">
            <a:noFill/>
          </a:ln>
        </p:spPr>
      </p:pic>
      <p:pic>
        <p:nvPicPr>
          <p:cNvPr id="4" name="Picture 3" descr="Graphical user interface, text, application&#10;&#10;Description automatically generated">
            <a:extLst>
              <a:ext uri="{FF2B5EF4-FFF2-40B4-BE49-F238E27FC236}">
                <a16:creationId xmlns:a16="http://schemas.microsoft.com/office/drawing/2014/main" id="{4690791C-B7D0-1D48-2A00-49ED9236DB2F}"/>
              </a:ext>
            </a:extLst>
          </p:cNvPr>
          <p:cNvPicPr>
            <a:picLocks noChangeAspect="1"/>
          </p:cNvPicPr>
          <p:nvPr/>
        </p:nvPicPr>
        <p:blipFill>
          <a:blip r:embed="rId10"/>
          <a:stretch>
            <a:fillRect/>
          </a:stretch>
        </p:blipFill>
        <p:spPr>
          <a:xfrm>
            <a:off x="1652958" y="2476017"/>
            <a:ext cx="4443042" cy="2097011"/>
          </a:xfrm>
          <a:prstGeom prst="rect">
            <a:avLst/>
          </a:prstGeom>
        </p:spPr>
      </p:pic>
      <p:grpSp>
        <p:nvGrpSpPr>
          <p:cNvPr id="10" name="Group 9">
            <a:extLst>
              <a:ext uri="{FF2B5EF4-FFF2-40B4-BE49-F238E27FC236}">
                <a16:creationId xmlns:a16="http://schemas.microsoft.com/office/drawing/2014/main" id="{4607A12D-9C88-F6EE-5D2C-6BD55F64F8C2}"/>
              </a:ext>
            </a:extLst>
          </p:cNvPr>
          <p:cNvGrpSpPr/>
          <p:nvPr/>
        </p:nvGrpSpPr>
        <p:grpSpPr>
          <a:xfrm>
            <a:off x="6605477" y="2814384"/>
            <a:ext cx="6108404" cy="1564505"/>
            <a:chOff x="6605477" y="2655248"/>
            <a:chExt cx="6108404" cy="1564505"/>
          </a:xfrm>
        </p:grpSpPr>
        <p:pic>
          <p:nvPicPr>
            <p:cNvPr id="2" name="Picture 1" descr="A blue and white logo&#10;&#10;Description automatically generated with low confidence">
              <a:extLst>
                <a:ext uri="{FF2B5EF4-FFF2-40B4-BE49-F238E27FC236}">
                  <a16:creationId xmlns:a16="http://schemas.microsoft.com/office/drawing/2014/main" id="{9CA358EA-5DF7-80E2-AA05-1292B2473F66}"/>
                </a:ext>
              </a:extLst>
            </p:cNvPr>
            <p:cNvPicPr>
              <a:picLocks noChangeAspect="1"/>
            </p:cNvPicPr>
            <p:nvPr/>
          </p:nvPicPr>
          <p:blipFill>
            <a:blip r:embed="rId11"/>
            <a:stretch>
              <a:fillRect/>
            </a:stretch>
          </p:blipFill>
          <p:spPr>
            <a:xfrm>
              <a:off x="7680051" y="2655248"/>
              <a:ext cx="2186355" cy="1063124"/>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BFF21575-D751-CB9E-4308-03630FD11E0C}"/>
                </a:ext>
              </a:extLst>
            </p:cNvPr>
            <p:cNvSpPr txBox="1"/>
            <p:nvPr/>
          </p:nvSpPr>
          <p:spPr>
            <a:xfrm>
              <a:off x="6605477" y="3850421"/>
              <a:ext cx="610840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C3C3C"/>
                  </a:solidFill>
                  <a:effectLst/>
                  <a:uLnTx/>
                  <a:uFillTx/>
                  <a:latin typeface="Open Sans" panose="020B0606030504020204" pitchFamily="34" charset="0"/>
                  <a:ea typeface="Open Sans" panose="020B0606030504020204" pitchFamily="34" charset="0"/>
                  <a:cs typeface="Open Sans" panose="020B0606030504020204" pitchFamily="34" charset="0"/>
                </a:rPr>
                <a:t>NHS Transformation MSK Adoption Fund</a:t>
              </a:r>
            </a:p>
          </p:txBody>
        </p:sp>
      </p:grpSp>
    </p:spTree>
    <p:extLst>
      <p:ext uri="{BB962C8B-B14F-4D97-AF65-F5344CB8AC3E}">
        <p14:creationId xmlns:p14="http://schemas.microsoft.com/office/powerpoint/2010/main" val="1506443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7">
            <a:extLst>
              <a:ext uri="{FF2B5EF4-FFF2-40B4-BE49-F238E27FC236}">
                <a16:creationId xmlns:a16="http://schemas.microsoft.com/office/drawing/2014/main" id="{9A6E9DF6-45E4-575E-6E11-8F2408D803A7}"/>
              </a:ext>
            </a:extLst>
          </p:cNvPr>
          <p:cNvCxnSpPr/>
          <p:nvPr/>
        </p:nvCxnSpPr>
        <p:spPr>
          <a:xfrm>
            <a:off x="0" y="6036603"/>
            <a:ext cx="12191996" cy="0"/>
          </a:xfrm>
          <a:prstGeom prst="straightConnector1">
            <a:avLst/>
          </a:prstGeom>
          <a:noFill/>
          <a:ln w="28575" cap="flat">
            <a:solidFill>
              <a:srgbClr val="767171"/>
            </a:solidFill>
            <a:prstDash val="solid"/>
            <a:miter/>
          </a:ln>
        </p:spPr>
      </p:cxnSp>
      <p:pic>
        <p:nvPicPr>
          <p:cNvPr id="5" name="Picture 4" descr="A picture containing drawing&#10;&#10;Description automatically generated">
            <a:extLst>
              <a:ext uri="{FF2B5EF4-FFF2-40B4-BE49-F238E27FC236}">
                <a16:creationId xmlns:a16="http://schemas.microsoft.com/office/drawing/2014/main" id="{58607C53-F827-439A-0242-D2CB795ECC6B}"/>
              </a:ext>
            </a:extLst>
          </p:cNvPr>
          <p:cNvPicPr>
            <a:picLocks noChangeAspect="1"/>
          </p:cNvPicPr>
          <p:nvPr/>
        </p:nvPicPr>
        <p:blipFill>
          <a:blip r:embed="rId2"/>
          <a:stretch>
            <a:fillRect/>
          </a:stretch>
        </p:blipFill>
        <p:spPr>
          <a:xfrm>
            <a:off x="9789382" y="43068"/>
            <a:ext cx="2392646" cy="1113602"/>
          </a:xfrm>
          <a:prstGeom prst="rect">
            <a:avLst/>
          </a:prstGeom>
          <a:noFill/>
          <a:ln cap="flat">
            <a:noFill/>
          </a:ln>
        </p:spPr>
      </p:pic>
      <p:cxnSp>
        <p:nvCxnSpPr>
          <p:cNvPr id="9" name="Straight Connector 7">
            <a:extLst>
              <a:ext uri="{FF2B5EF4-FFF2-40B4-BE49-F238E27FC236}">
                <a16:creationId xmlns:a16="http://schemas.microsoft.com/office/drawing/2014/main" id="{631C4147-1A4B-D6EA-C495-531912C183CA}"/>
              </a:ext>
            </a:extLst>
          </p:cNvPr>
          <p:cNvCxnSpPr/>
          <p:nvPr/>
        </p:nvCxnSpPr>
        <p:spPr>
          <a:xfrm>
            <a:off x="0" y="6036603"/>
            <a:ext cx="12191996" cy="0"/>
          </a:xfrm>
          <a:prstGeom prst="straightConnector1">
            <a:avLst/>
          </a:prstGeom>
          <a:noFill/>
          <a:ln w="28575" cap="flat">
            <a:solidFill>
              <a:srgbClr val="767171"/>
            </a:solidFill>
            <a:prstDash val="solid"/>
            <a:miter/>
          </a:ln>
        </p:spPr>
      </p:cxnSp>
      <p:pic>
        <p:nvPicPr>
          <p:cNvPr id="15" name="Picture 16">
            <a:extLst>
              <a:ext uri="{FF2B5EF4-FFF2-40B4-BE49-F238E27FC236}">
                <a16:creationId xmlns:a16="http://schemas.microsoft.com/office/drawing/2014/main" id="{2F8C504E-D729-3A04-666C-A5752A53B968}"/>
              </a:ext>
            </a:extLst>
          </p:cNvPr>
          <p:cNvPicPr>
            <a:picLocks noChangeAspect="1"/>
          </p:cNvPicPr>
          <p:nvPr/>
        </p:nvPicPr>
        <p:blipFill>
          <a:blip r:embed="rId3"/>
          <a:stretch>
            <a:fillRect/>
          </a:stretch>
        </p:blipFill>
        <p:spPr>
          <a:xfrm>
            <a:off x="3019343" y="6158808"/>
            <a:ext cx="765883" cy="676656"/>
          </a:xfrm>
          <a:prstGeom prst="rect">
            <a:avLst/>
          </a:prstGeom>
          <a:noFill/>
          <a:ln cap="flat">
            <a:noFill/>
          </a:ln>
        </p:spPr>
      </p:pic>
      <p:sp>
        <p:nvSpPr>
          <p:cNvPr id="17" name="TextBox 8">
            <a:extLst>
              <a:ext uri="{FF2B5EF4-FFF2-40B4-BE49-F238E27FC236}">
                <a16:creationId xmlns:a16="http://schemas.microsoft.com/office/drawing/2014/main" id="{9A381E74-8973-580D-ECF0-8E18A8799096}"/>
              </a:ext>
            </a:extLst>
          </p:cNvPr>
          <p:cNvSpPr txBox="1"/>
          <p:nvPr/>
        </p:nvSpPr>
        <p:spPr>
          <a:xfrm>
            <a:off x="3662490" y="6329630"/>
            <a:ext cx="1198940" cy="287770"/>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563C1"/>
                </a:solidFill>
                <a:effectLst/>
                <a:uLnTx/>
                <a:uFillTx/>
                <a:latin typeface="Oswald" pitchFamily="2" charset="0"/>
                <a:ea typeface="+mn-ea"/>
                <a:cs typeface="+mn-cs"/>
              </a:rPr>
              <a:t>info@apperta.org</a:t>
            </a:r>
          </a:p>
        </p:txBody>
      </p:sp>
      <p:sp>
        <p:nvSpPr>
          <p:cNvPr id="18" name="TextBox 21">
            <a:extLst>
              <a:ext uri="{FF2B5EF4-FFF2-40B4-BE49-F238E27FC236}">
                <a16:creationId xmlns:a16="http://schemas.microsoft.com/office/drawing/2014/main" id="{5BD863EC-06D2-B923-D603-62F848BEFB85}"/>
              </a:ext>
            </a:extLst>
          </p:cNvPr>
          <p:cNvSpPr txBox="1"/>
          <p:nvPr/>
        </p:nvSpPr>
        <p:spPr>
          <a:xfrm>
            <a:off x="1440907" y="6308733"/>
            <a:ext cx="1334728"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4">
                  <a:extLst>
                    <a:ext uri="{A12FA001-AC4F-418D-AE19-62706E023703}">
                      <ahyp:hlinkClr xmlns:ahyp="http://schemas.microsoft.com/office/drawing/2018/hyperlinkcolor" val="tx"/>
                    </a:ext>
                  </a:extLst>
                </a:hlinkClick>
              </a:rPr>
              <a:t>https://apperta.org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19" name="Picture 5">
            <a:extLst>
              <a:ext uri="{FF2B5EF4-FFF2-40B4-BE49-F238E27FC236}">
                <a16:creationId xmlns:a16="http://schemas.microsoft.com/office/drawing/2014/main" id="{6C01B617-8DDA-9AEB-8B10-2CC2080E080B}"/>
              </a:ext>
            </a:extLst>
          </p:cNvPr>
          <p:cNvPicPr>
            <a:picLocks noChangeAspect="1"/>
          </p:cNvPicPr>
          <p:nvPr/>
        </p:nvPicPr>
        <p:blipFill>
          <a:blip r:embed="rId5"/>
          <a:srcRect/>
          <a:stretch>
            <a:fillRect/>
          </a:stretch>
        </p:blipFill>
        <p:spPr>
          <a:xfrm>
            <a:off x="385117" y="6221989"/>
            <a:ext cx="917664" cy="435098"/>
          </a:xfrm>
          <a:prstGeom prst="rect">
            <a:avLst/>
          </a:prstGeom>
          <a:noFill/>
          <a:ln cap="flat">
            <a:noFill/>
          </a:ln>
        </p:spPr>
      </p:pic>
      <p:pic>
        <p:nvPicPr>
          <p:cNvPr id="20" name="OpenOutcomes-Logo-Blue.png" descr="OpenOutcomes-Logo-Blue.png">
            <a:extLst>
              <a:ext uri="{FF2B5EF4-FFF2-40B4-BE49-F238E27FC236}">
                <a16:creationId xmlns:a16="http://schemas.microsoft.com/office/drawing/2014/main" id="{9C41DC72-6799-6E71-0A37-88485F42210E}"/>
              </a:ext>
            </a:extLst>
          </p:cNvPr>
          <p:cNvPicPr>
            <a:picLocks noChangeAspect="1"/>
          </p:cNvPicPr>
          <p:nvPr/>
        </p:nvPicPr>
        <p:blipFill>
          <a:blip r:embed="rId6"/>
          <a:stretch>
            <a:fillRect/>
          </a:stretch>
        </p:blipFill>
        <p:spPr>
          <a:xfrm>
            <a:off x="7774995" y="6275667"/>
            <a:ext cx="1617822" cy="294675"/>
          </a:xfrm>
          <a:prstGeom prst="rect">
            <a:avLst/>
          </a:prstGeom>
          <a:ln w="12700">
            <a:miter lim="400000"/>
          </a:ln>
        </p:spPr>
      </p:pic>
      <p:sp>
        <p:nvSpPr>
          <p:cNvPr id="21" name="TextBox 21">
            <a:extLst>
              <a:ext uri="{FF2B5EF4-FFF2-40B4-BE49-F238E27FC236}">
                <a16:creationId xmlns:a16="http://schemas.microsoft.com/office/drawing/2014/main" id="{35AED96F-7A6A-8A19-2149-30E387A70F18}"/>
              </a:ext>
            </a:extLst>
          </p:cNvPr>
          <p:cNvSpPr txBox="1"/>
          <p:nvPr/>
        </p:nvSpPr>
        <p:spPr>
          <a:xfrm>
            <a:off x="9392817" y="6300703"/>
            <a:ext cx="2219675"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4">
                  <a:extLst>
                    <a:ext uri="{A12FA001-AC4F-418D-AE19-62706E023703}">
                      <ahyp:hlinkClr xmlns:ahyp="http://schemas.microsoft.com/office/drawing/2018/hyperlinkcolor" val="tx"/>
                    </a:ext>
                  </a:extLst>
                </a:hlinkClick>
              </a:rPr>
              <a:t>https://openoutcomes.apperta.org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22" name="Picture 1" descr="Picture 1">
            <a:extLst>
              <a:ext uri="{FF2B5EF4-FFF2-40B4-BE49-F238E27FC236}">
                <a16:creationId xmlns:a16="http://schemas.microsoft.com/office/drawing/2014/main" id="{C593FF9D-3BF3-4C0A-4B0D-70DF73BEF7F0}"/>
              </a:ext>
            </a:extLst>
          </p:cNvPr>
          <p:cNvPicPr>
            <a:picLocks noChangeAspect="1"/>
          </p:cNvPicPr>
          <p:nvPr/>
        </p:nvPicPr>
        <p:blipFill>
          <a:blip r:embed="rId7"/>
          <a:stretch>
            <a:fillRect/>
          </a:stretch>
        </p:blipFill>
        <p:spPr>
          <a:xfrm>
            <a:off x="5403048" y="6245354"/>
            <a:ext cx="1762085" cy="456322"/>
          </a:xfrm>
          <a:prstGeom prst="rect">
            <a:avLst/>
          </a:prstGeom>
          <a:ln w="12700">
            <a:miter lim="400000"/>
          </a:ln>
        </p:spPr>
      </p:pic>
      <p:sp>
        <p:nvSpPr>
          <p:cNvPr id="24" name="TextBox 22">
            <a:extLst>
              <a:ext uri="{FF2B5EF4-FFF2-40B4-BE49-F238E27FC236}">
                <a16:creationId xmlns:a16="http://schemas.microsoft.com/office/drawing/2014/main" id="{B7EE815F-238E-99D4-C464-C61483AF58AF}"/>
              </a:ext>
            </a:extLst>
          </p:cNvPr>
          <p:cNvSpPr txBox="1"/>
          <p:nvPr/>
        </p:nvSpPr>
        <p:spPr>
          <a:xfrm>
            <a:off x="3984169" y="4061584"/>
            <a:ext cx="4223657" cy="815608"/>
          </a:xfrm>
          <a:prstGeom prst="rect">
            <a:avLst/>
          </a:prstGeom>
          <a:noFill/>
          <a:ln cap="flat">
            <a:noFill/>
          </a:ln>
        </p:spPr>
        <p:txBody>
          <a:bodyPr vert="horz" wrap="square" lIns="91440" tIns="45720" rIns="91440" bIns="45720" anchor="t" anchorCtr="0" compatLnSpc="1">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GB" sz="2400" b="1" i="0" u="none" strike="noStrike" kern="1200" cap="none" spc="0" normalizeH="0" baseline="0" noProof="0" dirty="0">
                <a:ln>
                  <a:noFill/>
                </a:ln>
                <a:solidFill>
                  <a:srgbClr val="3C3C3C"/>
                </a:solidFill>
                <a:effectLst/>
                <a:uLnTx/>
                <a:uFillTx/>
                <a:latin typeface="Oswald" pitchFamily="2"/>
                <a:ea typeface="Open Sans" pitchFamily="34"/>
                <a:cs typeface="Open Sans" pitchFamily="34"/>
              </a:rPr>
              <a:t>Digital Health Summer Schools</a:t>
            </a:r>
          </a:p>
          <a:p>
            <a:pPr marL="0" marR="0" lvl="0" indent="0" algn="ctr" defTabSz="914400"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dirty="0">
                <a:ln>
                  <a:noFill/>
                </a:ln>
                <a:solidFill>
                  <a:srgbClr val="818180"/>
                </a:solidFill>
                <a:effectLst/>
                <a:uLnTx/>
                <a:uFillTx/>
                <a:latin typeface="Oswald" pitchFamily="2"/>
                <a:ea typeface="Open Sans" pitchFamily="34"/>
                <a:cs typeface="Open Sans" pitchFamily="34"/>
              </a:rPr>
              <a:t>19</a:t>
            </a:r>
            <a:r>
              <a:rPr kumimoji="0" lang="en-GB" sz="1800" b="0" i="0" u="none" strike="noStrike" kern="1200" cap="none" spc="0" normalizeH="0" baseline="30000" noProof="0" dirty="0">
                <a:ln>
                  <a:noFill/>
                </a:ln>
                <a:solidFill>
                  <a:srgbClr val="818180"/>
                </a:solidFill>
                <a:effectLst/>
                <a:uLnTx/>
                <a:uFillTx/>
                <a:latin typeface="Oswald" pitchFamily="2"/>
                <a:ea typeface="Open Sans" pitchFamily="34"/>
                <a:cs typeface="Open Sans" pitchFamily="34"/>
              </a:rPr>
              <a:t>th</a:t>
            </a:r>
            <a:r>
              <a:rPr kumimoji="0" lang="en-GB" sz="1800" b="0" i="0" u="none" strike="noStrike" kern="1200" cap="none" spc="0" normalizeH="0" baseline="0" noProof="0" dirty="0">
                <a:ln>
                  <a:noFill/>
                </a:ln>
                <a:solidFill>
                  <a:srgbClr val="818180"/>
                </a:solidFill>
                <a:effectLst/>
                <a:uLnTx/>
                <a:uFillTx/>
                <a:latin typeface="Oswald" pitchFamily="2"/>
                <a:ea typeface="Open Sans" pitchFamily="34"/>
                <a:cs typeface="Open Sans" pitchFamily="34"/>
              </a:rPr>
              <a:t> July 2024</a:t>
            </a:r>
          </a:p>
        </p:txBody>
      </p:sp>
      <p:sp>
        <p:nvSpPr>
          <p:cNvPr id="27" name="TextBox 22">
            <a:extLst>
              <a:ext uri="{FF2B5EF4-FFF2-40B4-BE49-F238E27FC236}">
                <a16:creationId xmlns:a16="http://schemas.microsoft.com/office/drawing/2014/main" id="{2B945A80-A664-FF18-A7B1-3772193CCEBE}"/>
              </a:ext>
            </a:extLst>
          </p:cNvPr>
          <p:cNvSpPr txBox="1"/>
          <p:nvPr/>
        </p:nvSpPr>
        <p:spPr>
          <a:xfrm>
            <a:off x="2452914" y="3221538"/>
            <a:ext cx="8418285" cy="707886"/>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4000" b="0" i="0" u="none" strike="noStrike" kern="1200" cap="none" spc="0" normalizeH="0" baseline="0" noProof="0" dirty="0" err="1">
                <a:ln>
                  <a:noFill/>
                </a:ln>
                <a:solidFill>
                  <a:srgbClr val="3C3C3B"/>
                </a:solidFill>
                <a:effectLst/>
                <a:uLnTx/>
                <a:uFillTx/>
                <a:latin typeface="Oswald" pitchFamily="2"/>
                <a:ea typeface="Open Sans" pitchFamily="34"/>
                <a:cs typeface="Open Sans" pitchFamily="34"/>
              </a:rPr>
              <a:t>openOutcomes</a:t>
            </a:r>
            <a:r>
              <a:rPr kumimoji="0" lang="en-US" sz="4000" b="0" i="0" u="none" strike="noStrike" kern="1200" cap="none" spc="0" normalizeH="0" baseline="0" noProof="0" dirty="0">
                <a:ln>
                  <a:noFill/>
                </a:ln>
                <a:solidFill>
                  <a:srgbClr val="3C3C3B"/>
                </a:solidFill>
                <a:effectLst/>
                <a:uLnTx/>
                <a:uFillTx/>
                <a:latin typeface="Oswald" pitchFamily="2"/>
                <a:ea typeface="Open Sans" pitchFamily="34"/>
                <a:cs typeface="Open Sans" pitchFamily="34"/>
              </a:rPr>
              <a:t> from </a:t>
            </a:r>
            <a:r>
              <a:rPr kumimoji="0" lang="en-US" sz="4000" b="0" i="0" u="none" strike="noStrike" kern="1200" cap="none" spc="0" normalizeH="0" baseline="0" noProof="0" dirty="0" err="1">
                <a:ln>
                  <a:noFill/>
                </a:ln>
                <a:solidFill>
                  <a:srgbClr val="3C3C3B"/>
                </a:solidFill>
                <a:effectLst/>
                <a:uLnTx/>
                <a:uFillTx/>
                <a:latin typeface="Oswald" pitchFamily="2"/>
                <a:ea typeface="Open Sans" pitchFamily="34"/>
                <a:cs typeface="Open Sans" pitchFamily="34"/>
              </a:rPr>
              <a:t>Cambois</a:t>
            </a:r>
            <a:r>
              <a:rPr kumimoji="0" lang="en-US" sz="4000" b="0" i="0" u="none" strike="noStrike" kern="1200" cap="none" spc="0" normalizeH="0" baseline="0" noProof="0" dirty="0">
                <a:ln>
                  <a:noFill/>
                </a:ln>
                <a:solidFill>
                  <a:srgbClr val="3C3C3B"/>
                </a:solidFill>
                <a:effectLst/>
                <a:uLnTx/>
                <a:uFillTx/>
                <a:latin typeface="Oswald" pitchFamily="2"/>
                <a:ea typeface="Open Sans" pitchFamily="34"/>
                <a:cs typeface="Open Sans" pitchFamily="34"/>
              </a:rPr>
              <a:t> to Catalonia</a:t>
            </a:r>
            <a:endParaRPr kumimoji="0" lang="en-GB" sz="4000" b="0" i="0" u="none" strike="noStrike" kern="1200" cap="none" spc="0" normalizeH="0" baseline="0" noProof="0" dirty="0">
              <a:ln>
                <a:noFill/>
              </a:ln>
              <a:solidFill>
                <a:srgbClr val="000000"/>
              </a:solidFill>
              <a:effectLst/>
              <a:uLnTx/>
              <a:uFillTx/>
              <a:latin typeface="Oswald" pitchFamily="2"/>
              <a:ea typeface="Open Sans" pitchFamily="34"/>
              <a:cs typeface="Open Sans" pitchFamily="34"/>
            </a:endParaRPr>
          </a:p>
        </p:txBody>
      </p:sp>
      <p:pic>
        <p:nvPicPr>
          <p:cNvPr id="28" name="OpenOutcomes-Logo-Blue.png" descr="OpenOutcomes-Logo-Blue.png">
            <a:extLst>
              <a:ext uri="{FF2B5EF4-FFF2-40B4-BE49-F238E27FC236}">
                <a16:creationId xmlns:a16="http://schemas.microsoft.com/office/drawing/2014/main" id="{84999123-2513-06E4-7B7F-E86E673EDF64}"/>
              </a:ext>
            </a:extLst>
          </p:cNvPr>
          <p:cNvPicPr>
            <a:picLocks noChangeAspect="1"/>
          </p:cNvPicPr>
          <p:nvPr/>
        </p:nvPicPr>
        <p:blipFill>
          <a:blip r:embed="rId6"/>
          <a:stretch>
            <a:fillRect/>
          </a:stretch>
        </p:blipFill>
        <p:spPr>
          <a:xfrm>
            <a:off x="3839592" y="2267400"/>
            <a:ext cx="4512816" cy="821978"/>
          </a:xfrm>
          <a:prstGeom prst="rect">
            <a:avLst/>
          </a:prstGeom>
          <a:ln w="12700">
            <a:miter lim="400000"/>
          </a:ln>
        </p:spPr>
      </p:pic>
      <p:pic>
        <p:nvPicPr>
          <p:cNvPr id="2" name="Picture 1" descr="Logo&#10;&#10;Description automatically generated">
            <a:extLst>
              <a:ext uri="{FF2B5EF4-FFF2-40B4-BE49-F238E27FC236}">
                <a16:creationId xmlns:a16="http://schemas.microsoft.com/office/drawing/2014/main" id="{9DF4F325-EA17-1715-BA33-A7F6E3039D98}"/>
              </a:ext>
            </a:extLst>
          </p:cNvPr>
          <p:cNvPicPr>
            <a:picLocks noChangeAspect="1"/>
          </p:cNvPicPr>
          <p:nvPr/>
        </p:nvPicPr>
        <p:blipFill>
          <a:blip r:embed="rId8"/>
          <a:stretch>
            <a:fillRect/>
          </a:stretch>
        </p:blipFill>
        <p:spPr>
          <a:xfrm>
            <a:off x="122817" y="139733"/>
            <a:ext cx="2579460" cy="974626"/>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539A31DE-E224-DCA8-A30D-2907C33E5DB7}"/>
              </a:ext>
            </a:extLst>
          </p:cNvPr>
          <p:cNvPicPr>
            <a:picLocks noChangeAspect="1"/>
          </p:cNvPicPr>
          <p:nvPr/>
        </p:nvPicPr>
        <p:blipFill>
          <a:blip r:embed="rId9"/>
          <a:stretch>
            <a:fillRect/>
          </a:stretch>
        </p:blipFill>
        <p:spPr>
          <a:xfrm>
            <a:off x="5694152" y="241739"/>
            <a:ext cx="3397711" cy="913437"/>
          </a:xfrm>
          <a:prstGeom prst="rect">
            <a:avLst/>
          </a:prstGeom>
        </p:spPr>
      </p:pic>
      <p:pic>
        <p:nvPicPr>
          <p:cNvPr id="7" name="Image" descr="Image">
            <a:extLst>
              <a:ext uri="{FF2B5EF4-FFF2-40B4-BE49-F238E27FC236}">
                <a16:creationId xmlns:a16="http://schemas.microsoft.com/office/drawing/2014/main" id="{8E4AEB45-7DBD-BC30-3920-E2703468D69A}"/>
              </a:ext>
            </a:extLst>
          </p:cNvPr>
          <p:cNvPicPr>
            <a:picLocks noChangeAspect="1"/>
          </p:cNvPicPr>
          <p:nvPr/>
        </p:nvPicPr>
        <p:blipFill>
          <a:blip r:embed="rId10"/>
          <a:stretch>
            <a:fillRect/>
          </a:stretch>
        </p:blipFill>
        <p:spPr>
          <a:xfrm>
            <a:off x="3201618" y="217919"/>
            <a:ext cx="2120684" cy="961076"/>
          </a:xfrm>
          <a:prstGeom prst="rect">
            <a:avLst/>
          </a:prstGeom>
          <a:ln w="12700">
            <a:miter lim="400000"/>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7">
            <a:extLst>
              <a:ext uri="{FF2B5EF4-FFF2-40B4-BE49-F238E27FC236}">
                <a16:creationId xmlns:a16="http://schemas.microsoft.com/office/drawing/2014/main" id="{9A6E9DF6-45E4-575E-6E11-8F2408D803A7}"/>
              </a:ext>
            </a:extLst>
          </p:cNvPr>
          <p:cNvCxnSpPr/>
          <p:nvPr/>
        </p:nvCxnSpPr>
        <p:spPr>
          <a:xfrm>
            <a:off x="0" y="6036603"/>
            <a:ext cx="12191996" cy="0"/>
          </a:xfrm>
          <a:prstGeom prst="straightConnector1">
            <a:avLst/>
          </a:prstGeom>
          <a:noFill/>
          <a:ln w="28575" cap="flat">
            <a:solidFill>
              <a:srgbClr val="767171"/>
            </a:solidFill>
            <a:prstDash val="solid"/>
            <a:miter/>
          </a:ln>
        </p:spPr>
      </p:cxnSp>
      <p:sp>
        <p:nvSpPr>
          <p:cNvPr id="14" name="TextBox 22">
            <a:extLst>
              <a:ext uri="{FF2B5EF4-FFF2-40B4-BE49-F238E27FC236}">
                <a16:creationId xmlns:a16="http://schemas.microsoft.com/office/drawing/2014/main" id="{E5BC309A-B497-C9DB-9328-1D4E602117C2}"/>
              </a:ext>
            </a:extLst>
          </p:cNvPr>
          <p:cNvSpPr txBox="1"/>
          <p:nvPr/>
        </p:nvSpPr>
        <p:spPr>
          <a:xfrm>
            <a:off x="1206953" y="252771"/>
            <a:ext cx="7416052" cy="120032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600" b="0" i="0" u="none" strike="noStrike" kern="1200" cap="none" spc="0" normalizeH="0" baseline="0" noProof="0" dirty="0">
                <a:ln>
                  <a:noFill/>
                </a:ln>
                <a:solidFill>
                  <a:srgbClr val="3C3C3B"/>
                </a:solidFill>
                <a:effectLst/>
                <a:uLnTx/>
                <a:uFillTx/>
                <a:latin typeface="Oswald" pitchFamily="2"/>
                <a:ea typeface="Open Sans" pitchFamily="34"/>
                <a:cs typeface="Open Sans" pitchFamily="34"/>
              </a:rPr>
              <a:t>How</a:t>
            </a:r>
            <a:r>
              <a:rPr kumimoji="0" lang="en-GB" sz="3600" b="0" i="0" u="none" strike="noStrike" kern="0" cap="none" spc="0" normalizeH="0" baseline="0" noProof="0" dirty="0">
                <a:ln>
                  <a:noFill/>
                </a:ln>
                <a:solidFill>
                  <a:srgbClr val="3C3C3B"/>
                </a:solidFill>
                <a:effectLst/>
                <a:uLnTx/>
                <a:uFillTx/>
                <a:latin typeface="Oswald" pitchFamily="2"/>
                <a:ea typeface="Open Sans" pitchFamily="34"/>
                <a:cs typeface="Open Sans" pitchFamily="34"/>
              </a:rPr>
              <a:t> this fits with the current healthcare ecosystem</a:t>
            </a:r>
            <a:endParaRPr kumimoji="0" lang="en-GB" sz="3600" b="0" i="0" u="none" strike="noStrike" kern="1200" cap="none" spc="0" normalizeH="0" baseline="0" noProof="0" dirty="0">
              <a:ln>
                <a:noFill/>
              </a:ln>
              <a:solidFill>
                <a:srgbClr val="000000"/>
              </a:solidFill>
              <a:effectLst/>
              <a:uLnTx/>
              <a:uFillTx/>
              <a:latin typeface="Oswald" pitchFamily="2"/>
              <a:ea typeface="Open Sans" pitchFamily="34"/>
              <a:cs typeface="Open Sans" pitchFamily="34"/>
            </a:endParaRPr>
          </a:p>
        </p:txBody>
      </p:sp>
      <p:pic>
        <p:nvPicPr>
          <p:cNvPr id="26" name="Picture 16">
            <a:extLst>
              <a:ext uri="{FF2B5EF4-FFF2-40B4-BE49-F238E27FC236}">
                <a16:creationId xmlns:a16="http://schemas.microsoft.com/office/drawing/2014/main" id="{33494FE9-0A29-411D-3279-96490E2DE0F0}"/>
              </a:ext>
            </a:extLst>
          </p:cNvPr>
          <p:cNvPicPr>
            <a:picLocks noChangeAspect="1"/>
          </p:cNvPicPr>
          <p:nvPr/>
        </p:nvPicPr>
        <p:blipFill>
          <a:blip r:embed="rId3"/>
          <a:stretch>
            <a:fillRect/>
          </a:stretch>
        </p:blipFill>
        <p:spPr>
          <a:xfrm>
            <a:off x="3019343" y="6158808"/>
            <a:ext cx="765883" cy="676656"/>
          </a:xfrm>
          <a:prstGeom prst="rect">
            <a:avLst/>
          </a:prstGeom>
          <a:noFill/>
          <a:ln cap="flat">
            <a:noFill/>
          </a:ln>
        </p:spPr>
      </p:pic>
      <p:sp>
        <p:nvSpPr>
          <p:cNvPr id="27" name="TextBox 8">
            <a:extLst>
              <a:ext uri="{FF2B5EF4-FFF2-40B4-BE49-F238E27FC236}">
                <a16:creationId xmlns:a16="http://schemas.microsoft.com/office/drawing/2014/main" id="{9D084531-7CDF-ACF9-ABF1-1B15B8D3C413}"/>
              </a:ext>
            </a:extLst>
          </p:cNvPr>
          <p:cNvSpPr txBox="1"/>
          <p:nvPr/>
        </p:nvSpPr>
        <p:spPr>
          <a:xfrm>
            <a:off x="3662490" y="6329630"/>
            <a:ext cx="1198940" cy="287770"/>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3C3C3C"/>
                </a:solidFill>
                <a:effectLst/>
                <a:uLnTx/>
                <a:uFillTx/>
                <a:latin typeface="Oswald" pitchFamily="2" charset="0"/>
                <a:ea typeface="+mn-ea"/>
                <a:cs typeface="+mn-cs"/>
              </a:rPr>
              <a:t>info@apperta.org</a:t>
            </a:r>
          </a:p>
        </p:txBody>
      </p:sp>
      <p:sp>
        <p:nvSpPr>
          <p:cNvPr id="28" name="TextBox 21">
            <a:extLst>
              <a:ext uri="{FF2B5EF4-FFF2-40B4-BE49-F238E27FC236}">
                <a16:creationId xmlns:a16="http://schemas.microsoft.com/office/drawing/2014/main" id="{6233CB5D-C288-60E2-C486-A4500ECDDBCD}"/>
              </a:ext>
            </a:extLst>
          </p:cNvPr>
          <p:cNvSpPr txBox="1"/>
          <p:nvPr/>
        </p:nvSpPr>
        <p:spPr>
          <a:xfrm>
            <a:off x="1440907" y="6308733"/>
            <a:ext cx="1334728"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4">
                  <a:extLst>
                    <a:ext uri="{A12FA001-AC4F-418D-AE19-62706E023703}">
                      <ahyp:hlinkClr xmlns:ahyp="http://schemas.microsoft.com/office/drawing/2018/hyperlinkcolor" val="tx"/>
                    </a:ext>
                  </a:extLst>
                </a:hlinkClick>
              </a:rPr>
              <a:t>https://apperta.org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29" name="Picture 5">
            <a:extLst>
              <a:ext uri="{FF2B5EF4-FFF2-40B4-BE49-F238E27FC236}">
                <a16:creationId xmlns:a16="http://schemas.microsoft.com/office/drawing/2014/main" id="{37138002-0A21-6073-ADDF-131BFF6ACA81}"/>
              </a:ext>
            </a:extLst>
          </p:cNvPr>
          <p:cNvPicPr>
            <a:picLocks noChangeAspect="1"/>
          </p:cNvPicPr>
          <p:nvPr/>
        </p:nvPicPr>
        <p:blipFill>
          <a:blip r:embed="rId5"/>
          <a:srcRect/>
          <a:stretch>
            <a:fillRect/>
          </a:stretch>
        </p:blipFill>
        <p:spPr>
          <a:xfrm>
            <a:off x="385117" y="6221989"/>
            <a:ext cx="917664" cy="435098"/>
          </a:xfrm>
          <a:prstGeom prst="rect">
            <a:avLst/>
          </a:prstGeom>
          <a:noFill/>
          <a:ln cap="flat">
            <a:noFill/>
          </a:ln>
        </p:spPr>
      </p:pic>
      <p:pic>
        <p:nvPicPr>
          <p:cNvPr id="30" name="OpenOutcomes-Logo-Blue.png" descr="OpenOutcomes-Logo-Blue.png">
            <a:extLst>
              <a:ext uri="{FF2B5EF4-FFF2-40B4-BE49-F238E27FC236}">
                <a16:creationId xmlns:a16="http://schemas.microsoft.com/office/drawing/2014/main" id="{062E452E-35CA-CFC6-A5E9-2D0B688DA79B}"/>
              </a:ext>
            </a:extLst>
          </p:cNvPr>
          <p:cNvPicPr>
            <a:picLocks noChangeAspect="1"/>
          </p:cNvPicPr>
          <p:nvPr/>
        </p:nvPicPr>
        <p:blipFill>
          <a:blip r:embed="rId6"/>
          <a:stretch>
            <a:fillRect/>
          </a:stretch>
        </p:blipFill>
        <p:spPr>
          <a:xfrm>
            <a:off x="7774995" y="6275667"/>
            <a:ext cx="1617822" cy="294675"/>
          </a:xfrm>
          <a:prstGeom prst="rect">
            <a:avLst/>
          </a:prstGeom>
          <a:ln w="12700">
            <a:miter lim="400000"/>
          </a:ln>
        </p:spPr>
      </p:pic>
      <p:sp>
        <p:nvSpPr>
          <p:cNvPr id="31" name="TextBox 21">
            <a:extLst>
              <a:ext uri="{FF2B5EF4-FFF2-40B4-BE49-F238E27FC236}">
                <a16:creationId xmlns:a16="http://schemas.microsoft.com/office/drawing/2014/main" id="{23045842-9692-0C02-0906-3753C42443DE}"/>
              </a:ext>
            </a:extLst>
          </p:cNvPr>
          <p:cNvSpPr txBox="1"/>
          <p:nvPr/>
        </p:nvSpPr>
        <p:spPr>
          <a:xfrm>
            <a:off x="9392817" y="6300703"/>
            <a:ext cx="2219675"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4">
                  <a:extLst>
                    <a:ext uri="{A12FA001-AC4F-418D-AE19-62706E023703}">
                      <ahyp:hlinkClr xmlns:ahyp="http://schemas.microsoft.com/office/drawing/2018/hyperlinkcolor" val="tx"/>
                    </a:ext>
                  </a:extLst>
                </a:hlinkClick>
              </a:rPr>
              <a:t>https://openoutcomes.apperta.org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32" name="Picture 1" descr="Picture 1">
            <a:extLst>
              <a:ext uri="{FF2B5EF4-FFF2-40B4-BE49-F238E27FC236}">
                <a16:creationId xmlns:a16="http://schemas.microsoft.com/office/drawing/2014/main" id="{5BB1D60D-84CB-7EE1-052A-C79B0126715F}"/>
              </a:ext>
            </a:extLst>
          </p:cNvPr>
          <p:cNvPicPr>
            <a:picLocks noChangeAspect="1"/>
          </p:cNvPicPr>
          <p:nvPr/>
        </p:nvPicPr>
        <p:blipFill>
          <a:blip r:embed="rId7"/>
          <a:stretch>
            <a:fillRect/>
          </a:stretch>
        </p:blipFill>
        <p:spPr>
          <a:xfrm>
            <a:off x="5403048" y="6245354"/>
            <a:ext cx="1762085" cy="456322"/>
          </a:xfrm>
          <a:prstGeom prst="rect">
            <a:avLst/>
          </a:prstGeom>
          <a:ln w="12700">
            <a:miter lim="400000"/>
          </a:ln>
        </p:spPr>
      </p:pic>
      <p:pic>
        <p:nvPicPr>
          <p:cNvPr id="7" name="Picture 6">
            <a:extLst>
              <a:ext uri="{FF2B5EF4-FFF2-40B4-BE49-F238E27FC236}">
                <a16:creationId xmlns:a16="http://schemas.microsoft.com/office/drawing/2014/main" id="{059FBA0B-5A44-9B4A-8338-2E8931DA2BA1}"/>
              </a:ext>
            </a:extLst>
          </p:cNvPr>
          <p:cNvPicPr>
            <a:picLocks noChangeAspect="1"/>
          </p:cNvPicPr>
          <p:nvPr/>
        </p:nvPicPr>
        <p:blipFill>
          <a:blip r:embed="rId8"/>
          <a:stretch>
            <a:fillRect/>
          </a:stretch>
        </p:blipFill>
        <p:spPr>
          <a:xfrm>
            <a:off x="186938" y="200913"/>
            <a:ext cx="946798" cy="873158"/>
          </a:xfrm>
          <a:prstGeom prst="rect">
            <a:avLst/>
          </a:prstGeom>
        </p:spPr>
      </p:pic>
      <p:pic>
        <p:nvPicPr>
          <p:cNvPr id="8" name="Picture 4" descr="A picture containing drawing&#10;&#10;Description automatically generated">
            <a:extLst>
              <a:ext uri="{FF2B5EF4-FFF2-40B4-BE49-F238E27FC236}">
                <a16:creationId xmlns:a16="http://schemas.microsoft.com/office/drawing/2014/main" id="{A2F5B1EC-F79D-22B0-BD8C-8DE7345E1D26}"/>
              </a:ext>
            </a:extLst>
          </p:cNvPr>
          <p:cNvPicPr>
            <a:picLocks noChangeAspect="1"/>
          </p:cNvPicPr>
          <p:nvPr/>
        </p:nvPicPr>
        <p:blipFill>
          <a:blip r:embed="rId9"/>
          <a:stretch>
            <a:fillRect/>
          </a:stretch>
        </p:blipFill>
        <p:spPr>
          <a:xfrm>
            <a:off x="9789382" y="43068"/>
            <a:ext cx="2392646" cy="1113602"/>
          </a:xfrm>
          <a:prstGeom prst="rect">
            <a:avLst/>
          </a:prstGeom>
          <a:noFill/>
          <a:ln cap="flat">
            <a:noFill/>
          </a:ln>
        </p:spPr>
      </p:pic>
      <p:pic>
        <p:nvPicPr>
          <p:cNvPr id="5" name="Content Placeholder 1">
            <a:extLst>
              <a:ext uri="{FF2B5EF4-FFF2-40B4-BE49-F238E27FC236}">
                <a16:creationId xmlns:a16="http://schemas.microsoft.com/office/drawing/2014/main" id="{22267456-9B69-F5FE-0628-3E520F6C5F48}"/>
              </a:ext>
            </a:extLst>
          </p:cNvPr>
          <p:cNvPicPr>
            <a:picLocks noChangeAspect="1"/>
          </p:cNvPicPr>
          <p:nvPr/>
        </p:nvPicPr>
        <p:blipFill>
          <a:blip r:embed="rId10"/>
          <a:stretch>
            <a:fillRect/>
          </a:stretch>
        </p:blipFill>
        <p:spPr>
          <a:xfrm>
            <a:off x="3301489" y="1074071"/>
            <a:ext cx="6597264" cy="4482246"/>
          </a:xfrm>
          <a:prstGeom prst="rect">
            <a:avLst/>
          </a:prstGeom>
          <a:noFill/>
          <a:ln>
            <a:no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ABD6436E-3EFA-CD55-A21E-EDD67A181477}"/>
              </a:ext>
            </a:extLst>
          </p:cNvPr>
          <p:cNvSpPr txBox="1"/>
          <p:nvPr/>
        </p:nvSpPr>
        <p:spPr>
          <a:xfrm>
            <a:off x="927743" y="2725569"/>
            <a:ext cx="230864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Messaging Layer</a:t>
            </a:r>
          </a:p>
        </p:txBody>
      </p:sp>
      <p:sp>
        <p:nvSpPr>
          <p:cNvPr id="13" name="Oval 12">
            <a:extLst>
              <a:ext uri="{FF2B5EF4-FFF2-40B4-BE49-F238E27FC236}">
                <a16:creationId xmlns:a16="http://schemas.microsoft.com/office/drawing/2014/main" id="{EA0437A0-2396-5E7D-63EC-EC57A0C44867}"/>
              </a:ext>
            </a:extLst>
          </p:cNvPr>
          <p:cNvSpPr/>
          <p:nvPr/>
        </p:nvSpPr>
        <p:spPr>
          <a:xfrm>
            <a:off x="6095998" y="3547927"/>
            <a:ext cx="2619877" cy="2384301"/>
          </a:xfrm>
          <a:prstGeom prst="ellipse">
            <a:avLst/>
          </a:prstGeom>
          <a:noFill/>
          <a:ln w="793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5" name="Picture 4">
            <a:extLst>
              <a:ext uri="{FF2B5EF4-FFF2-40B4-BE49-F238E27FC236}">
                <a16:creationId xmlns:a16="http://schemas.microsoft.com/office/drawing/2014/main" id="{D07BAE9A-5DE4-DF38-0218-F6551CA037B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92817" y="4404934"/>
            <a:ext cx="1910316" cy="335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876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7">
            <a:extLst>
              <a:ext uri="{FF2B5EF4-FFF2-40B4-BE49-F238E27FC236}">
                <a16:creationId xmlns:a16="http://schemas.microsoft.com/office/drawing/2014/main" id="{9A6E9DF6-45E4-575E-6E11-8F2408D803A7}"/>
              </a:ext>
            </a:extLst>
          </p:cNvPr>
          <p:cNvCxnSpPr/>
          <p:nvPr/>
        </p:nvCxnSpPr>
        <p:spPr>
          <a:xfrm>
            <a:off x="0" y="6036603"/>
            <a:ext cx="12191996" cy="0"/>
          </a:xfrm>
          <a:prstGeom prst="straightConnector1">
            <a:avLst/>
          </a:prstGeom>
          <a:noFill/>
          <a:ln w="28575" cap="flat">
            <a:solidFill>
              <a:srgbClr val="767171"/>
            </a:solidFill>
            <a:prstDash val="solid"/>
            <a:miter/>
          </a:ln>
        </p:spPr>
      </p:cxnSp>
      <p:pic>
        <p:nvPicPr>
          <p:cNvPr id="26" name="Picture 16">
            <a:extLst>
              <a:ext uri="{FF2B5EF4-FFF2-40B4-BE49-F238E27FC236}">
                <a16:creationId xmlns:a16="http://schemas.microsoft.com/office/drawing/2014/main" id="{33494FE9-0A29-411D-3279-96490E2DE0F0}"/>
              </a:ext>
            </a:extLst>
          </p:cNvPr>
          <p:cNvPicPr>
            <a:picLocks noChangeAspect="1"/>
          </p:cNvPicPr>
          <p:nvPr/>
        </p:nvPicPr>
        <p:blipFill>
          <a:blip r:embed="rId3"/>
          <a:stretch>
            <a:fillRect/>
          </a:stretch>
        </p:blipFill>
        <p:spPr>
          <a:xfrm>
            <a:off x="3019343" y="6158808"/>
            <a:ext cx="765883" cy="676656"/>
          </a:xfrm>
          <a:prstGeom prst="rect">
            <a:avLst/>
          </a:prstGeom>
          <a:noFill/>
          <a:ln cap="flat">
            <a:noFill/>
          </a:ln>
        </p:spPr>
      </p:pic>
      <p:sp>
        <p:nvSpPr>
          <p:cNvPr id="27" name="TextBox 8">
            <a:extLst>
              <a:ext uri="{FF2B5EF4-FFF2-40B4-BE49-F238E27FC236}">
                <a16:creationId xmlns:a16="http://schemas.microsoft.com/office/drawing/2014/main" id="{9D084531-7CDF-ACF9-ABF1-1B15B8D3C413}"/>
              </a:ext>
            </a:extLst>
          </p:cNvPr>
          <p:cNvSpPr txBox="1"/>
          <p:nvPr/>
        </p:nvSpPr>
        <p:spPr>
          <a:xfrm>
            <a:off x="3662490" y="6329630"/>
            <a:ext cx="1198940" cy="287770"/>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3C3C3C"/>
                </a:solidFill>
                <a:effectLst/>
                <a:uLnTx/>
                <a:uFillTx/>
                <a:latin typeface="Oswald" pitchFamily="2" charset="0"/>
                <a:ea typeface="+mn-ea"/>
                <a:cs typeface="+mn-cs"/>
              </a:rPr>
              <a:t>info@apperta.org</a:t>
            </a:r>
          </a:p>
        </p:txBody>
      </p:sp>
      <p:sp>
        <p:nvSpPr>
          <p:cNvPr id="28" name="TextBox 21">
            <a:extLst>
              <a:ext uri="{FF2B5EF4-FFF2-40B4-BE49-F238E27FC236}">
                <a16:creationId xmlns:a16="http://schemas.microsoft.com/office/drawing/2014/main" id="{6233CB5D-C288-60E2-C486-A4500ECDDBCD}"/>
              </a:ext>
            </a:extLst>
          </p:cNvPr>
          <p:cNvSpPr txBox="1"/>
          <p:nvPr/>
        </p:nvSpPr>
        <p:spPr>
          <a:xfrm>
            <a:off x="1440907" y="6308733"/>
            <a:ext cx="1334728"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4">
                  <a:extLst>
                    <a:ext uri="{A12FA001-AC4F-418D-AE19-62706E023703}">
                      <ahyp:hlinkClr xmlns:ahyp="http://schemas.microsoft.com/office/drawing/2018/hyperlinkcolor" val="tx"/>
                    </a:ext>
                  </a:extLst>
                </a:hlinkClick>
              </a:rPr>
              <a:t>https://apperta.org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29" name="Picture 5">
            <a:extLst>
              <a:ext uri="{FF2B5EF4-FFF2-40B4-BE49-F238E27FC236}">
                <a16:creationId xmlns:a16="http://schemas.microsoft.com/office/drawing/2014/main" id="{37138002-0A21-6073-ADDF-131BFF6ACA81}"/>
              </a:ext>
            </a:extLst>
          </p:cNvPr>
          <p:cNvPicPr>
            <a:picLocks noChangeAspect="1"/>
          </p:cNvPicPr>
          <p:nvPr/>
        </p:nvPicPr>
        <p:blipFill>
          <a:blip r:embed="rId5"/>
          <a:srcRect/>
          <a:stretch>
            <a:fillRect/>
          </a:stretch>
        </p:blipFill>
        <p:spPr>
          <a:xfrm>
            <a:off x="385117" y="6221989"/>
            <a:ext cx="917664" cy="435098"/>
          </a:xfrm>
          <a:prstGeom prst="rect">
            <a:avLst/>
          </a:prstGeom>
          <a:noFill/>
          <a:ln cap="flat">
            <a:noFill/>
          </a:ln>
        </p:spPr>
      </p:pic>
      <p:pic>
        <p:nvPicPr>
          <p:cNvPr id="30" name="OpenOutcomes-Logo-Blue.png" descr="OpenOutcomes-Logo-Blue.png">
            <a:extLst>
              <a:ext uri="{FF2B5EF4-FFF2-40B4-BE49-F238E27FC236}">
                <a16:creationId xmlns:a16="http://schemas.microsoft.com/office/drawing/2014/main" id="{062E452E-35CA-CFC6-A5E9-2D0B688DA79B}"/>
              </a:ext>
            </a:extLst>
          </p:cNvPr>
          <p:cNvPicPr>
            <a:picLocks noChangeAspect="1"/>
          </p:cNvPicPr>
          <p:nvPr/>
        </p:nvPicPr>
        <p:blipFill>
          <a:blip r:embed="rId6"/>
          <a:stretch>
            <a:fillRect/>
          </a:stretch>
        </p:blipFill>
        <p:spPr>
          <a:xfrm>
            <a:off x="7774995" y="6275667"/>
            <a:ext cx="1617822" cy="294675"/>
          </a:xfrm>
          <a:prstGeom prst="rect">
            <a:avLst/>
          </a:prstGeom>
          <a:ln w="12700">
            <a:miter lim="400000"/>
          </a:ln>
        </p:spPr>
      </p:pic>
      <p:sp>
        <p:nvSpPr>
          <p:cNvPr id="31" name="TextBox 21">
            <a:extLst>
              <a:ext uri="{FF2B5EF4-FFF2-40B4-BE49-F238E27FC236}">
                <a16:creationId xmlns:a16="http://schemas.microsoft.com/office/drawing/2014/main" id="{23045842-9692-0C02-0906-3753C42443DE}"/>
              </a:ext>
            </a:extLst>
          </p:cNvPr>
          <p:cNvSpPr txBox="1"/>
          <p:nvPr/>
        </p:nvSpPr>
        <p:spPr>
          <a:xfrm>
            <a:off x="9392817" y="6300703"/>
            <a:ext cx="2219675"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4">
                  <a:extLst>
                    <a:ext uri="{A12FA001-AC4F-418D-AE19-62706E023703}">
                      <ahyp:hlinkClr xmlns:ahyp="http://schemas.microsoft.com/office/drawing/2018/hyperlinkcolor" val="tx"/>
                    </a:ext>
                  </a:extLst>
                </a:hlinkClick>
              </a:rPr>
              <a:t>https://openoutcomes.apperta.org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32" name="Picture 1" descr="Picture 1">
            <a:extLst>
              <a:ext uri="{FF2B5EF4-FFF2-40B4-BE49-F238E27FC236}">
                <a16:creationId xmlns:a16="http://schemas.microsoft.com/office/drawing/2014/main" id="{5BB1D60D-84CB-7EE1-052A-C79B0126715F}"/>
              </a:ext>
            </a:extLst>
          </p:cNvPr>
          <p:cNvPicPr>
            <a:picLocks noChangeAspect="1"/>
          </p:cNvPicPr>
          <p:nvPr/>
        </p:nvPicPr>
        <p:blipFill>
          <a:blip r:embed="rId7"/>
          <a:stretch>
            <a:fillRect/>
          </a:stretch>
        </p:blipFill>
        <p:spPr>
          <a:xfrm>
            <a:off x="5403048" y="6245354"/>
            <a:ext cx="1762085" cy="456322"/>
          </a:xfrm>
          <a:prstGeom prst="rect">
            <a:avLst/>
          </a:prstGeom>
          <a:ln w="12700">
            <a:miter lim="400000"/>
          </a:ln>
        </p:spPr>
      </p:pic>
      <p:pic>
        <p:nvPicPr>
          <p:cNvPr id="2" name="Picture 1" descr="A person sitting at a desk writing on a paper&#10;&#10;Description automatically generated">
            <a:extLst>
              <a:ext uri="{FF2B5EF4-FFF2-40B4-BE49-F238E27FC236}">
                <a16:creationId xmlns:a16="http://schemas.microsoft.com/office/drawing/2014/main" id="{3BB8A686-332C-0DF6-7280-C6374A2E8CE1}"/>
              </a:ext>
            </a:extLst>
          </p:cNvPr>
          <p:cNvPicPr>
            <a:picLocks noChangeAspect="1"/>
          </p:cNvPicPr>
          <p:nvPr/>
        </p:nvPicPr>
        <p:blipFill>
          <a:blip r:embed="rId8"/>
          <a:stretch>
            <a:fillRect/>
          </a:stretch>
        </p:blipFill>
        <p:spPr>
          <a:xfrm>
            <a:off x="-1" y="-22536"/>
            <a:ext cx="12191995" cy="6880536"/>
          </a:xfrm>
          <a:prstGeom prst="rect">
            <a:avLst/>
          </a:prstGeom>
        </p:spPr>
      </p:pic>
    </p:spTree>
    <p:extLst>
      <p:ext uri="{BB962C8B-B14F-4D97-AF65-F5344CB8AC3E}">
        <p14:creationId xmlns:p14="http://schemas.microsoft.com/office/powerpoint/2010/main" val="92603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7">
            <a:extLst>
              <a:ext uri="{FF2B5EF4-FFF2-40B4-BE49-F238E27FC236}">
                <a16:creationId xmlns:a16="http://schemas.microsoft.com/office/drawing/2014/main" id="{9A6E9DF6-45E4-575E-6E11-8F2408D803A7}"/>
              </a:ext>
            </a:extLst>
          </p:cNvPr>
          <p:cNvCxnSpPr/>
          <p:nvPr/>
        </p:nvCxnSpPr>
        <p:spPr>
          <a:xfrm>
            <a:off x="0" y="6036603"/>
            <a:ext cx="12191996" cy="0"/>
          </a:xfrm>
          <a:prstGeom prst="straightConnector1">
            <a:avLst/>
          </a:prstGeom>
          <a:noFill/>
          <a:ln w="28575" cap="flat">
            <a:solidFill>
              <a:srgbClr val="767171"/>
            </a:solidFill>
            <a:prstDash val="solid"/>
            <a:miter/>
          </a:ln>
        </p:spPr>
      </p:cxnSp>
      <p:pic>
        <p:nvPicPr>
          <p:cNvPr id="6" name="Picture 16">
            <a:extLst>
              <a:ext uri="{FF2B5EF4-FFF2-40B4-BE49-F238E27FC236}">
                <a16:creationId xmlns:a16="http://schemas.microsoft.com/office/drawing/2014/main" id="{339A76C2-29DA-6AE6-B1BB-8A8BBD50062F}"/>
              </a:ext>
            </a:extLst>
          </p:cNvPr>
          <p:cNvPicPr>
            <a:picLocks noChangeAspect="1"/>
          </p:cNvPicPr>
          <p:nvPr/>
        </p:nvPicPr>
        <p:blipFill>
          <a:blip r:embed="rId2"/>
          <a:stretch>
            <a:fillRect/>
          </a:stretch>
        </p:blipFill>
        <p:spPr>
          <a:xfrm>
            <a:off x="3019343" y="6158808"/>
            <a:ext cx="765883" cy="676656"/>
          </a:xfrm>
          <a:prstGeom prst="rect">
            <a:avLst/>
          </a:prstGeom>
          <a:noFill/>
          <a:ln cap="flat">
            <a:noFill/>
          </a:ln>
        </p:spPr>
      </p:pic>
      <p:sp>
        <p:nvSpPr>
          <p:cNvPr id="11" name="TextBox 8">
            <a:extLst>
              <a:ext uri="{FF2B5EF4-FFF2-40B4-BE49-F238E27FC236}">
                <a16:creationId xmlns:a16="http://schemas.microsoft.com/office/drawing/2014/main" id="{B55CF9D0-B37C-3730-3C27-3E9F1D27E0F1}"/>
              </a:ext>
            </a:extLst>
          </p:cNvPr>
          <p:cNvSpPr txBox="1"/>
          <p:nvPr/>
        </p:nvSpPr>
        <p:spPr>
          <a:xfrm>
            <a:off x="3662490" y="6329630"/>
            <a:ext cx="1198940" cy="287770"/>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3C3C3C"/>
                </a:solidFill>
                <a:effectLst/>
                <a:uLnTx/>
                <a:uFillTx/>
                <a:latin typeface="Oswald" pitchFamily="2" charset="0"/>
                <a:ea typeface="+mn-ea"/>
                <a:cs typeface="+mn-cs"/>
              </a:rPr>
              <a:t>info@apperta.org</a:t>
            </a:r>
          </a:p>
        </p:txBody>
      </p:sp>
      <p:sp>
        <p:nvSpPr>
          <p:cNvPr id="12" name="TextBox 21">
            <a:extLst>
              <a:ext uri="{FF2B5EF4-FFF2-40B4-BE49-F238E27FC236}">
                <a16:creationId xmlns:a16="http://schemas.microsoft.com/office/drawing/2014/main" id="{E13C6CB0-7613-15D0-B0B4-9384692E63C8}"/>
              </a:ext>
            </a:extLst>
          </p:cNvPr>
          <p:cNvSpPr txBox="1"/>
          <p:nvPr/>
        </p:nvSpPr>
        <p:spPr>
          <a:xfrm>
            <a:off x="1440907" y="6308733"/>
            <a:ext cx="1334728"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3">
                  <a:extLst>
                    <a:ext uri="{A12FA001-AC4F-418D-AE19-62706E023703}">
                      <ahyp:hlinkClr xmlns:ahyp="http://schemas.microsoft.com/office/drawing/2018/hyperlinkcolor" val="tx"/>
                    </a:ext>
                  </a:extLst>
                </a:hlinkClick>
              </a:rPr>
              <a:t>https://apperta.org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13" name="Picture 5">
            <a:extLst>
              <a:ext uri="{FF2B5EF4-FFF2-40B4-BE49-F238E27FC236}">
                <a16:creationId xmlns:a16="http://schemas.microsoft.com/office/drawing/2014/main" id="{C8634F32-F04B-DB5D-B772-4B9A48FC240B}"/>
              </a:ext>
            </a:extLst>
          </p:cNvPr>
          <p:cNvPicPr>
            <a:picLocks noChangeAspect="1"/>
          </p:cNvPicPr>
          <p:nvPr/>
        </p:nvPicPr>
        <p:blipFill>
          <a:blip r:embed="rId4"/>
          <a:srcRect/>
          <a:stretch>
            <a:fillRect/>
          </a:stretch>
        </p:blipFill>
        <p:spPr>
          <a:xfrm>
            <a:off x="385117" y="6221989"/>
            <a:ext cx="917664" cy="435098"/>
          </a:xfrm>
          <a:prstGeom prst="rect">
            <a:avLst/>
          </a:prstGeom>
          <a:noFill/>
          <a:ln cap="flat">
            <a:noFill/>
          </a:ln>
        </p:spPr>
      </p:pic>
      <p:pic>
        <p:nvPicPr>
          <p:cNvPr id="5" name="OpenOutcomes-Logo-Blue.png" descr="OpenOutcomes-Logo-Blue.png">
            <a:extLst>
              <a:ext uri="{FF2B5EF4-FFF2-40B4-BE49-F238E27FC236}">
                <a16:creationId xmlns:a16="http://schemas.microsoft.com/office/drawing/2014/main" id="{8A57DA98-E342-D57C-3C0E-04949E5E7981}"/>
              </a:ext>
            </a:extLst>
          </p:cNvPr>
          <p:cNvPicPr>
            <a:picLocks noChangeAspect="1"/>
          </p:cNvPicPr>
          <p:nvPr/>
        </p:nvPicPr>
        <p:blipFill>
          <a:blip r:embed="rId5"/>
          <a:stretch>
            <a:fillRect/>
          </a:stretch>
        </p:blipFill>
        <p:spPr>
          <a:xfrm>
            <a:off x="7774995" y="6275667"/>
            <a:ext cx="1617822" cy="294675"/>
          </a:xfrm>
          <a:prstGeom prst="rect">
            <a:avLst/>
          </a:prstGeom>
          <a:ln w="12700">
            <a:miter lim="400000"/>
          </a:ln>
        </p:spPr>
      </p:pic>
      <p:sp>
        <p:nvSpPr>
          <p:cNvPr id="15" name="TextBox 21">
            <a:extLst>
              <a:ext uri="{FF2B5EF4-FFF2-40B4-BE49-F238E27FC236}">
                <a16:creationId xmlns:a16="http://schemas.microsoft.com/office/drawing/2014/main" id="{A180A5B7-7B3D-3C74-B0E3-80EBF907C094}"/>
              </a:ext>
            </a:extLst>
          </p:cNvPr>
          <p:cNvSpPr txBox="1"/>
          <p:nvPr/>
        </p:nvSpPr>
        <p:spPr>
          <a:xfrm>
            <a:off x="9392817" y="6300703"/>
            <a:ext cx="2219675"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3">
                  <a:extLst>
                    <a:ext uri="{A12FA001-AC4F-418D-AE19-62706E023703}">
                      <ahyp:hlinkClr xmlns:ahyp="http://schemas.microsoft.com/office/drawing/2018/hyperlinkcolor" val="tx"/>
                    </a:ext>
                  </a:extLst>
                </a:hlinkClick>
              </a:rPr>
              <a:t>https://openoutcomes.apperta.org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17" name="Picture 1" descr="Picture 1">
            <a:extLst>
              <a:ext uri="{FF2B5EF4-FFF2-40B4-BE49-F238E27FC236}">
                <a16:creationId xmlns:a16="http://schemas.microsoft.com/office/drawing/2014/main" id="{054FD6FC-62F5-64AB-4176-38ED08E400A3}"/>
              </a:ext>
            </a:extLst>
          </p:cNvPr>
          <p:cNvPicPr>
            <a:picLocks noChangeAspect="1"/>
          </p:cNvPicPr>
          <p:nvPr/>
        </p:nvPicPr>
        <p:blipFill>
          <a:blip r:embed="rId6"/>
          <a:stretch>
            <a:fillRect/>
          </a:stretch>
        </p:blipFill>
        <p:spPr>
          <a:xfrm>
            <a:off x="5403048" y="6245354"/>
            <a:ext cx="1762085" cy="456322"/>
          </a:xfrm>
          <a:prstGeom prst="rect">
            <a:avLst/>
          </a:prstGeom>
          <a:ln w="12700">
            <a:miter lim="400000"/>
          </a:ln>
        </p:spPr>
      </p:pic>
      <p:sp>
        <p:nvSpPr>
          <p:cNvPr id="9" name="TextBox 22">
            <a:extLst>
              <a:ext uri="{FF2B5EF4-FFF2-40B4-BE49-F238E27FC236}">
                <a16:creationId xmlns:a16="http://schemas.microsoft.com/office/drawing/2014/main" id="{44601B28-17FE-043A-AD1B-880F76E7AA65}"/>
              </a:ext>
            </a:extLst>
          </p:cNvPr>
          <p:cNvSpPr txBox="1"/>
          <p:nvPr/>
        </p:nvSpPr>
        <p:spPr>
          <a:xfrm>
            <a:off x="4261960" y="3402465"/>
            <a:ext cx="3535812" cy="815608"/>
          </a:xfrm>
          <a:prstGeom prst="rect">
            <a:avLst/>
          </a:prstGeom>
          <a:noFill/>
          <a:ln cap="flat">
            <a:noFill/>
          </a:ln>
        </p:spPr>
        <p:txBody>
          <a:bodyPr vert="horz" wrap="square" lIns="91440" tIns="45720" rIns="91440" bIns="45720" anchor="t" anchorCtr="0" compatLnSpc="1">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GB" sz="2400" b="1" i="0" u="none" strike="noStrike" kern="1200" cap="none" spc="0" normalizeH="0" baseline="0" noProof="0" dirty="0">
                <a:ln>
                  <a:noFill/>
                </a:ln>
                <a:solidFill>
                  <a:srgbClr val="3C3C3C"/>
                </a:solidFill>
                <a:effectLst/>
                <a:uLnTx/>
                <a:uFillTx/>
                <a:latin typeface="Oswald" pitchFamily="2"/>
                <a:ea typeface="Open Sans" pitchFamily="34"/>
                <a:cs typeface="Open Sans" pitchFamily="34"/>
              </a:rPr>
              <a:t>Steve Wilkinson</a:t>
            </a:r>
          </a:p>
          <a:p>
            <a:pPr marL="0" marR="0" lvl="0" indent="0" algn="ctr" defTabSz="914400"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dirty="0">
                <a:ln>
                  <a:noFill/>
                </a:ln>
                <a:solidFill>
                  <a:srgbClr val="818180"/>
                </a:solidFill>
                <a:effectLst/>
                <a:uLnTx/>
                <a:uFillTx/>
                <a:latin typeface="Oswald" pitchFamily="2"/>
                <a:ea typeface="Open Sans" pitchFamily="34"/>
                <a:cs typeface="Open Sans" pitchFamily="34"/>
              </a:rPr>
              <a:t>Staircase 13, Project Director</a:t>
            </a:r>
          </a:p>
        </p:txBody>
      </p:sp>
      <p:pic>
        <p:nvPicPr>
          <p:cNvPr id="10" name="Picture 4" descr="A picture containing drawing&#10;&#10;Description automatically generated">
            <a:extLst>
              <a:ext uri="{FF2B5EF4-FFF2-40B4-BE49-F238E27FC236}">
                <a16:creationId xmlns:a16="http://schemas.microsoft.com/office/drawing/2014/main" id="{E597AF56-133F-4349-5A6F-7CAD634FD6CB}"/>
              </a:ext>
            </a:extLst>
          </p:cNvPr>
          <p:cNvPicPr>
            <a:picLocks noChangeAspect="1"/>
          </p:cNvPicPr>
          <p:nvPr/>
        </p:nvPicPr>
        <p:blipFill>
          <a:blip r:embed="rId7"/>
          <a:stretch>
            <a:fillRect/>
          </a:stretch>
        </p:blipFill>
        <p:spPr>
          <a:xfrm>
            <a:off x="9789382" y="43068"/>
            <a:ext cx="2392646" cy="1113602"/>
          </a:xfrm>
          <a:prstGeom prst="rect">
            <a:avLst/>
          </a:prstGeom>
          <a:noFill/>
          <a:ln cap="flat">
            <a:noFill/>
          </a:ln>
        </p:spPr>
      </p:pic>
      <p:sp>
        <p:nvSpPr>
          <p:cNvPr id="4" name="TextBox 22">
            <a:extLst>
              <a:ext uri="{FF2B5EF4-FFF2-40B4-BE49-F238E27FC236}">
                <a16:creationId xmlns:a16="http://schemas.microsoft.com/office/drawing/2014/main" id="{097C486A-0426-C336-897A-6C77A4DAC1CA}"/>
              </a:ext>
            </a:extLst>
          </p:cNvPr>
          <p:cNvSpPr txBox="1"/>
          <p:nvPr/>
        </p:nvSpPr>
        <p:spPr>
          <a:xfrm>
            <a:off x="3703465" y="2672041"/>
            <a:ext cx="4785063" cy="646331"/>
          </a:xfrm>
          <a:prstGeom prst="rect">
            <a:avLst/>
          </a:prstGeom>
          <a:noFill/>
          <a:ln cap="flat">
            <a:noFill/>
          </a:ln>
        </p:spPr>
        <p:txBody>
          <a:bodyPr vert="horz" wrap="square" lIns="91440" tIns="45720" rIns="91440" bIns="45720"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600" b="0" i="0" u="none" strike="noStrike" kern="1200" cap="none" spc="0" normalizeH="0" baseline="0" noProof="0" dirty="0">
                <a:ln>
                  <a:noFill/>
                </a:ln>
                <a:solidFill>
                  <a:srgbClr val="3C3C3B"/>
                </a:solidFill>
                <a:effectLst/>
                <a:uLnTx/>
                <a:uFillTx/>
                <a:latin typeface="Oswald" pitchFamily="2"/>
                <a:ea typeface="Open Sans" pitchFamily="34"/>
                <a:cs typeface="Open Sans" pitchFamily="34"/>
              </a:rPr>
              <a:t>Our Approach</a:t>
            </a:r>
            <a:endParaRPr kumimoji="0" lang="en-GB" sz="3600" b="0" i="0" u="none" strike="noStrike" kern="1200" cap="none" spc="0" normalizeH="0" baseline="0" noProof="0" dirty="0">
              <a:ln>
                <a:noFill/>
              </a:ln>
              <a:solidFill>
                <a:srgbClr val="000000"/>
              </a:solidFill>
              <a:effectLst/>
              <a:uLnTx/>
              <a:uFillTx/>
              <a:latin typeface="Oswald" pitchFamily="2"/>
              <a:ea typeface="Open Sans" pitchFamily="34"/>
              <a:cs typeface="Open Sans" pitchFamily="34"/>
            </a:endParaRPr>
          </a:p>
        </p:txBody>
      </p:sp>
      <p:pic>
        <p:nvPicPr>
          <p:cNvPr id="7" name="OpenOutcomes-Logo-Blue.png" descr="OpenOutcomes-Logo-Blue.png">
            <a:extLst>
              <a:ext uri="{FF2B5EF4-FFF2-40B4-BE49-F238E27FC236}">
                <a16:creationId xmlns:a16="http://schemas.microsoft.com/office/drawing/2014/main" id="{A6C34DB3-0887-B3B9-FE8D-74CD4FF07969}"/>
              </a:ext>
            </a:extLst>
          </p:cNvPr>
          <p:cNvPicPr>
            <a:picLocks noChangeAspect="1"/>
          </p:cNvPicPr>
          <p:nvPr/>
        </p:nvPicPr>
        <p:blipFill>
          <a:blip r:embed="rId5"/>
          <a:stretch>
            <a:fillRect/>
          </a:stretch>
        </p:blipFill>
        <p:spPr>
          <a:xfrm>
            <a:off x="3839589" y="1765970"/>
            <a:ext cx="4512816" cy="821978"/>
          </a:xfrm>
          <a:prstGeom prst="rect">
            <a:avLst/>
          </a:prstGeom>
          <a:ln w="12700">
            <a:miter lim="400000"/>
          </a:ln>
        </p:spPr>
      </p:pic>
      <p:pic>
        <p:nvPicPr>
          <p:cNvPr id="8" name="Picture 1" descr="Picture 1">
            <a:extLst>
              <a:ext uri="{FF2B5EF4-FFF2-40B4-BE49-F238E27FC236}">
                <a16:creationId xmlns:a16="http://schemas.microsoft.com/office/drawing/2014/main" id="{2158E536-704C-A378-2E0D-BA1459E4604E}"/>
              </a:ext>
            </a:extLst>
          </p:cNvPr>
          <p:cNvPicPr>
            <a:picLocks noChangeAspect="1"/>
          </p:cNvPicPr>
          <p:nvPr/>
        </p:nvPicPr>
        <p:blipFill>
          <a:blip r:embed="rId6"/>
          <a:stretch>
            <a:fillRect/>
          </a:stretch>
        </p:blipFill>
        <p:spPr>
          <a:xfrm>
            <a:off x="284042" y="287658"/>
            <a:ext cx="2934377" cy="759907"/>
          </a:xfrm>
          <a:prstGeom prst="rect">
            <a:avLst/>
          </a:prstGeom>
          <a:ln w="12700">
            <a:miter lim="400000"/>
          </a:ln>
        </p:spPr>
      </p:pic>
    </p:spTree>
    <p:extLst>
      <p:ext uri="{BB962C8B-B14F-4D97-AF65-F5344CB8AC3E}">
        <p14:creationId xmlns:p14="http://schemas.microsoft.com/office/powerpoint/2010/main" val="4129348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picture containing drawing&#10;&#10;Description automatically generated">
            <a:extLst>
              <a:ext uri="{FF2B5EF4-FFF2-40B4-BE49-F238E27FC236}">
                <a16:creationId xmlns:a16="http://schemas.microsoft.com/office/drawing/2014/main" id="{2F0D0F64-AE46-93F0-27D9-B8226C4823E4}"/>
              </a:ext>
            </a:extLst>
          </p:cNvPr>
          <p:cNvPicPr>
            <a:picLocks noChangeAspect="1"/>
          </p:cNvPicPr>
          <p:nvPr/>
        </p:nvPicPr>
        <p:blipFill>
          <a:blip r:embed="rId2"/>
          <a:stretch>
            <a:fillRect/>
          </a:stretch>
        </p:blipFill>
        <p:spPr>
          <a:xfrm>
            <a:off x="9789382" y="43068"/>
            <a:ext cx="2392646" cy="1113602"/>
          </a:xfrm>
          <a:prstGeom prst="rect">
            <a:avLst/>
          </a:prstGeom>
          <a:noFill/>
          <a:ln cap="flat">
            <a:noFill/>
          </a:ln>
        </p:spPr>
      </p:pic>
      <p:cxnSp>
        <p:nvCxnSpPr>
          <p:cNvPr id="3" name="Straight Connector 7">
            <a:extLst>
              <a:ext uri="{FF2B5EF4-FFF2-40B4-BE49-F238E27FC236}">
                <a16:creationId xmlns:a16="http://schemas.microsoft.com/office/drawing/2014/main" id="{9A6E9DF6-45E4-575E-6E11-8F2408D803A7}"/>
              </a:ext>
            </a:extLst>
          </p:cNvPr>
          <p:cNvCxnSpPr/>
          <p:nvPr/>
        </p:nvCxnSpPr>
        <p:spPr>
          <a:xfrm>
            <a:off x="0" y="6036603"/>
            <a:ext cx="12191996" cy="0"/>
          </a:xfrm>
          <a:prstGeom prst="straightConnector1">
            <a:avLst/>
          </a:prstGeom>
          <a:noFill/>
          <a:ln w="28575" cap="flat">
            <a:solidFill>
              <a:srgbClr val="767171"/>
            </a:solidFill>
            <a:prstDash val="solid"/>
            <a:miter/>
          </a:ln>
        </p:spPr>
      </p:cxnSp>
      <p:pic>
        <p:nvPicPr>
          <p:cNvPr id="26" name="Picture 16">
            <a:extLst>
              <a:ext uri="{FF2B5EF4-FFF2-40B4-BE49-F238E27FC236}">
                <a16:creationId xmlns:a16="http://schemas.microsoft.com/office/drawing/2014/main" id="{33494FE9-0A29-411D-3279-96490E2DE0F0}"/>
              </a:ext>
            </a:extLst>
          </p:cNvPr>
          <p:cNvPicPr>
            <a:picLocks noChangeAspect="1"/>
          </p:cNvPicPr>
          <p:nvPr/>
        </p:nvPicPr>
        <p:blipFill>
          <a:blip r:embed="rId3"/>
          <a:stretch>
            <a:fillRect/>
          </a:stretch>
        </p:blipFill>
        <p:spPr>
          <a:xfrm>
            <a:off x="3019343" y="6158808"/>
            <a:ext cx="765883" cy="676656"/>
          </a:xfrm>
          <a:prstGeom prst="rect">
            <a:avLst/>
          </a:prstGeom>
          <a:noFill/>
          <a:ln cap="flat">
            <a:noFill/>
          </a:ln>
        </p:spPr>
      </p:pic>
      <p:sp>
        <p:nvSpPr>
          <p:cNvPr id="27" name="TextBox 8">
            <a:extLst>
              <a:ext uri="{FF2B5EF4-FFF2-40B4-BE49-F238E27FC236}">
                <a16:creationId xmlns:a16="http://schemas.microsoft.com/office/drawing/2014/main" id="{9D084531-7CDF-ACF9-ABF1-1B15B8D3C413}"/>
              </a:ext>
            </a:extLst>
          </p:cNvPr>
          <p:cNvSpPr txBox="1"/>
          <p:nvPr/>
        </p:nvSpPr>
        <p:spPr>
          <a:xfrm>
            <a:off x="3662490" y="6329630"/>
            <a:ext cx="1198940" cy="287770"/>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3C3C3C"/>
                </a:solidFill>
                <a:effectLst/>
                <a:uLnTx/>
                <a:uFillTx/>
                <a:latin typeface="Oswald" pitchFamily="2" charset="0"/>
                <a:ea typeface="+mn-ea"/>
                <a:cs typeface="+mn-cs"/>
              </a:rPr>
              <a:t>info@apperta.org</a:t>
            </a:r>
          </a:p>
        </p:txBody>
      </p:sp>
      <p:sp>
        <p:nvSpPr>
          <p:cNvPr id="28" name="TextBox 21">
            <a:extLst>
              <a:ext uri="{FF2B5EF4-FFF2-40B4-BE49-F238E27FC236}">
                <a16:creationId xmlns:a16="http://schemas.microsoft.com/office/drawing/2014/main" id="{6233CB5D-C288-60E2-C486-A4500ECDDBCD}"/>
              </a:ext>
            </a:extLst>
          </p:cNvPr>
          <p:cNvSpPr txBox="1"/>
          <p:nvPr/>
        </p:nvSpPr>
        <p:spPr>
          <a:xfrm>
            <a:off x="1440907" y="6308733"/>
            <a:ext cx="1334728"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4">
                  <a:extLst>
                    <a:ext uri="{A12FA001-AC4F-418D-AE19-62706E023703}">
                      <ahyp:hlinkClr xmlns:ahyp="http://schemas.microsoft.com/office/drawing/2018/hyperlinkcolor" val="tx"/>
                    </a:ext>
                  </a:extLst>
                </a:hlinkClick>
              </a:rPr>
              <a:t>https://apperta.org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29" name="Picture 5">
            <a:extLst>
              <a:ext uri="{FF2B5EF4-FFF2-40B4-BE49-F238E27FC236}">
                <a16:creationId xmlns:a16="http://schemas.microsoft.com/office/drawing/2014/main" id="{37138002-0A21-6073-ADDF-131BFF6ACA81}"/>
              </a:ext>
            </a:extLst>
          </p:cNvPr>
          <p:cNvPicPr>
            <a:picLocks noChangeAspect="1"/>
          </p:cNvPicPr>
          <p:nvPr/>
        </p:nvPicPr>
        <p:blipFill>
          <a:blip r:embed="rId5"/>
          <a:srcRect/>
          <a:stretch>
            <a:fillRect/>
          </a:stretch>
        </p:blipFill>
        <p:spPr>
          <a:xfrm>
            <a:off x="385117" y="6221989"/>
            <a:ext cx="917664" cy="435098"/>
          </a:xfrm>
          <a:prstGeom prst="rect">
            <a:avLst/>
          </a:prstGeom>
          <a:noFill/>
          <a:ln cap="flat">
            <a:noFill/>
          </a:ln>
        </p:spPr>
      </p:pic>
      <p:pic>
        <p:nvPicPr>
          <p:cNvPr id="30" name="OpenOutcomes-Logo-Blue.png" descr="OpenOutcomes-Logo-Blue.png">
            <a:extLst>
              <a:ext uri="{FF2B5EF4-FFF2-40B4-BE49-F238E27FC236}">
                <a16:creationId xmlns:a16="http://schemas.microsoft.com/office/drawing/2014/main" id="{062E452E-35CA-CFC6-A5E9-2D0B688DA79B}"/>
              </a:ext>
            </a:extLst>
          </p:cNvPr>
          <p:cNvPicPr>
            <a:picLocks noChangeAspect="1"/>
          </p:cNvPicPr>
          <p:nvPr/>
        </p:nvPicPr>
        <p:blipFill>
          <a:blip r:embed="rId6"/>
          <a:stretch>
            <a:fillRect/>
          </a:stretch>
        </p:blipFill>
        <p:spPr>
          <a:xfrm>
            <a:off x="7774995" y="6275667"/>
            <a:ext cx="1617822" cy="294675"/>
          </a:xfrm>
          <a:prstGeom prst="rect">
            <a:avLst/>
          </a:prstGeom>
          <a:ln w="12700">
            <a:miter lim="400000"/>
          </a:ln>
        </p:spPr>
      </p:pic>
      <p:sp>
        <p:nvSpPr>
          <p:cNvPr id="31" name="TextBox 21">
            <a:extLst>
              <a:ext uri="{FF2B5EF4-FFF2-40B4-BE49-F238E27FC236}">
                <a16:creationId xmlns:a16="http://schemas.microsoft.com/office/drawing/2014/main" id="{23045842-9692-0C02-0906-3753C42443DE}"/>
              </a:ext>
            </a:extLst>
          </p:cNvPr>
          <p:cNvSpPr txBox="1"/>
          <p:nvPr/>
        </p:nvSpPr>
        <p:spPr>
          <a:xfrm>
            <a:off x="9392817" y="6300703"/>
            <a:ext cx="2219675"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4">
                  <a:extLst>
                    <a:ext uri="{A12FA001-AC4F-418D-AE19-62706E023703}">
                      <ahyp:hlinkClr xmlns:ahyp="http://schemas.microsoft.com/office/drawing/2018/hyperlinkcolor" val="tx"/>
                    </a:ext>
                  </a:extLst>
                </a:hlinkClick>
              </a:rPr>
              <a:t>https://openoutcomes.apperta.org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32" name="Picture 1" descr="Picture 1">
            <a:extLst>
              <a:ext uri="{FF2B5EF4-FFF2-40B4-BE49-F238E27FC236}">
                <a16:creationId xmlns:a16="http://schemas.microsoft.com/office/drawing/2014/main" id="{5BB1D60D-84CB-7EE1-052A-C79B0126715F}"/>
              </a:ext>
            </a:extLst>
          </p:cNvPr>
          <p:cNvPicPr>
            <a:picLocks noChangeAspect="1"/>
          </p:cNvPicPr>
          <p:nvPr/>
        </p:nvPicPr>
        <p:blipFill>
          <a:blip r:embed="rId7"/>
          <a:stretch>
            <a:fillRect/>
          </a:stretch>
        </p:blipFill>
        <p:spPr>
          <a:xfrm>
            <a:off x="5403048" y="6245354"/>
            <a:ext cx="1762085" cy="456322"/>
          </a:xfrm>
          <a:prstGeom prst="rect">
            <a:avLst/>
          </a:prstGeom>
          <a:ln w="12700">
            <a:miter lim="400000"/>
          </a:ln>
        </p:spPr>
      </p:pic>
      <p:pic>
        <p:nvPicPr>
          <p:cNvPr id="8" name="Image" descr="Image">
            <a:extLst>
              <a:ext uri="{FF2B5EF4-FFF2-40B4-BE49-F238E27FC236}">
                <a16:creationId xmlns:a16="http://schemas.microsoft.com/office/drawing/2014/main" id="{33EB04DF-591F-5161-FBAD-6846C10F0AE1}"/>
              </a:ext>
            </a:extLst>
          </p:cNvPr>
          <p:cNvPicPr>
            <a:picLocks noChangeAspect="1"/>
          </p:cNvPicPr>
          <p:nvPr/>
        </p:nvPicPr>
        <p:blipFill>
          <a:blip r:embed="rId8"/>
          <a:stretch>
            <a:fillRect/>
          </a:stretch>
        </p:blipFill>
        <p:spPr>
          <a:xfrm>
            <a:off x="6732706" y="2310294"/>
            <a:ext cx="3462210" cy="3462210"/>
          </a:xfrm>
          <a:prstGeom prst="rect">
            <a:avLst/>
          </a:prstGeom>
          <a:ln w="12700">
            <a:miter lim="400000"/>
          </a:ln>
        </p:spPr>
      </p:pic>
      <p:pic>
        <p:nvPicPr>
          <p:cNvPr id="10" name="Picture 1" descr="Picture 1">
            <a:extLst>
              <a:ext uri="{FF2B5EF4-FFF2-40B4-BE49-F238E27FC236}">
                <a16:creationId xmlns:a16="http://schemas.microsoft.com/office/drawing/2014/main" id="{4FC59407-8F11-2DA5-4893-456965DE2F39}"/>
              </a:ext>
            </a:extLst>
          </p:cNvPr>
          <p:cNvPicPr>
            <a:picLocks noChangeAspect="1"/>
          </p:cNvPicPr>
          <p:nvPr/>
        </p:nvPicPr>
        <p:blipFill>
          <a:blip r:embed="rId7"/>
          <a:stretch>
            <a:fillRect/>
          </a:stretch>
        </p:blipFill>
        <p:spPr>
          <a:xfrm>
            <a:off x="8095327" y="1943017"/>
            <a:ext cx="3082984" cy="798394"/>
          </a:xfrm>
          <a:prstGeom prst="rect">
            <a:avLst/>
          </a:prstGeom>
          <a:ln w="12700">
            <a:miter lim="400000"/>
          </a:ln>
        </p:spPr>
      </p:pic>
      <p:pic>
        <p:nvPicPr>
          <p:cNvPr id="11" name="Image" descr="Image">
            <a:extLst>
              <a:ext uri="{FF2B5EF4-FFF2-40B4-BE49-F238E27FC236}">
                <a16:creationId xmlns:a16="http://schemas.microsoft.com/office/drawing/2014/main" id="{D4B4E7EA-6884-155F-1CF1-4F790057C046}"/>
              </a:ext>
            </a:extLst>
          </p:cNvPr>
          <p:cNvPicPr>
            <a:picLocks noChangeAspect="1"/>
          </p:cNvPicPr>
          <p:nvPr/>
        </p:nvPicPr>
        <p:blipFill>
          <a:blip r:embed="rId9"/>
          <a:stretch>
            <a:fillRect/>
          </a:stretch>
        </p:blipFill>
        <p:spPr>
          <a:xfrm>
            <a:off x="4942975" y="1641294"/>
            <a:ext cx="2205678" cy="1045798"/>
          </a:xfrm>
          <a:prstGeom prst="rect">
            <a:avLst/>
          </a:prstGeom>
          <a:ln w="12700">
            <a:miter lim="400000"/>
          </a:ln>
        </p:spPr>
      </p:pic>
      <p:pic>
        <p:nvPicPr>
          <p:cNvPr id="12" name="Image" descr="Image">
            <a:extLst>
              <a:ext uri="{FF2B5EF4-FFF2-40B4-BE49-F238E27FC236}">
                <a16:creationId xmlns:a16="http://schemas.microsoft.com/office/drawing/2014/main" id="{5A74343D-3A21-E1A3-E86E-0E7685BFE26C}"/>
              </a:ext>
            </a:extLst>
          </p:cNvPr>
          <p:cNvPicPr>
            <a:picLocks noChangeAspect="1"/>
          </p:cNvPicPr>
          <p:nvPr/>
        </p:nvPicPr>
        <p:blipFill>
          <a:blip r:embed="rId10"/>
          <a:stretch>
            <a:fillRect/>
          </a:stretch>
        </p:blipFill>
        <p:spPr>
          <a:xfrm>
            <a:off x="1301165" y="1946061"/>
            <a:ext cx="2414688" cy="1100384"/>
          </a:xfrm>
          <a:prstGeom prst="rect">
            <a:avLst/>
          </a:prstGeom>
          <a:ln w="12700">
            <a:miter lim="400000"/>
          </a:ln>
        </p:spPr>
      </p:pic>
      <p:pic>
        <p:nvPicPr>
          <p:cNvPr id="17" name="Image" descr="Image">
            <a:extLst>
              <a:ext uri="{FF2B5EF4-FFF2-40B4-BE49-F238E27FC236}">
                <a16:creationId xmlns:a16="http://schemas.microsoft.com/office/drawing/2014/main" id="{D1B80B97-705B-C3B9-D47A-7BEB0C92BF7C}"/>
              </a:ext>
            </a:extLst>
          </p:cNvPr>
          <p:cNvPicPr>
            <a:picLocks noChangeAspect="1"/>
          </p:cNvPicPr>
          <p:nvPr/>
        </p:nvPicPr>
        <p:blipFill>
          <a:blip r:embed="rId11"/>
          <a:stretch>
            <a:fillRect/>
          </a:stretch>
        </p:blipFill>
        <p:spPr>
          <a:xfrm>
            <a:off x="2455145" y="3554834"/>
            <a:ext cx="2924374" cy="1325302"/>
          </a:xfrm>
          <a:prstGeom prst="rect">
            <a:avLst/>
          </a:prstGeom>
          <a:ln w="12700">
            <a:miter lim="400000"/>
          </a:ln>
        </p:spPr>
      </p:pic>
      <p:sp>
        <p:nvSpPr>
          <p:cNvPr id="6" name="TextBox 22">
            <a:extLst>
              <a:ext uri="{FF2B5EF4-FFF2-40B4-BE49-F238E27FC236}">
                <a16:creationId xmlns:a16="http://schemas.microsoft.com/office/drawing/2014/main" id="{57C8819B-D7EA-B45A-6F0B-6A4510A21148}"/>
              </a:ext>
            </a:extLst>
          </p:cNvPr>
          <p:cNvSpPr txBox="1"/>
          <p:nvPr/>
        </p:nvSpPr>
        <p:spPr>
          <a:xfrm>
            <a:off x="1206295" y="287658"/>
            <a:ext cx="4912389"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600" b="0" i="0" u="none" strike="noStrike" kern="1200" cap="none" spc="0" normalizeH="0" baseline="0" noProof="0" dirty="0">
                <a:ln>
                  <a:noFill/>
                </a:ln>
                <a:solidFill>
                  <a:srgbClr val="3C3C3B"/>
                </a:solidFill>
                <a:effectLst/>
                <a:uLnTx/>
                <a:uFillTx/>
                <a:latin typeface="Oswald" pitchFamily="2"/>
                <a:ea typeface="Open Sans" pitchFamily="34"/>
                <a:cs typeface="Open Sans" pitchFamily="34"/>
              </a:rPr>
              <a:t>Key Stakeholders</a:t>
            </a:r>
            <a:endParaRPr kumimoji="0" lang="en-GB" sz="3600" b="0" i="0" u="none" strike="noStrike" kern="1200" cap="none" spc="0" normalizeH="0" baseline="0" noProof="0" dirty="0">
              <a:ln>
                <a:noFill/>
              </a:ln>
              <a:solidFill>
                <a:srgbClr val="000000"/>
              </a:solidFill>
              <a:effectLst/>
              <a:uLnTx/>
              <a:uFillTx/>
              <a:latin typeface="Oswald" pitchFamily="2"/>
              <a:ea typeface="Open Sans" pitchFamily="34"/>
              <a:cs typeface="Open Sans" pitchFamily="34"/>
            </a:endParaRPr>
          </a:p>
        </p:txBody>
      </p:sp>
      <p:pic>
        <p:nvPicPr>
          <p:cNvPr id="19" name="Picture 18">
            <a:extLst>
              <a:ext uri="{FF2B5EF4-FFF2-40B4-BE49-F238E27FC236}">
                <a16:creationId xmlns:a16="http://schemas.microsoft.com/office/drawing/2014/main" id="{E84EDA23-B357-C03A-0658-DC27EB826DD0}"/>
              </a:ext>
            </a:extLst>
          </p:cNvPr>
          <p:cNvPicPr>
            <a:picLocks noChangeAspect="1"/>
          </p:cNvPicPr>
          <p:nvPr/>
        </p:nvPicPr>
        <p:blipFill>
          <a:blip r:embed="rId12"/>
          <a:stretch>
            <a:fillRect/>
          </a:stretch>
        </p:blipFill>
        <p:spPr>
          <a:xfrm>
            <a:off x="186938" y="200913"/>
            <a:ext cx="946798" cy="873158"/>
          </a:xfrm>
          <a:prstGeom prst="rect">
            <a:avLst/>
          </a:prstGeom>
        </p:spPr>
      </p:pic>
    </p:spTree>
    <p:extLst>
      <p:ext uri="{BB962C8B-B14F-4D97-AF65-F5344CB8AC3E}">
        <p14:creationId xmlns:p14="http://schemas.microsoft.com/office/powerpoint/2010/main" val="450634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7">
            <a:extLst>
              <a:ext uri="{FF2B5EF4-FFF2-40B4-BE49-F238E27FC236}">
                <a16:creationId xmlns:a16="http://schemas.microsoft.com/office/drawing/2014/main" id="{9A6E9DF6-45E4-575E-6E11-8F2408D803A7}"/>
              </a:ext>
            </a:extLst>
          </p:cNvPr>
          <p:cNvCxnSpPr/>
          <p:nvPr/>
        </p:nvCxnSpPr>
        <p:spPr>
          <a:xfrm>
            <a:off x="0" y="6036603"/>
            <a:ext cx="12191996" cy="0"/>
          </a:xfrm>
          <a:prstGeom prst="straightConnector1">
            <a:avLst/>
          </a:prstGeom>
          <a:noFill/>
          <a:ln w="28575" cap="flat">
            <a:solidFill>
              <a:srgbClr val="767171"/>
            </a:solidFill>
            <a:prstDash val="solid"/>
            <a:miter/>
          </a:ln>
        </p:spPr>
      </p:cxnSp>
      <p:sp>
        <p:nvSpPr>
          <p:cNvPr id="14" name="TextBox 22">
            <a:extLst>
              <a:ext uri="{FF2B5EF4-FFF2-40B4-BE49-F238E27FC236}">
                <a16:creationId xmlns:a16="http://schemas.microsoft.com/office/drawing/2014/main" id="{E5BC309A-B497-C9DB-9328-1D4E602117C2}"/>
              </a:ext>
            </a:extLst>
          </p:cNvPr>
          <p:cNvSpPr txBox="1"/>
          <p:nvPr/>
        </p:nvSpPr>
        <p:spPr>
          <a:xfrm>
            <a:off x="1218257" y="318450"/>
            <a:ext cx="3643173"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600" b="0" i="0" u="none" strike="noStrike" kern="1200" cap="none" spc="0" normalizeH="0" baseline="0" noProof="0" dirty="0">
                <a:ln>
                  <a:noFill/>
                </a:ln>
                <a:solidFill>
                  <a:srgbClr val="3C3C3B"/>
                </a:solidFill>
                <a:effectLst/>
                <a:uLnTx/>
                <a:uFillTx/>
                <a:latin typeface="Oswald" pitchFamily="2"/>
                <a:ea typeface="Open Sans" pitchFamily="34"/>
                <a:cs typeface="Open Sans" pitchFamily="34"/>
              </a:rPr>
              <a:t>Our Goal</a:t>
            </a:r>
            <a:endParaRPr kumimoji="0" lang="en-GB" sz="3600" b="0" i="0" u="none" strike="noStrike" kern="1200" cap="none" spc="0" normalizeH="0" baseline="0" noProof="0" dirty="0">
              <a:ln>
                <a:noFill/>
              </a:ln>
              <a:solidFill>
                <a:srgbClr val="000000"/>
              </a:solidFill>
              <a:effectLst/>
              <a:uLnTx/>
              <a:uFillTx/>
              <a:latin typeface="Oswald" pitchFamily="2"/>
              <a:ea typeface="Open Sans" pitchFamily="34"/>
              <a:cs typeface="Open Sans" pitchFamily="34"/>
            </a:endParaRPr>
          </a:p>
        </p:txBody>
      </p:sp>
      <p:pic>
        <p:nvPicPr>
          <p:cNvPr id="26" name="Picture 16">
            <a:extLst>
              <a:ext uri="{FF2B5EF4-FFF2-40B4-BE49-F238E27FC236}">
                <a16:creationId xmlns:a16="http://schemas.microsoft.com/office/drawing/2014/main" id="{33494FE9-0A29-411D-3279-96490E2DE0F0}"/>
              </a:ext>
            </a:extLst>
          </p:cNvPr>
          <p:cNvPicPr>
            <a:picLocks noChangeAspect="1"/>
          </p:cNvPicPr>
          <p:nvPr/>
        </p:nvPicPr>
        <p:blipFill>
          <a:blip r:embed="rId2"/>
          <a:stretch>
            <a:fillRect/>
          </a:stretch>
        </p:blipFill>
        <p:spPr>
          <a:xfrm>
            <a:off x="3019343" y="6158808"/>
            <a:ext cx="765883" cy="676656"/>
          </a:xfrm>
          <a:prstGeom prst="rect">
            <a:avLst/>
          </a:prstGeom>
          <a:noFill/>
          <a:ln cap="flat">
            <a:noFill/>
          </a:ln>
        </p:spPr>
      </p:pic>
      <p:sp>
        <p:nvSpPr>
          <p:cNvPr id="27" name="TextBox 8">
            <a:extLst>
              <a:ext uri="{FF2B5EF4-FFF2-40B4-BE49-F238E27FC236}">
                <a16:creationId xmlns:a16="http://schemas.microsoft.com/office/drawing/2014/main" id="{9D084531-7CDF-ACF9-ABF1-1B15B8D3C413}"/>
              </a:ext>
            </a:extLst>
          </p:cNvPr>
          <p:cNvSpPr txBox="1"/>
          <p:nvPr/>
        </p:nvSpPr>
        <p:spPr>
          <a:xfrm>
            <a:off x="3662490" y="6329630"/>
            <a:ext cx="1198940" cy="287770"/>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3C3C3C"/>
                </a:solidFill>
                <a:effectLst/>
                <a:uLnTx/>
                <a:uFillTx/>
                <a:latin typeface="Oswald" pitchFamily="2" charset="0"/>
                <a:ea typeface="+mn-ea"/>
                <a:cs typeface="+mn-cs"/>
              </a:rPr>
              <a:t>info@apperta.org</a:t>
            </a:r>
          </a:p>
        </p:txBody>
      </p:sp>
      <p:sp>
        <p:nvSpPr>
          <p:cNvPr id="28" name="TextBox 21">
            <a:extLst>
              <a:ext uri="{FF2B5EF4-FFF2-40B4-BE49-F238E27FC236}">
                <a16:creationId xmlns:a16="http://schemas.microsoft.com/office/drawing/2014/main" id="{6233CB5D-C288-60E2-C486-A4500ECDDBCD}"/>
              </a:ext>
            </a:extLst>
          </p:cNvPr>
          <p:cNvSpPr txBox="1"/>
          <p:nvPr/>
        </p:nvSpPr>
        <p:spPr>
          <a:xfrm>
            <a:off x="1440907" y="6308733"/>
            <a:ext cx="1334728"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3">
                  <a:extLst>
                    <a:ext uri="{A12FA001-AC4F-418D-AE19-62706E023703}">
                      <ahyp:hlinkClr xmlns:ahyp="http://schemas.microsoft.com/office/drawing/2018/hyperlinkcolor" val="tx"/>
                    </a:ext>
                  </a:extLst>
                </a:hlinkClick>
              </a:rPr>
              <a:t>https://apperta.org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29" name="Picture 5">
            <a:extLst>
              <a:ext uri="{FF2B5EF4-FFF2-40B4-BE49-F238E27FC236}">
                <a16:creationId xmlns:a16="http://schemas.microsoft.com/office/drawing/2014/main" id="{37138002-0A21-6073-ADDF-131BFF6ACA81}"/>
              </a:ext>
            </a:extLst>
          </p:cNvPr>
          <p:cNvPicPr>
            <a:picLocks noChangeAspect="1"/>
          </p:cNvPicPr>
          <p:nvPr/>
        </p:nvPicPr>
        <p:blipFill>
          <a:blip r:embed="rId4"/>
          <a:srcRect/>
          <a:stretch>
            <a:fillRect/>
          </a:stretch>
        </p:blipFill>
        <p:spPr>
          <a:xfrm>
            <a:off x="385117" y="6221989"/>
            <a:ext cx="917664" cy="435098"/>
          </a:xfrm>
          <a:prstGeom prst="rect">
            <a:avLst/>
          </a:prstGeom>
          <a:noFill/>
          <a:ln cap="flat">
            <a:noFill/>
          </a:ln>
        </p:spPr>
      </p:pic>
      <p:pic>
        <p:nvPicPr>
          <p:cNvPr id="30" name="OpenOutcomes-Logo-Blue.png" descr="OpenOutcomes-Logo-Blue.png">
            <a:extLst>
              <a:ext uri="{FF2B5EF4-FFF2-40B4-BE49-F238E27FC236}">
                <a16:creationId xmlns:a16="http://schemas.microsoft.com/office/drawing/2014/main" id="{062E452E-35CA-CFC6-A5E9-2D0B688DA79B}"/>
              </a:ext>
            </a:extLst>
          </p:cNvPr>
          <p:cNvPicPr>
            <a:picLocks noChangeAspect="1"/>
          </p:cNvPicPr>
          <p:nvPr/>
        </p:nvPicPr>
        <p:blipFill>
          <a:blip r:embed="rId5"/>
          <a:stretch>
            <a:fillRect/>
          </a:stretch>
        </p:blipFill>
        <p:spPr>
          <a:xfrm>
            <a:off x="7774995" y="6275667"/>
            <a:ext cx="1617822" cy="294675"/>
          </a:xfrm>
          <a:prstGeom prst="rect">
            <a:avLst/>
          </a:prstGeom>
          <a:ln w="12700">
            <a:miter lim="400000"/>
          </a:ln>
        </p:spPr>
      </p:pic>
      <p:sp>
        <p:nvSpPr>
          <p:cNvPr id="31" name="TextBox 21">
            <a:extLst>
              <a:ext uri="{FF2B5EF4-FFF2-40B4-BE49-F238E27FC236}">
                <a16:creationId xmlns:a16="http://schemas.microsoft.com/office/drawing/2014/main" id="{23045842-9692-0C02-0906-3753C42443DE}"/>
              </a:ext>
            </a:extLst>
          </p:cNvPr>
          <p:cNvSpPr txBox="1"/>
          <p:nvPr/>
        </p:nvSpPr>
        <p:spPr>
          <a:xfrm>
            <a:off x="9392817" y="6300703"/>
            <a:ext cx="2219675"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3">
                  <a:extLst>
                    <a:ext uri="{A12FA001-AC4F-418D-AE19-62706E023703}">
                      <ahyp:hlinkClr xmlns:ahyp="http://schemas.microsoft.com/office/drawing/2018/hyperlinkcolor" val="tx"/>
                    </a:ext>
                  </a:extLst>
                </a:hlinkClick>
              </a:rPr>
              <a:t>https://openoutcomes.apperta.org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32" name="Picture 1" descr="Picture 1">
            <a:extLst>
              <a:ext uri="{FF2B5EF4-FFF2-40B4-BE49-F238E27FC236}">
                <a16:creationId xmlns:a16="http://schemas.microsoft.com/office/drawing/2014/main" id="{5BB1D60D-84CB-7EE1-052A-C79B0126715F}"/>
              </a:ext>
            </a:extLst>
          </p:cNvPr>
          <p:cNvPicPr>
            <a:picLocks noChangeAspect="1"/>
          </p:cNvPicPr>
          <p:nvPr/>
        </p:nvPicPr>
        <p:blipFill>
          <a:blip r:embed="rId6"/>
          <a:stretch>
            <a:fillRect/>
          </a:stretch>
        </p:blipFill>
        <p:spPr>
          <a:xfrm>
            <a:off x="5403048" y="6245354"/>
            <a:ext cx="1762085" cy="456322"/>
          </a:xfrm>
          <a:prstGeom prst="rect">
            <a:avLst/>
          </a:prstGeom>
          <a:ln w="12700">
            <a:miter lim="400000"/>
          </a:ln>
        </p:spPr>
      </p:pic>
      <p:sp>
        <p:nvSpPr>
          <p:cNvPr id="4" name="TextBox 22">
            <a:extLst>
              <a:ext uri="{FF2B5EF4-FFF2-40B4-BE49-F238E27FC236}">
                <a16:creationId xmlns:a16="http://schemas.microsoft.com/office/drawing/2014/main" id="{8BF2916A-396B-41CD-9509-76761CBB9E96}"/>
              </a:ext>
            </a:extLst>
          </p:cNvPr>
          <p:cNvSpPr txBox="1"/>
          <p:nvPr/>
        </p:nvSpPr>
        <p:spPr>
          <a:xfrm>
            <a:off x="600807" y="2627518"/>
            <a:ext cx="8165822" cy="2769989"/>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 create a world-class PROMs &amp; PREMs solution in the NHS and UK national interest</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with population level analysis features that can drive improvements in care</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low cost</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with technical, corporate governance and product governance designed to eliminate or </a:t>
            </a:r>
            <a:r>
              <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minimise</a:t>
            </a: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many common pitfalls in healthcare software procurement and implementation</a:t>
            </a:r>
          </a:p>
        </p:txBody>
      </p:sp>
      <p:pic>
        <p:nvPicPr>
          <p:cNvPr id="5" name="Screenshot 2022-06-23 at 13.12.01.png" descr="Screenshot 2022-06-23 at 13.12.01.png">
            <a:extLst>
              <a:ext uri="{FF2B5EF4-FFF2-40B4-BE49-F238E27FC236}">
                <a16:creationId xmlns:a16="http://schemas.microsoft.com/office/drawing/2014/main" id="{AF5A06B4-6E29-0CA1-9987-38803EAF5B49}"/>
              </a:ext>
            </a:extLst>
          </p:cNvPr>
          <p:cNvPicPr>
            <a:picLocks noChangeAspect="1"/>
          </p:cNvPicPr>
          <p:nvPr/>
        </p:nvPicPr>
        <p:blipFill>
          <a:blip r:embed="rId7"/>
          <a:stretch>
            <a:fillRect/>
          </a:stretch>
        </p:blipFill>
        <p:spPr>
          <a:xfrm>
            <a:off x="9249768" y="1770057"/>
            <a:ext cx="2003077" cy="3800459"/>
          </a:xfrm>
          <a:prstGeom prst="rect">
            <a:avLst/>
          </a:prstGeom>
          <a:ln w="12700">
            <a:miter lim="400000"/>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DFBA43EF-345F-BEDC-5B3A-9C4D346E1F83}"/>
              </a:ext>
            </a:extLst>
          </p:cNvPr>
          <p:cNvPicPr>
            <a:picLocks noChangeAspect="1"/>
          </p:cNvPicPr>
          <p:nvPr/>
        </p:nvPicPr>
        <p:blipFill>
          <a:blip r:embed="rId8"/>
          <a:stretch>
            <a:fillRect/>
          </a:stretch>
        </p:blipFill>
        <p:spPr>
          <a:xfrm>
            <a:off x="186938" y="200913"/>
            <a:ext cx="946798" cy="873158"/>
          </a:xfrm>
          <a:prstGeom prst="rect">
            <a:avLst/>
          </a:prstGeom>
        </p:spPr>
      </p:pic>
      <p:pic>
        <p:nvPicPr>
          <p:cNvPr id="7" name="Picture 4" descr="A picture containing drawing&#10;&#10;Description automatically generated">
            <a:extLst>
              <a:ext uri="{FF2B5EF4-FFF2-40B4-BE49-F238E27FC236}">
                <a16:creationId xmlns:a16="http://schemas.microsoft.com/office/drawing/2014/main" id="{9390E4A2-8110-9B97-CA0F-5C631B928173}"/>
              </a:ext>
            </a:extLst>
          </p:cNvPr>
          <p:cNvPicPr>
            <a:picLocks noChangeAspect="1"/>
          </p:cNvPicPr>
          <p:nvPr/>
        </p:nvPicPr>
        <p:blipFill>
          <a:blip r:embed="rId9"/>
          <a:stretch>
            <a:fillRect/>
          </a:stretch>
        </p:blipFill>
        <p:spPr>
          <a:xfrm>
            <a:off x="9789382" y="43068"/>
            <a:ext cx="2392646" cy="1113602"/>
          </a:xfrm>
          <a:prstGeom prst="rect">
            <a:avLst/>
          </a:prstGeom>
          <a:noFill/>
          <a:ln cap="flat">
            <a:noFill/>
          </a:ln>
        </p:spPr>
      </p:pic>
    </p:spTree>
    <p:extLst>
      <p:ext uri="{BB962C8B-B14F-4D97-AF65-F5344CB8AC3E}">
        <p14:creationId xmlns:p14="http://schemas.microsoft.com/office/powerpoint/2010/main" val="18411779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7">
            <a:extLst>
              <a:ext uri="{FF2B5EF4-FFF2-40B4-BE49-F238E27FC236}">
                <a16:creationId xmlns:a16="http://schemas.microsoft.com/office/drawing/2014/main" id="{9A6E9DF6-45E4-575E-6E11-8F2408D803A7}"/>
              </a:ext>
            </a:extLst>
          </p:cNvPr>
          <p:cNvCxnSpPr/>
          <p:nvPr/>
        </p:nvCxnSpPr>
        <p:spPr>
          <a:xfrm>
            <a:off x="0" y="6036603"/>
            <a:ext cx="12191996" cy="0"/>
          </a:xfrm>
          <a:prstGeom prst="straightConnector1">
            <a:avLst/>
          </a:prstGeom>
          <a:noFill/>
          <a:ln w="28575" cap="flat">
            <a:solidFill>
              <a:srgbClr val="767171"/>
            </a:solidFill>
            <a:prstDash val="solid"/>
            <a:miter/>
          </a:ln>
        </p:spPr>
      </p:cxnSp>
      <p:sp>
        <p:nvSpPr>
          <p:cNvPr id="14" name="TextBox 22">
            <a:extLst>
              <a:ext uri="{FF2B5EF4-FFF2-40B4-BE49-F238E27FC236}">
                <a16:creationId xmlns:a16="http://schemas.microsoft.com/office/drawing/2014/main" id="{E5BC309A-B497-C9DB-9328-1D4E602117C2}"/>
              </a:ext>
            </a:extLst>
          </p:cNvPr>
          <p:cNvSpPr txBox="1"/>
          <p:nvPr/>
        </p:nvSpPr>
        <p:spPr>
          <a:xfrm>
            <a:off x="1157351" y="313080"/>
            <a:ext cx="8316257"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600" b="0" i="0" u="none" strike="noStrike" kern="1200" cap="none" spc="0" normalizeH="0" baseline="0" noProof="0" dirty="0">
                <a:ln>
                  <a:noFill/>
                </a:ln>
                <a:solidFill>
                  <a:srgbClr val="3C3C3B"/>
                </a:solidFill>
                <a:effectLst/>
                <a:uLnTx/>
                <a:uFillTx/>
                <a:latin typeface="Oswald" pitchFamily="2"/>
                <a:ea typeface="Open Sans" pitchFamily="34"/>
                <a:cs typeface="Open Sans" pitchFamily="34"/>
              </a:rPr>
              <a:t>Common Pitfalls in Healthcare Software</a:t>
            </a:r>
            <a:endParaRPr kumimoji="0" lang="en-GB" sz="3600" b="0" i="0" u="none" strike="noStrike" kern="1200" cap="none" spc="0" normalizeH="0" baseline="0" noProof="0" dirty="0">
              <a:ln>
                <a:noFill/>
              </a:ln>
              <a:solidFill>
                <a:srgbClr val="000000"/>
              </a:solidFill>
              <a:effectLst/>
              <a:uLnTx/>
              <a:uFillTx/>
              <a:latin typeface="Oswald" pitchFamily="2"/>
              <a:ea typeface="Open Sans" pitchFamily="34"/>
              <a:cs typeface="Open Sans" pitchFamily="34"/>
            </a:endParaRPr>
          </a:p>
        </p:txBody>
      </p:sp>
      <p:pic>
        <p:nvPicPr>
          <p:cNvPr id="26" name="Picture 16">
            <a:extLst>
              <a:ext uri="{FF2B5EF4-FFF2-40B4-BE49-F238E27FC236}">
                <a16:creationId xmlns:a16="http://schemas.microsoft.com/office/drawing/2014/main" id="{33494FE9-0A29-411D-3279-96490E2DE0F0}"/>
              </a:ext>
            </a:extLst>
          </p:cNvPr>
          <p:cNvPicPr>
            <a:picLocks noChangeAspect="1"/>
          </p:cNvPicPr>
          <p:nvPr/>
        </p:nvPicPr>
        <p:blipFill>
          <a:blip r:embed="rId2"/>
          <a:stretch>
            <a:fillRect/>
          </a:stretch>
        </p:blipFill>
        <p:spPr>
          <a:xfrm>
            <a:off x="3019343" y="6158808"/>
            <a:ext cx="765883" cy="676656"/>
          </a:xfrm>
          <a:prstGeom prst="rect">
            <a:avLst/>
          </a:prstGeom>
          <a:noFill/>
          <a:ln cap="flat">
            <a:noFill/>
          </a:ln>
        </p:spPr>
      </p:pic>
      <p:sp>
        <p:nvSpPr>
          <p:cNvPr id="27" name="TextBox 8">
            <a:extLst>
              <a:ext uri="{FF2B5EF4-FFF2-40B4-BE49-F238E27FC236}">
                <a16:creationId xmlns:a16="http://schemas.microsoft.com/office/drawing/2014/main" id="{9D084531-7CDF-ACF9-ABF1-1B15B8D3C413}"/>
              </a:ext>
            </a:extLst>
          </p:cNvPr>
          <p:cNvSpPr txBox="1"/>
          <p:nvPr/>
        </p:nvSpPr>
        <p:spPr>
          <a:xfrm>
            <a:off x="3662490" y="6329630"/>
            <a:ext cx="1198940" cy="287770"/>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3C3C3C"/>
                </a:solidFill>
                <a:effectLst/>
                <a:uLnTx/>
                <a:uFillTx/>
                <a:latin typeface="Oswald" pitchFamily="2" charset="0"/>
                <a:ea typeface="+mn-ea"/>
                <a:cs typeface="+mn-cs"/>
              </a:rPr>
              <a:t>info@apperta.org</a:t>
            </a:r>
          </a:p>
        </p:txBody>
      </p:sp>
      <p:sp>
        <p:nvSpPr>
          <p:cNvPr id="28" name="TextBox 21">
            <a:extLst>
              <a:ext uri="{FF2B5EF4-FFF2-40B4-BE49-F238E27FC236}">
                <a16:creationId xmlns:a16="http://schemas.microsoft.com/office/drawing/2014/main" id="{6233CB5D-C288-60E2-C486-A4500ECDDBCD}"/>
              </a:ext>
            </a:extLst>
          </p:cNvPr>
          <p:cNvSpPr txBox="1"/>
          <p:nvPr/>
        </p:nvSpPr>
        <p:spPr>
          <a:xfrm>
            <a:off x="1440907" y="6308733"/>
            <a:ext cx="1334728"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3">
                  <a:extLst>
                    <a:ext uri="{A12FA001-AC4F-418D-AE19-62706E023703}">
                      <ahyp:hlinkClr xmlns:ahyp="http://schemas.microsoft.com/office/drawing/2018/hyperlinkcolor" val="tx"/>
                    </a:ext>
                  </a:extLst>
                </a:hlinkClick>
              </a:rPr>
              <a:t>https://apperta.org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29" name="Picture 5">
            <a:extLst>
              <a:ext uri="{FF2B5EF4-FFF2-40B4-BE49-F238E27FC236}">
                <a16:creationId xmlns:a16="http://schemas.microsoft.com/office/drawing/2014/main" id="{37138002-0A21-6073-ADDF-131BFF6ACA81}"/>
              </a:ext>
            </a:extLst>
          </p:cNvPr>
          <p:cNvPicPr>
            <a:picLocks noChangeAspect="1"/>
          </p:cNvPicPr>
          <p:nvPr/>
        </p:nvPicPr>
        <p:blipFill>
          <a:blip r:embed="rId4"/>
          <a:srcRect/>
          <a:stretch>
            <a:fillRect/>
          </a:stretch>
        </p:blipFill>
        <p:spPr>
          <a:xfrm>
            <a:off x="385117" y="6221989"/>
            <a:ext cx="917664" cy="435098"/>
          </a:xfrm>
          <a:prstGeom prst="rect">
            <a:avLst/>
          </a:prstGeom>
          <a:noFill/>
          <a:ln cap="flat">
            <a:noFill/>
          </a:ln>
        </p:spPr>
      </p:pic>
      <p:pic>
        <p:nvPicPr>
          <p:cNvPr id="30" name="OpenOutcomes-Logo-Blue.png" descr="OpenOutcomes-Logo-Blue.png">
            <a:extLst>
              <a:ext uri="{FF2B5EF4-FFF2-40B4-BE49-F238E27FC236}">
                <a16:creationId xmlns:a16="http://schemas.microsoft.com/office/drawing/2014/main" id="{062E452E-35CA-CFC6-A5E9-2D0B688DA79B}"/>
              </a:ext>
            </a:extLst>
          </p:cNvPr>
          <p:cNvPicPr>
            <a:picLocks noChangeAspect="1"/>
          </p:cNvPicPr>
          <p:nvPr/>
        </p:nvPicPr>
        <p:blipFill>
          <a:blip r:embed="rId5"/>
          <a:stretch>
            <a:fillRect/>
          </a:stretch>
        </p:blipFill>
        <p:spPr>
          <a:xfrm>
            <a:off x="7774995" y="6275667"/>
            <a:ext cx="1617822" cy="294675"/>
          </a:xfrm>
          <a:prstGeom prst="rect">
            <a:avLst/>
          </a:prstGeom>
          <a:ln w="12700">
            <a:miter lim="400000"/>
          </a:ln>
        </p:spPr>
      </p:pic>
      <p:sp>
        <p:nvSpPr>
          <p:cNvPr id="31" name="TextBox 21">
            <a:extLst>
              <a:ext uri="{FF2B5EF4-FFF2-40B4-BE49-F238E27FC236}">
                <a16:creationId xmlns:a16="http://schemas.microsoft.com/office/drawing/2014/main" id="{23045842-9692-0C02-0906-3753C42443DE}"/>
              </a:ext>
            </a:extLst>
          </p:cNvPr>
          <p:cNvSpPr txBox="1"/>
          <p:nvPr/>
        </p:nvSpPr>
        <p:spPr>
          <a:xfrm>
            <a:off x="9392817" y="6300703"/>
            <a:ext cx="2219675"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3">
                  <a:extLst>
                    <a:ext uri="{A12FA001-AC4F-418D-AE19-62706E023703}">
                      <ahyp:hlinkClr xmlns:ahyp="http://schemas.microsoft.com/office/drawing/2018/hyperlinkcolor" val="tx"/>
                    </a:ext>
                  </a:extLst>
                </a:hlinkClick>
              </a:rPr>
              <a:t>https://openoutcomes.apperta.org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32" name="Picture 1" descr="Picture 1">
            <a:extLst>
              <a:ext uri="{FF2B5EF4-FFF2-40B4-BE49-F238E27FC236}">
                <a16:creationId xmlns:a16="http://schemas.microsoft.com/office/drawing/2014/main" id="{5BB1D60D-84CB-7EE1-052A-C79B0126715F}"/>
              </a:ext>
            </a:extLst>
          </p:cNvPr>
          <p:cNvPicPr>
            <a:picLocks noChangeAspect="1"/>
          </p:cNvPicPr>
          <p:nvPr/>
        </p:nvPicPr>
        <p:blipFill>
          <a:blip r:embed="rId6"/>
          <a:stretch>
            <a:fillRect/>
          </a:stretch>
        </p:blipFill>
        <p:spPr>
          <a:xfrm>
            <a:off x="5403048" y="6245354"/>
            <a:ext cx="1762085" cy="456322"/>
          </a:xfrm>
          <a:prstGeom prst="rect">
            <a:avLst/>
          </a:prstGeom>
          <a:ln w="12700">
            <a:miter lim="400000"/>
          </a:ln>
        </p:spPr>
      </p:pic>
      <p:sp>
        <p:nvSpPr>
          <p:cNvPr id="4" name="TextBox 22">
            <a:extLst>
              <a:ext uri="{FF2B5EF4-FFF2-40B4-BE49-F238E27FC236}">
                <a16:creationId xmlns:a16="http://schemas.microsoft.com/office/drawing/2014/main" id="{8BF2916A-396B-41CD-9509-76761CBB9E96}"/>
              </a:ext>
            </a:extLst>
          </p:cNvPr>
          <p:cNvSpPr txBox="1"/>
          <p:nvPr/>
        </p:nvSpPr>
        <p:spPr>
          <a:xfrm>
            <a:off x="6798473" y="2132898"/>
            <a:ext cx="5018568" cy="2616101"/>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These issues can all be overcome by correct choices in governance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But unfortunately, important aspects are often not mandated or even considered when it comes to procurement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Apperta model is designed to solve these issues in conjunction with appropriate technical expertise</a:t>
            </a:r>
          </a:p>
        </p:txBody>
      </p:sp>
      <p:grpSp>
        <p:nvGrpSpPr>
          <p:cNvPr id="35" name="Group 34">
            <a:extLst>
              <a:ext uri="{FF2B5EF4-FFF2-40B4-BE49-F238E27FC236}">
                <a16:creationId xmlns:a16="http://schemas.microsoft.com/office/drawing/2014/main" id="{33D23DF6-EE82-4DEB-F024-B70C07963BC5}"/>
              </a:ext>
            </a:extLst>
          </p:cNvPr>
          <p:cNvGrpSpPr/>
          <p:nvPr/>
        </p:nvGrpSpPr>
        <p:grpSpPr>
          <a:xfrm>
            <a:off x="494850" y="1739950"/>
            <a:ext cx="5995037" cy="3559931"/>
            <a:chOff x="639014" y="2382090"/>
            <a:chExt cx="5995037" cy="3559931"/>
          </a:xfrm>
          <a:effectLst>
            <a:outerShdw blurRad="50800" dist="38100" dir="2700000" algn="tl" rotWithShape="0">
              <a:prstClr val="black">
                <a:alpha val="40000"/>
              </a:prstClr>
            </a:outerShdw>
          </a:effectLst>
        </p:grpSpPr>
        <p:sp>
          <p:nvSpPr>
            <p:cNvPr id="6" name="Fragmentation">
              <a:extLst>
                <a:ext uri="{FF2B5EF4-FFF2-40B4-BE49-F238E27FC236}">
                  <a16:creationId xmlns:a16="http://schemas.microsoft.com/office/drawing/2014/main" id="{1631C18D-F15C-D380-D285-E1BD785B4E3B}"/>
                </a:ext>
              </a:extLst>
            </p:cNvPr>
            <p:cNvSpPr/>
            <p:nvPr/>
          </p:nvSpPr>
          <p:spPr>
            <a:xfrm>
              <a:off x="691116" y="2385895"/>
              <a:ext cx="2942064" cy="847102"/>
            </a:xfrm>
            <a:prstGeom prst="roundRect">
              <a:avLst>
                <a:gd name="adj" fmla="val 16386"/>
              </a:avLst>
            </a:prstGeom>
            <a:solidFill>
              <a:schemeClr val="accent1">
                <a:hueOff val="-522454"/>
                <a:satOff val="1153"/>
                <a:lumOff val="13444"/>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a:spcBef>
                  <a:spcPts val="0"/>
                </a:spcBef>
                <a:defRPr sz="3500" i="0" spc="0">
                  <a:solidFill>
                    <a:srgbClr val="FFFFFF"/>
                  </a:solidFill>
                  <a:latin typeface="DIN Alternate Bold"/>
                  <a:ea typeface="DIN Alternate Bold"/>
                  <a:cs typeface="DIN Alternate Bold"/>
                  <a:sym typeface="DIN Alternate 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0" normalizeH="0" baseline="0" noProof="0" dirty="0">
                  <a:ln>
                    <a:noFill/>
                  </a:ln>
                  <a:solidFill>
                    <a:srgbClr val="FFFFFF"/>
                  </a:solidFill>
                  <a:effectLst/>
                  <a:uLnTx/>
                  <a:uFillTx/>
                  <a:latin typeface="Oswald" pitchFamily="2" charset="0"/>
                  <a:sym typeface="DIN Alternate Bold"/>
                </a:rPr>
                <a:t>Fragmentation</a:t>
              </a:r>
            </a:p>
          </p:txBody>
        </p:sp>
        <p:sp>
          <p:nvSpPr>
            <p:cNvPr id="8" name="Data ownership">
              <a:extLst>
                <a:ext uri="{FF2B5EF4-FFF2-40B4-BE49-F238E27FC236}">
                  <a16:creationId xmlns:a16="http://schemas.microsoft.com/office/drawing/2014/main" id="{FC0FE7CA-744A-F74F-8D21-611722272992}"/>
                </a:ext>
              </a:extLst>
            </p:cNvPr>
            <p:cNvSpPr/>
            <p:nvPr/>
          </p:nvSpPr>
          <p:spPr>
            <a:xfrm>
              <a:off x="3691986" y="2382090"/>
              <a:ext cx="2942065" cy="847102"/>
            </a:xfrm>
            <a:prstGeom prst="roundRect">
              <a:avLst>
                <a:gd name="adj" fmla="val 16386"/>
              </a:avLst>
            </a:prstGeom>
            <a:blipFill>
              <a:blip r:embed="rId7"/>
            </a:blipFill>
            <a:ln w="101600" cap="rnd">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a:spcBef>
                  <a:spcPts val="0"/>
                </a:spcBef>
                <a:defRPr sz="3500" i="0" spc="0">
                  <a:solidFill>
                    <a:srgbClr val="FFFFFF"/>
                  </a:solidFill>
                  <a:latin typeface="DIN Alternate Bold"/>
                  <a:ea typeface="DIN Alternate Bold"/>
                  <a:cs typeface="DIN Alternate Bold"/>
                  <a:sym typeface="DIN Alternate 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0" normalizeH="0" baseline="0" noProof="0" dirty="0">
                  <a:ln>
                    <a:noFill/>
                  </a:ln>
                  <a:solidFill>
                    <a:srgbClr val="FFFFFF"/>
                  </a:solidFill>
                  <a:effectLst/>
                  <a:uLnTx/>
                  <a:uFillTx/>
                  <a:latin typeface="Oswald" pitchFamily="2" charset="0"/>
                  <a:sym typeface="DIN Alternate Bold"/>
                </a:rPr>
                <a:t>Data ownership</a:t>
              </a:r>
            </a:p>
          </p:txBody>
        </p:sp>
        <p:sp>
          <p:nvSpPr>
            <p:cNvPr id="10" name="Narrow focus">
              <a:extLst>
                <a:ext uri="{FF2B5EF4-FFF2-40B4-BE49-F238E27FC236}">
                  <a16:creationId xmlns:a16="http://schemas.microsoft.com/office/drawing/2014/main" id="{C4F5E4E7-EB76-B1DE-9FF0-56218353085B}"/>
                </a:ext>
              </a:extLst>
            </p:cNvPr>
            <p:cNvSpPr/>
            <p:nvPr/>
          </p:nvSpPr>
          <p:spPr>
            <a:xfrm>
              <a:off x="691116" y="3265845"/>
              <a:ext cx="2942064" cy="847102"/>
            </a:xfrm>
            <a:prstGeom prst="roundRect">
              <a:avLst>
                <a:gd name="adj" fmla="val 16386"/>
              </a:avLst>
            </a:prstGeom>
            <a:solidFill>
              <a:schemeClr val="accent4">
                <a:lumOff val="-9884"/>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a:spcBef>
                  <a:spcPts val="0"/>
                </a:spcBef>
                <a:defRPr sz="3500" i="0" spc="0">
                  <a:solidFill>
                    <a:srgbClr val="FFFFFF"/>
                  </a:solidFill>
                  <a:latin typeface="DIN Alternate Bold"/>
                  <a:ea typeface="DIN Alternate Bold"/>
                  <a:cs typeface="DIN Alternate Bold"/>
                  <a:sym typeface="DIN Alternate 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0" normalizeH="0" baseline="0" noProof="0" dirty="0">
                  <a:ln>
                    <a:noFill/>
                  </a:ln>
                  <a:solidFill>
                    <a:srgbClr val="FFFFFF"/>
                  </a:solidFill>
                  <a:effectLst/>
                  <a:uLnTx/>
                  <a:uFillTx/>
                  <a:latin typeface="Oswald" pitchFamily="2" charset="0"/>
                  <a:sym typeface="DIN Alternate Bold"/>
                </a:rPr>
                <a:t>Narrow focus</a:t>
              </a:r>
            </a:p>
          </p:txBody>
        </p:sp>
        <p:sp>
          <p:nvSpPr>
            <p:cNvPr id="11" name="Vendor lock-in">
              <a:extLst>
                <a:ext uri="{FF2B5EF4-FFF2-40B4-BE49-F238E27FC236}">
                  <a16:creationId xmlns:a16="http://schemas.microsoft.com/office/drawing/2014/main" id="{35E94BB6-D67D-8BF8-6B2D-4588D026E22F}"/>
                </a:ext>
              </a:extLst>
            </p:cNvPr>
            <p:cNvSpPr/>
            <p:nvPr/>
          </p:nvSpPr>
          <p:spPr>
            <a:xfrm>
              <a:off x="3691986" y="3280352"/>
              <a:ext cx="2942065" cy="847102"/>
            </a:xfrm>
            <a:prstGeom prst="roundRect">
              <a:avLst>
                <a:gd name="adj" fmla="val 16386"/>
              </a:avLst>
            </a:prstGeom>
            <a:blipFill>
              <a:blip r:embed="rId8"/>
            </a:blipFill>
            <a:ln w="101600" cap="rnd">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a:spcBef>
                  <a:spcPts val="0"/>
                </a:spcBef>
                <a:defRPr sz="3500" i="0" spc="0">
                  <a:solidFill>
                    <a:srgbClr val="FFFFFF"/>
                  </a:solidFill>
                  <a:latin typeface="DIN Alternate Bold"/>
                  <a:ea typeface="DIN Alternate Bold"/>
                  <a:cs typeface="DIN Alternate Bold"/>
                  <a:sym typeface="DIN Alternate 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0" normalizeH="0" baseline="0" noProof="0" dirty="0">
                  <a:ln>
                    <a:noFill/>
                  </a:ln>
                  <a:solidFill>
                    <a:srgbClr val="FFFFFF"/>
                  </a:solidFill>
                  <a:effectLst/>
                  <a:uLnTx/>
                  <a:uFillTx/>
                  <a:latin typeface="Oswald" pitchFamily="2" charset="0"/>
                  <a:sym typeface="DIN Alternate Bold"/>
                </a:rPr>
                <a:t>Vendor lock-in</a:t>
              </a:r>
            </a:p>
          </p:txBody>
        </p:sp>
        <p:grpSp>
          <p:nvGrpSpPr>
            <p:cNvPr id="12" name="Lack of scalability">
              <a:extLst>
                <a:ext uri="{FF2B5EF4-FFF2-40B4-BE49-F238E27FC236}">
                  <a16:creationId xmlns:a16="http://schemas.microsoft.com/office/drawing/2014/main" id="{3485512E-583E-E912-4CB7-7E67F3C4B31D}"/>
                </a:ext>
              </a:extLst>
            </p:cNvPr>
            <p:cNvGrpSpPr/>
            <p:nvPr/>
          </p:nvGrpSpPr>
          <p:grpSpPr>
            <a:xfrm>
              <a:off x="639014" y="4159680"/>
              <a:ext cx="3047194" cy="905294"/>
              <a:chOff x="0" y="0"/>
              <a:chExt cx="4164672" cy="2203666"/>
            </a:xfrm>
          </p:grpSpPr>
          <p:sp>
            <p:nvSpPr>
              <p:cNvPr id="13" name="Lack of scalability">
                <a:extLst>
                  <a:ext uri="{FF2B5EF4-FFF2-40B4-BE49-F238E27FC236}">
                    <a16:creationId xmlns:a16="http://schemas.microsoft.com/office/drawing/2014/main" id="{586CDF06-224D-7A57-8A10-15D8D944F02E}"/>
                  </a:ext>
                </a:extLst>
              </p:cNvPr>
              <p:cNvSpPr/>
              <p:nvPr/>
            </p:nvSpPr>
            <p:spPr>
              <a:xfrm>
                <a:off x="71842" y="71842"/>
                <a:ext cx="4020989" cy="2059983"/>
              </a:xfrm>
              <a:prstGeom prst="roundRect">
                <a:avLst>
                  <a:gd name="adj" fmla="val 16403"/>
                </a:avLst>
              </a:prstGeom>
              <a:blipFill rotWithShape="1">
                <a:blip r:embed="rId9"/>
                <a:srcRect/>
                <a:tile tx="0" ty="0" sx="100000" sy="100000" flip="none" algn="tl"/>
              </a:blip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ctr">
                  <a:spcBef>
                    <a:spcPts val="0"/>
                  </a:spcBef>
                  <a:defRPr sz="3500" i="0" spc="0">
                    <a:solidFill>
                      <a:srgbClr val="FFFFFF"/>
                    </a:solidFill>
                    <a:latin typeface="DIN Alternate Bold"/>
                    <a:ea typeface="DIN Alternate Bold"/>
                    <a:cs typeface="DIN Alternate Bold"/>
                    <a:sym typeface="DIN Alternate 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0" normalizeH="0" baseline="0" noProof="0">
                    <a:ln>
                      <a:noFill/>
                    </a:ln>
                    <a:solidFill>
                      <a:srgbClr val="FFFFFF"/>
                    </a:solidFill>
                    <a:effectLst/>
                    <a:uLnTx/>
                    <a:uFillTx/>
                    <a:latin typeface="Oswald" pitchFamily="2" charset="0"/>
                    <a:sym typeface="DIN Alternate Bold"/>
                  </a:rPr>
                  <a:t>Lack of scalability</a:t>
                </a:r>
              </a:p>
            </p:txBody>
          </p:sp>
          <p:pic>
            <p:nvPicPr>
              <p:cNvPr id="17" name="Lack of scalability Lack of scalability" descr="Lack of scalability Lack of scalability">
                <a:extLst>
                  <a:ext uri="{FF2B5EF4-FFF2-40B4-BE49-F238E27FC236}">
                    <a16:creationId xmlns:a16="http://schemas.microsoft.com/office/drawing/2014/main" id="{24E57459-BBA1-AB9D-5228-AF375CC4C3F0}"/>
                  </a:ext>
                </a:extLst>
              </p:cNvPr>
              <p:cNvPicPr>
                <a:picLocks/>
              </p:cNvPicPr>
              <p:nvPr/>
            </p:nvPicPr>
            <p:blipFill>
              <a:blip r:embed="rId10"/>
              <a:stretch>
                <a:fillRect/>
              </a:stretch>
            </p:blipFill>
            <p:spPr>
              <a:xfrm>
                <a:off x="-1" y="0"/>
                <a:ext cx="4164674" cy="2203667"/>
              </a:xfrm>
              <a:prstGeom prst="rect">
                <a:avLst/>
              </a:prstGeom>
              <a:effectLst/>
            </p:spPr>
          </p:pic>
        </p:grpSp>
        <p:sp>
          <p:nvSpPr>
            <p:cNvPr id="19" name="Data sharing">
              <a:extLst>
                <a:ext uri="{FF2B5EF4-FFF2-40B4-BE49-F238E27FC236}">
                  <a16:creationId xmlns:a16="http://schemas.microsoft.com/office/drawing/2014/main" id="{D9755A9C-5CE9-6498-F7BA-5681D7FB7F2B}"/>
                </a:ext>
              </a:extLst>
            </p:cNvPr>
            <p:cNvSpPr/>
            <p:nvPr/>
          </p:nvSpPr>
          <p:spPr>
            <a:xfrm>
              <a:off x="3685746" y="4178614"/>
              <a:ext cx="2942065" cy="847102"/>
            </a:xfrm>
            <a:prstGeom prst="roundRect">
              <a:avLst>
                <a:gd name="adj" fmla="val 16386"/>
              </a:avLst>
            </a:prstGeom>
            <a:solidFill>
              <a:schemeClr val="accent1">
                <a:hueOff val="-522454"/>
                <a:satOff val="1153"/>
                <a:lumOff val="13444"/>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a:spcBef>
                  <a:spcPts val="0"/>
                </a:spcBef>
                <a:defRPr sz="3500" i="0" spc="0">
                  <a:solidFill>
                    <a:srgbClr val="FFFFFF"/>
                  </a:solidFill>
                  <a:latin typeface="DIN Alternate Bold"/>
                  <a:ea typeface="DIN Alternate Bold"/>
                  <a:cs typeface="DIN Alternate Bold"/>
                  <a:sym typeface="DIN Alternate 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0" normalizeH="0" baseline="0" noProof="0">
                  <a:ln>
                    <a:noFill/>
                  </a:ln>
                  <a:solidFill>
                    <a:srgbClr val="FFFFFF"/>
                  </a:solidFill>
                  <a:effectLst/>
                  <a:uLnTx/>
                  <a:uFillTx/>
                  <a:latin typeface="Oswald" pitchFamily="2" charset="0"/>
                  <a:sym typeface="DIN Alternate Bold"/>
                </a:rPr>
                <a:t>Data sharing</a:t>
              </a:r>
            </a:p>
          </p:txBody>
        </p:sp>
        <p:sp>
          <p:nvSpPr>
            <p:cNvPr id="33" name="Vendor insolvency">
              <a:extLst>
                <a:ext uri="{FF2B5EF4-FFF2-40B4-BE49-F238E27FC236}">
                  <a16:creationId xmlns:a16="http://schemas.microsoft.com/office/drawing/2014/main" id="{6CA045FA-ADFD-C157-FC5E-E05610279D4D}"/>
                </a:ext>
              </a:extLst>
            </p:cNvPr>
            <p:cNvSpPr/>
            <p:nvPr/>
          </p:nvSpPr>
          <p:spPr>
            <a:xfrm>
              <a:off x="691888" y="5094919"/>
              <a:ext cx="2942064" cy="847102"/>
            </a:xfrm>
            <a:prstGeom prst="roundRect">
              <a:avLst>
                <a:gd name="adj" fmla="val 16386"/>
              </a:avLst>
            </a:prstGeom>
            <a:blipFill>
              <a:blip r:embed="rId8"/>
            </a:blipFill>
            <a:ln w="101600" cap="rnd">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a:spcBef>
                  <a:spcPts val="0"/>
                </a:spcBef>
                <a:defRPr sz="3500" i="0" spc="0">
                  <a:solidFill>
                    <a:srgbClr val="FFFFFF"/>
                  </a:solidFill>
                  <a:latin typeface="DIN Alternate Bold"/>
                  <a:ea typeface="DIN Alternate Bold"/>
                  <a:cs typeface="DIN Alternate Bold"/>
                  <a:sym typeface="DIN Alternate 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0" normalizeH="0" baseline="0" noProof="0">
                  <a:ln>
                    <a:noFill/>
                  </a:ln>
                  <a:solidFill>
                    <a:srgbClr val="FFFFFF"/>
                  </a:solidFill>
                  <a:effectLst/>
                  <a:uLnTx/>
                  <a:uFillTx/>
                  <a:latin typeface="Oswald" pitchFamily="2" charset="0"/>
                  <a:sym typeface="DIN Alternate Bold"/>
                </a:rPr>
                <a:t>Vendor insolvency</a:t>
              </a:r>
            </a:p>
          </p:txBody>
        </p:sp>
        <p:sp>
          <p:nvSpPr>
            <p:cNvPr id="34" name="Technology bias">
              <a:extLst>
                <a:ext uri="{FF2B5EF4-FFF2-40B4-BE49-F238E27FC236}">
                  <a16:creationId xmlns:a16="http://schemas.microsoft.com/office/drawing/2014/main" id="{8140A7C8-E513-24BB-DB00-093BAC3D5741}"/>
                </a:ext>
              </a:extLst>
            </p:cNvPr>
            <p:cNvSpPr/>
            <p:nvPr/>
          </p:nvSpPr>
          <p:spPr>
            <a:xfrm>
              <a:off x="3685745" y="5084902"/>
              <a:ext cx="2942065" cy="847102"/>
            </a:xfrm>
            <a:prstGeom prst="roundRect">
              <a:avLst>
                <a:gd name="adj" fmla="val 16386"/>
              </a:avLst>
            </a:prstGeom>
            <a:solidFill>
              <a:schemeClr val="accent4">
                <a:lumOff val="-9884"/>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a:spcBef>
                  <a:spcPts val="0"/>
                </a:spcBef>
                <a:defRPr sz="3500" i="0" spc="0">
                  <a:solidFill>
                    <a:srgbClr val="FFFFFF"/>
                  </a:solidFill>
                  <a:latin typeface="DIN Alternate Bold"/>
                  <a:ea typeface="DIN Alternate Bold"/>
                  <a:cs typeface="DIN Alternate Bold"/>
                  <a:sym typeface="DIN Alternate 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0" normalizeH="0" baseline="0" noProof="0">
                  <a:ln>
                    <a:noFill/>
                  </a:ln>
                  <a:solidFill>
                    <a:srgbClr val="FFFFFF"/>
                  </a:solidFill>
                  <a:effectLst/>
                  <a:uLnTx/>
                  <a:uFillTx/>
                  <a:latin typeface="Oswald" pitchFamily="2" charset="0"/>
                  <a:sym typeface="DIN Alternate Bold"/>
                </a:rPr>
                <a:t>Technology bias</a:t>
              </a:r>
            </a:p>
          </p:txBody>
        </p:sp>
      </p:grpSp>
      <p:pic>
        <p:nvPicPr>
          <p:cNvPr id="36" name="Picture 35">
            <a:extLst>
              <a:ext uri="{FF2B5EF4-FFF2-40B4-BE49-F238E27FC236}">
                <a16:creationId xmlns:a16="http://schemas.microsoft.com/office/drawing/2014/main" id="{FE36BAAB-350C-930B-909E-83C92E478447}"/>
              </a:ext>
            </a:extLst>
          </p:cNvPr>
          <p:cNvPicPr>
            <a:picLocks noChangeAspect="1"/>
          </p:cNvPicPr>
          <p:nvPr/>
        </p:nvPicPr>
        <p:blipFill>
          <a:blip r:embed="rId11"/>
          <a:stretch>
            <a:fillRect/>
          </a:stretch>
        </p:blipFill>
        <p:spPr>
          <a:xfrm>
            <a:off x="186938" y="200913"/>
            <a:ext cx="946798" cy="873158"/>
          </a:xfrm>
          <a:prstGeom prst="rect">
            <a:avLst/>
          </a:prstGeom>
        </p:spPr>
      </p:pic>
      <p:pic>
        <p:nvPicPr>
          <p:cNvPr id="37" name="Picture 4" descr="A picture containing drawing&#10;&#10;Description automatically generated">
            <a:extLst>
              <a:ext uri="{FF2B5EF4-FFF2-40B4-BE49-F238E27FC236}">
                <a16:creationId xmlns:a16="http://schemas.microsoft.com/office/drawing/2014/main" id="{149A68DD-5137-C03E-2E93-BD9B1C00EC1A}"/>
              </a:ext>
            </a:extLst>
          </p:cNvPr>
          <p:cNvPicPr>
            <a:picLocks noChangeAspect="1"/>
          </p:cNvPicPr>
          <p:nvPr/>
        </p:nvPicPr>
        <p:blipFill>
          <a:blip r:embed="rId12"/>
          <a:stretch>
            <a:fillRect/>
          </a:stretch>
        </p:blipFill>
        <p:spPr>
          <a:xfrm>
            <a:off x="9789382" y="43068"/>
            <a:ext cx="2392646" cy="1113602"/>
          </a:xfrm>
          <a:prstGeom prst="rect">
            <a:avLst/>
          </a:prstGeom>
          <a:noFill/>
          <a:ln cap="flat">
            <a:noFill/>
          </a:ln>
        </p:spPr>
      </p:pic>
    </p:spTree>
    <p:extLst>
      <p:ext uri="{BB962C8B-B14F-4D97-AF65-F5344CB8AC3E}">
        <p14:creationId xmlns:p14="http://schemas.microsoft.com/office/powerpoint/2010/main" val="1039783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7">
            <a:extLst>
              <a:ext uri="{FF2B5EF4-FFF2-40B4-BE49-F238E27FC236}">
                <a16:creationId xmlns:a16="http://schemas.microsoft.com/office/drawing/2014/main" id="{9A6E9DF6-45E4-575E-6E11-8F2408D803A7}"/>
              </a:ext>
            </a:extLst>
          </p:cNvPr>
          <p:cNvCxnSpPr/>
          <p:nvPr/>
        </p:nvCxnSpPr>
        <p:spPr>
          <a:xfrm>
            <a:off x="0" y="6036603"/>
            <a:ext cx="12191996" cy="0"/>
          </a:xfrm>
          <a:prstGeom prst="straightConnector1">
            <a:avLst/>
          </a:prstGeom>
          <a:noFill/>
          <a:ln w="28575" cap="flat">
            <a:solidFill>
              <a:srgbClr val="767171"/>
            </a:solidFill>
            <a:prstDash val="solid"/>
            <a:miter/>
          </a:ln>
        </p:spPr>
      </p:cxnSp>
      <p:sp>
        <p:nvSpPr>
          <p:cNvPr id="14" name="TextBox 22">
            <a:extLst>
              <a:ext uri="{FF2B5EF4-FFF2-40B4-BE49-F238E27FC236}">
                <a16:creationId xmlns:a16="http://schemas.microsoft.com/office/drawing/2014/main" id="{E5BC309A-B497-C9DB-9328-1D4E602117C2}"/>
              </a:ext>
            </a:extLst>
          </p:cNvPr>
          <p:cNvSpPr txBox="1"/>
          <p:nvPr/>
        </p:nvSpPr>
        <p:spPr>
          <a:xfrm>
            <a:off x="1217787" y="340684"/>
            <a:ext cx="5737314"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600" b="0" i="0" u="none" strike="noStrike" kern="1200" cap="none" spc="0" normalizeH="0" baseline="0" noProof="0" dirty="0">
                <a:ln>
                  <a:noFill/>
                </a:ln>
                <a:solidFill>
                  <a:srgbClr val="3C3C3B"/>
                </a:solidFill>
                <a:effectLst/>
                <a:uLnTx/>
                <a:uFillTx/>
                <a:latin typeface="Oswald" pitchFamily="2"/>
                <a:ea typeface="Open Sans" pitchFamily="34"/>
                <a:cs typeface="Open Sans" pitchFamily="34"/>
              </a:rPr>
              <a:t>How We Achieved Our Goal</a:t>
            </a:r>
            <a:endParaRPr kumimoji="0" lang="en-GB" sz="3600" b="0" i="0" u="none" strike="noStrike" kern="1200" cap="none" spc="0" normalizeH="0" baseline="0" noProof="0" dirty="0">
              <a:ln>
                <a:noFill/>
              </a:ln>
              <a:solidFill>
                <a:srgbClr val="000000"/>
              </a:solidFill>
              <a:effectLst/>
              <a:uLnTx/>
              <a:uFillTx/>
              <a:latin typeface="Oswald" pitchFamily="2"/>
              <a:ea typeface="Open Sans" pitchFamily="34"/>
              <a:cs typeface="Open Sans" pitchFamily="34"/>
            </a:endParaRPr>
          </a:p>
        </p:txBody>
      </p:sp>
      <p:pic>
        <p:nvPicPr>
          <p:cNvPr id="26" name="Picture 16">
            <a:extLst>
              <a:ext uri="{FF2B5EF4-FFF2-40B4-BE49-F238E27FC236}">
                <a16:creationId xmlns:a16="http://schemas.microsoft.com/office/drawing/2014/main" id="{33494FE9-0A29-411D-3279-96490E2DE0F0}"/>
              </a:ext>
            </a:extLst>
          </p:cNvPr>
          <p:cNvPicPr>
            <a:picLocks noChangeAspect="1"/>
          </p:cNvPicPr>
          <p:nvPr/>
        </p:nvPicPr>
        <p:blipFill>
          <a:blip r:embed="rId2"/>
          <a:stretch>
            <a:fillRect/>
          </a:stretch>
        </p:blipFill>
        <p:spPr>
          <a:xfrm>
            <a:off x="3019343" y="6158808"/>
            <a:ext cx="765883" cy="676656"/>
          </a:xfrm>
          <a:prstGeom prst="rect">
            <a:avLst/>
          </a:prstGeom>
          <a:noFill/>
          <a:ln cap="flat">
            <a:noFill/>
          </a:ln>
        </p:spPr>
      </p:pic>
      <p:sp>
        <p:nvSpPr>
          <p:cNvPr id="27" name="TextBox 8">
            <a:extLst>
              <a:ext uri="{FF2B5EF4-FFF2-40B4-BE49-F238E27FC236}">
                <a16:creationId xmlns:a16="http://schemas.microsoft.com/office/drawing/2014/main" id="{9D084531-7CDF-ACF9-ABF1-1B15B8D3C413}"/>
              </a:ext>
            </a:extLst>
          </p:cNvPr>
          <p:cNvSpPr txBox="1"/>
          <p:nvPr/>
        </p:nvSpPr>
        <p:spPr>
          <a:xfrm>
            <a:off x="3662490" y="6329630"/>
            <a:ext cx="1198940" cy="287770"/>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3C3C3C"/>
                </a:solidFill>
                <a:effectLst/>
                <a:uLnTx/>
                <a:uFillTx/>
                <a:latin typeface="Oswald" pitchFamily="2" charset="0"/>
                <a:ea typeface="+mn-ea"/>
                <a:cs typeface="+mn-cs"/>
              </a:rPr>
              <a:t>info@apperta.org</a:t>
            </a:r>
          </a:p>
        </p:txBody>
      </p:sp>
      <p:sp>
        <p:nvSpPr>
          <p:cNvPr id="28" name="TextBox 21">
            <a:extLst>
              <a:ext uri="{FF2B5EF4-FFF2-40B4-BE49-F238E27FC236}">
                <a16:creationId xmlns:a16="http://schemas.microsoft.com/office/drawing/2014/main" id="{6233CB5D-C288-60E2-C486-A4500ECDDBCD}"/>
              </a:ext>
            </a:extLst>
          </p:cNvPr>
          <p:cNvSpPr txBox="1"/>
          <p:nvPr/>
        </p:nvSpPr>
        <p:spPr>
          <a:xfrm>
            <a:off x="1440907" y="6308733"/>
            <a:ext cx="1334728"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3">
                  <a:extLst>
                    <a:ext uri="{A12FA001-AC4F-418D-AE19-62706E023703}">
                      <ahyp:hlinkClr xmlns:ahyp="http://schemas.microsoft.com/office/drawing/2018/hyperlinkcolor" val="tx"/>
                    </a:ext>
                  </a:extLst>
                </a:hlinkClick>
              </a:rPr>
              <a:t>https://apperta.org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29" name="Picture 5">
            <a:extLst>
              <a:ext uri="{FF2B5EF4-FFF2-40B4-BE49-F238E27FC236}">
                <a16:creationId xmlns:a16="http://schemas.microsoft.com/office/drawing/2014/main" id="{37138002-0A21-6073-ADDF-131BFF6ACA81}"/>
              </a:ext>
            </a:extLst>
          </p:cNvPr>
          <p:cNvPicPr>
            <a:picLocks noChangeAspect="1"/>
          </p:cNvPicPr>
          <p:nvPr/>
        </p:nvPicPr>
        <p:blipFill>
          <a:blip r:embed="rId4"/>
          <a:srcRect/>
          <a:stretch>
            <a:fillRect/>
          </a:stretch>
        </p:blipFill>
        <p:spPr>
          <a:xfrm>
            <a:off x="385117" y="6221989"/>
            <a:ext cx="917664" cy="435098"/>
          </a:xfrm>
          <a:prstGeom prst="rect">
            <a:avLst/>
          </a:prstGeom>
          <a:noFill/>
          <a:ln cap="flat">
            <a:noFill/>
          </a:ln>
        </p:spPr>
      </p:pic>
      <p:pic>
        <p:nvPicPr>
          <p:cNvPr id="30" name="OpenOutcomes-Logo-Blue.png" descr="OpenOutcomes-Logo-Blue.png">
            <a:extLst>
              <a:ext uri="{FF2B5EF4-FFF2-40B4-BE49-F238E27FC236}">
                <a16:creationId xmlns:a16="http://schemas.microsoft.com/office/drawing/2014/main" id="{062E452E-35CA-CFC6-A5E9-2D0B688DA79B}"/>
              </a:ext>
            </a:extLst>
          </p:cNvPr>
          <p:cNvPicPr>
            <a:picLocks noChangeAspect="1"/>
          </p:cNvPicPr>
          <p:nvPr/>
        </p:nvPicPr>
        <p:blipFill>
          <a:blip r:embed="rId5"/>
          <a:stretch>
            <a:fillRect/>
          </a:stretch>
        </p:blipFill>
        <p:spPr>
          <a:xfrm>
            <a:off x="7774995" y="6275667"/>
            <a:ext cx="1617822" cy="294675"/>
          </a:xfrm>
          <a:prstGeom prst="rect">
            <a:avLst/>
          </a:prstGeom>
          <a:ln w="12700">
            <a:miter lim="400000"/>
          </a:ln>
        </p:spPr>
      </p:pic>
      <p:sp>
        <p:nvSpPr>
          <p:cNvPr id="31" name="TextBox 21">
            <a:extLst>
              <a:ext uri="{FF2B5EF4-FFF2-40B4-BE49-F238E27FC236}">
                <a16:creationId xmlns:a16="http://schemas.microsoft.com/office/drawing/2014/main" id="{23045842-9692-0C02-0906-3753C42443DE}"/>
              </a:ext>
            </a:extLst>
          </p:cNvPr>
          <p:cNvSpPr txBox="1"/>
          <p:nvPr/>
        </p:nvSpPr>
        <p:spPr>
          <a:xfrm>
            <a:off x="9392817" y="6300703"/>
            <a:ext cx="2219675"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3">
                  <a:extLst>
                    <a:ext uri="{A12FA001-AC4F-418D-AE19-62706E023703}">
                      <ahyp:hlinkClr xmlns:ahyp="http://schemas.microsoft.com/office/drawing/2018/hyperlinkcolor" val="tx"/>
                    </a:ext>
                  </a:extLst>
                </a:hlinkClick>
              </a:rPr>
              <a:t>https://openoutcomes.apperta.org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32" name="Picture 1" descr="Picture 1">
            <a:extLst>
              <a:ext uri="{FF2B5EF4-FFF2-40B4-BE49-F238E27FC236}">
                <a16:creationId xmlns:a16="http://schemas.microsoft.com/office/drawing/2014/main" id="{5BB1D60D-84CB-7EE1-052A-C79B0126715F}"/>
              </a:ext>
            </a:extLst>
          </p:cNvPr>
          <p:cNvPicPr>
            <a:picLocks noChangeAspect="1"/>
          </p:cNvPicPr>
          <p:nvPr/>
        </p:nvPicPr>
        <p:blipFill>
          <a:blip r:embed="rId6"/>
          <a:stretch>
            <a:fillRect/>
          </a:stretch>
        </p:blipFill>
        <p:spPr>
          <a:xfrm>
            <a:off x="5403048" y="6245354"/>
            <a:ext cx="1762085" cy="456322"/>
          </a:xfrm>
          <a:prstGeom prst="rect">
            <a:avLst/>
          </a:prstGeom>
          <a:ln w="12700">
            <a:miter lim="400000"/>
          </a:ln>
        </p:spPr>
      </p:pic>
      <p:sp>
        <p:nvSpPr>
          <p:cNvPr id="4" name="TextBox 22">
            <a:extLst>
              <a:ext uri="{FF2B5EF4-FFF2-40B4-BE49-F238E27FC236}">
                <a16:creationId xmlns:a16="http://schemas.microsoft.com/office/drawing/2014/main" id="{8BF2916A-396B-41CD-9509-76761CBB9E96}"/>
              </a:ext>
            </a:extLst>
          </p:cNvPr>
          <p:cNvSpPr txBox="1"/>
          <p:nvPr/>
        </p:nvSpPr>
        <p:spPr>
          <a:xfrm>
            <a:off x="533765" y="1536174"/>
            <a:ext cx="10451940" cy="3785652"/>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Working closely with clinicians, NHS PROMs experts and other stakeholders at every stage of development</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Developing a commercial model where investment by one trust benefits others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Process mapping and </a:t>
            </a:r>
            <a:r>
              <a:rPr kumimoji="0" lang="en-US" sz="18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analysing</a:t>
            </a: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current processes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Selecting the best and most appropriate technologies without bias introduced by technical debt</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Making extensive use of </a:t>
            </a:r>
            <a:r>
              <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modularisation</a:t>
            </a: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and abstraction within the software design to improve flexibility</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Using open standards for clinical data storage and interoperability</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All of this is difficult! BUT is designed to reduce long term cost</a:t>
            </a:r>
          </a:p>
        </p:txBody>
      </p:sp>
      <p:pic>
        <p:nvPicPr>
          <p:cNvPr id="5" name="Picture 4">
            <a:extLst>
              <a:ext uri="{FF2B5EF4-FFF2-40B4-BE49-F238E27FC236}">
                <a16:creationId xmlns:a16="http://schemas.microsoft.com/office/drawing/2014/main" id="{83BE0B63-292C-A9E6-234C-6F06FA9B67F8}"/>
              </a:ext>
            </a:extLst>
          </p:cNvPr>
          <p:cNvPicPr>
            <a:picLocks noChangeAspect="1"/>
          </p:cNvPicPr>
          <p:nvPr/>
        </p:nvPicPr>
        <p:blipFill>
          <a:blip r:embed="rId7"/>
          <a:stretch>
            <a:fillRect/>
          </a:stretch>
        </p:blipFill>
        <p:spPr>
          <a:xfrm>
            <a:off x="186938" y="200913"/>
            <a:ext cx="946798" cy="873158"/>
          </a:xfrm>
          <a:prstGeom prst="rect">
            <a:avLst/>
          </a:prstGeom>
        </p:spPr>
      </p:pic>
      <p:pic>
        <p:nvPicPr>
          <p:cNvPr id="7" name="Picture 4" descr="A picture containing drawing&#10;&#10;Description automatically generated">
            <a:extLst>
              <a:ext uri="{FF2B5EF4-FFF2-40B4-BE49-F238E27FC236}">
                <a16:creationId xmlns:a16="http://schemas.microsoft.com/office/drawing/2014/main" id="{5F3178DC-5424-9F3E-FD25-089CAA5B099C}"/>
              </a:ext>
            </a:extLst>
          </p:cNvPr>
          <p:cNvPicPr>
            <a:picLocks noChangeAspect="1"/>
          </p:cNvPicPr>
          <p:nvPr/>
        </p:nvPicPr>
        <p:blipFill>
          <a:blip r:embed="rId8"/>
          <a:stretch>
            <a:fillRect/>
          </a:stretch>
        </p:blipFill>
        <p:spPr>
          <a:xfrm>
            <a:off x="9789382" y="43068"/>
            <a:ext cx="2392646" cy="1113602"/>
          </a:xfrm>
          <a:prstGeom prst="rect">
            <a:avLst/>
          </a:prstGeom>
          <a:noFill/>
          <a:ln cap="flat">
            <a:noFill/>
          </a:ln>
        </p:spPr>
      </p:pic>
    </p:spTree>
    <p:extLst>
      <p:ext uri="{BB962C8B-B14F-4D97-AF65-F5344CB8AC3E}">
        <p14:creationId xmlns:p14="http://schemas.microsoft.com/office/powerpoint/2010/main" val="2726235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7">
            <a:extLst>
              <a:ext uri="{FF2B5EF4-FFF2-40B4-BE49-F238E27FC236}">
                <a16:creationId xmlns:a16="http://schemas.microsoft.com/office/drawing/2014/main" id="{9A6E9DF6-45E4-575E-6E11-8F2408D803A7}"/>
              </a:ext>
            </a:extLst>
          </p:cNvPr>
          <p:cNvCxnSpPr/>
          <p:nvPr/>
        </p:nvCxnSpPr>
        <p:spPr>
          <a:xfrm>
            <a:off x="0" y="6036603"/>
            <a:ext cx="12191996" cy="0"/>
          </a:xfrm>
          <a:prstGeom prst="straightConnector1">
            <a:avLst/>
          </a:prstGeom>
          <a:noFill/>
          <a:ln w="28575" cap="flat">
            <a:solidFill>
              <a:srgbClr val="767171"/>
            </a:solidFill>
            <a:prstDash val="solid"/>
            <a:miter/>
          </a:ln>
        </p:spPr>
      </p:cxnSp>
      <p:sp>
        <p:nvSpPr>
          <p:cNvPr id="14" name="TextBox 22">
            <a:extLst>
              <a:ext uri="{FF2B5EF4-FFF2-40B4-BE49-F238E27FC236}">
                <a16:creationId xmlns:a16="http://schemas.microsoft.com/office/drawing/2014/main" id="{E5BC309A-B497-C9DB-9328-1D4E602117C2}"/>
              </a:ext>
            </a:extLst>
          </p:cNvPr>
          <p:cNvSpPr txBox="1"/>
          <p:nvPr/>
        </p:nvSpPr>
        <p:spPr>
          <a:xfrm>
            <a:off x="1206953" y="252771"/>
            <a:ext cx="3683822"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600" b="0" i="0" u="none" strike="noStrike" kern="1200" cap="none" spc="0" normalizeH="0" baseline="0" noProof="0" dirty="0">
                <a:ln>
                  <a:noFill/>
                </a:ln>
                <a:solidFill>
                  <a:srgbClr val="3C3C3B"/>
                </a:solidFill>
                <a:effectLst/>
                <a:uLnTx/>
                <a:uFillTx/>
                <a:latin typeface="Oswald" pitchFamily="2"/>
                <a:ea typeface="Open Sans" pitchFamily="34"/>
                <a:cs typeface="Open Sans" pitchFamily="34"/>
              </a:rPr>
              <a:t>System Overview</a:t>
            </a:r>
            <a:endParaRPr kumimoji="0" lang="en-GB" sz="3600" b="0" i="0" u="none" strike="noStrike" kern="1200" cap="none" spc="0" normalizeH="0" baseline="0" noProof="0" dirty="0">
              <a:ln>
                <a:noFill/>
              </a:ln>
              <a:solidFill>
                <a:srgbClr val="000000"/>
              </a:solidFill>
              <a:effectLst/>
              <a:uLnTx/>
              <a:uFillTx/>
              <a:latin typeface="Oswald" pitchFamily="2"/>
              <a:ea typeface="Open Sans" pitchFamily="34"/>
              <a:cs typeface="Open Sans" pitchFamily="34"/>
            </a:endParaRPr>
          </a:p>
        </p:txBody>
      </p:sp>
      <p:pic>
        <p:nvPicPr>
          <p:cNvPr id="26" name="Picture 16">
            <a:extLst>
              <a:ext uri="{FF2B5EF4-FFF2-40B4-BE49-F238E27FC236}">
                <a16:creationId xmlns:a16="http://schemas.microsoft.com/office/drawing/2014/main" id="{33494FE9-0A29-411D-3279-96490E2DE0F0}"/>
              </a:ext>
            </a:extLst>
          </p:cNvPr>
          <p:cNvPicPr>
            <a:picLocks noChangeAspect="1"/>
          </p:cNvPicPr>
          <p:nvPr/>
        </p:nvPicPr>
        <p:blipFill>
          <a:blip r:embed="rId2"/>
          <a:stretch>
            <a:fillRect/>
          </a:stretch>
        </p:blipFill>
        <p:spPr>
          <a:xfrm>
            <a:off x="3019343" y="6158808"/>
            <a:ext cx="765883" cy="676656"/>
          </a:xfrm>
          <a:prstGeom prst="rect">
            <a:avLst/>
          </a:prstGeom>
          <a:noFill/>
          <a:ln cap="flat">
            <a:noFill/>
          </a:ln>
        </p:spPr>
      </p:pic>
      <p:sp>
        <p:nvSpPr>
          <p:cNvPr id="27" name="TextBox 8">
            <a:extLst>
              <a:ext uri="{FF2B5EF4-FFF2-40B4-BE49-F238E27FC236}">
                <a16:creationId xmlns:a16="http://schemas.microsoft.com/office/drawing/2014/main" id="{9D084531-7CDF-ACF9-ABF1-1B15B8D3C413}"/>
              </a:ext>
            </a:extLst>
          </p:cNvPr>
          <p:cNvSpPr txBox="1"/>
          <p:nvPr/>
        </p:nvSpPr>
        <p:spPr>
          <a:xfrm>
            <a:off x="3662490" y="6329630"/>
            <a:ext cx="1198940" cy="287770"/>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3C3C3C"/>
                </a:solidFill>
                <a:effectLst/>
                <a:uLnTx/>
                <a:uFillTx/>
                <a:latin typeface="Oswald" pitchFamily="2" charset="0"/>
                <a:ea typeface="+mn-ea"/>
                <a:cs typeface="+mn-cs"/>
              </a:rPr>
              <a:t>info@apperta.org</a:t>
            </a:r>
          </a:p>
        </p:txBody>
      </p:sp>
      <p:sp>
        <p:nvSpPr>
          <p:cNvPr id="28" name="TextBox 21">
            <a:extLst>
              <a:ext uri="{FF2B5EF4-FFF2-40B4-BE49-F238E27FC236}">
                <a16:creationId xmlns:a16="http://schemas.microsoft.com/office/drawing/2014/main" id="{6233CB5D-C288-60E2-C486-A4500ECDDBCD}"/>
              </a:ext>
            </a:extLst>
          </p:cNvPr>
          <p:cNvSpPr txBox="1"/>
          <p:nvPr/>
        </p:nvSpPr>
        <p:spPr>
          <a:xfrm>
            <a:off x="1440907" y="6308733"/>
            <a:ext cx="1334728"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3">
                  <a:extLst>
                    <a:ext uri="{A12FA001-AC4F-418D-AE19-62706E023703}">
                      <ahyp:hlinkClr xmlns:ahyp="http://schemas.microsoft.com/office/drawing/2018/hyperlinkcolor" val="tx"/>
                    </a:ext>
                  </a:extLst>
                </a:hlinkClick>
              </a:rPr>
              <a:t>https://apperta.org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29" name="Picture 5">
            <a:extLst>
              <a:ext uri="{FF2B5EF4-FFF2-40B4-BE49-F238E27FC236}">
                <a16:creationId xmlns:a16="http://schemas.microsoft.com/office/drawing/2014/main" id="{37138002-0A21-6073-ADDF-131BFF6ACA81}"/>
              </a:ext>
            </a:extLst>
          </p:cNvPr>
          <p:cNvPicPr>
            <a:picLocks noChangeAspect="1"/>
          </p:cNvPicPr>
          <p:nvPr/>
        </p:nvPicPr>
        <p:blipFill>
          <a:blip r:embed="rId4"/>
          <a:srcRect/>
          <a:stretch>
            <a:fillRect/>
          </a:stretch>
        </p:blipFill>
        <p:spPr>
          <a:xfrm>
            <a:off x="385117" y="6221989"/>
            <a:ext cx="917664" cy="435098"/>
          </a:xfrm>
          <a:prstGeom prst="rect">
            <a:avLst/>
          </a:prstGeom>
          <a:noFill/>
          <a:ln cap="flat">
            <a:noFill/>
          </a:ln>
        </p:spPr>
      </p:pic>
      <p:pic>
        <p:nvPicPr>
          <p:cNvPr id="30" name="OpenOutcomes-Logo-Blue.png" descr="OpenOutcomes-Logo-Blue.png">
            <a:extLst>
              <a:ext uri="{FF2B5EF4-FFF2-40B4-BE49-F238E27FC236}">
                <a16:creationId xmlns:a16="http://schemas.microsoft.com/office/drawing/2014/main" id="{062E452E-35CA-CFC6-A5E9-2D0B688DA79B}"/>
              </a:ext>
            </a:extLst>
          </p:cNvPr>
          <p:cNvPicPr>
            <a:picLocks noChangeAspect="1"/>
          </p:cNvPicPr>
          <p:nvPr/>
        </p:nvPicPr>
        <p:blipFill>
          <a:blip r:embed="rId5"/>
          <a:stretch>
            <a:fillRect/>
          </a:stretch>
        </p:blipFill>
        <p:spPr>
          <a:xfrm>
            <a:off x="7774995" y="6275667"/>
            <a:ext cx="1617822" cy="294675"/>
          </a:xfrm>
          <a:prstGeom prst="rect">
            <a:avLst/>
          </a:prstGeom>
          <a:ln w="12700">
            <a:miter lim="400000"/>
          </a:ln>
        </p:spPr>
      </p:pic>
      <p:sp>
        <p:nvSpPr>
          <p:cNvPr id="31" name="TextBox 21">
            <a:extLst>
              <a:ext uri="{FF2B5EF4-FFF2-40B4-BE49-F238E27FC236}">
                <a16:creationId xmlns:a16="http://schemas.microsoft.com/office/drawing/2014/main" id="{23045842-9692-0C02-0906-3753C42443DE}"/>
              </a:ext>
            </a:extLst>
          </p:cNvPr>
          <p:cNvSpPr txBox="1"/>
          <p:nvPr/>
        </p:nvSpPr>
        <p:spPr>
          <a:xfrm>
            <a:off x="9392817" y="6300703"/>
            <a:ext cx="2219675"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3">
                  <a:extLst>
                    <a:ext uri="{A12FA001-AC4F-418D-AE19-62706E023703}">
                      <ahyp:hlinkClr xmlns:ahyp="http://schemas.microsoft.com/office/drawing/2018/hyperlinkcolor" val="tx"/>
                    </a:ext>
                  </a:extLst>
                </a:hlinkClick>
              </a:rPr>
              <a:t>https://openoutcomes.apperta.org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32" name="Picture 1" descr="Picture 1">
            <a:extLst>
              <a:ext uri="{FF2B5EF4-FFF2-40B4-BE49-F238E27FC236}">
                <a16:creationId xmlns:a16="http://schemas.microsoft.com/office/drawing/2014/main" id="{5BB1D60D-84CB-7EE1-052A-C79B0126715F}"/>
              </a:ext>
            </a:extLst>
          </p:cNvPr>
          <p:cNvPicPr>
            <a:picLocks noChangeAspect="1"/>
          </p:cNvPicPr>
          <p:nvPr/>
        </p:nvPicPr>
        <p:blipFill>
          <a:blip r:embed="rId6"/>
          <a:stretch>
            <a:fillRect/>
          </a:stretch>
        </p:blipFill>
        <p:spPr>
          <a:xfrm>
            <a:off x="5403048" y="6245354"/>
            <a:ext cx="1762085" cy="456322"/>
          </a:xfrm>
          <a:prstGeom prst="rect">
            <a:avLst/>
          </a:prstGeom>
          <a:ln w="12700">
            <a:miter lim="400000"/>
          </a:ln>
        </p:spPr>
      </p:pic>
      <p:pic>
        <p:nvPicPr>
          <p:cNvPr id="5" name="Untitled-2.jpg" descr="Untitled-2.jpg">
            <a:extLst>
              <a:ext uri="{FF2B5EF4-FFF2-40B4-BE49-F238E27FC236}">
                <a16:creationId xmlns:a16="http://schemas.microsoft.com/office/drawing/2014/main" id="{8DBC3554-FECA-85DF-79DD-D594BF26B7F8}"/>
              </a:ext>
            </a:extLst>
          </p:cNvPr>
          <p:cNvPicPr>
            <a:picLocks noChangeAspect="1"/>
          </p:cNvPicPr>
          <p:nvPr/>
        </p:nvPicPr>
        <p:blipFill>
          <a:blip r:embed="rId7"/>
          <a:stretch>
            <a:fillRect/>
          </a:stretch>
        </p:blipFill>
        <p:spPr>
          <a:xfrm>
            <a:off x="1440907" y="1171951"/>
            <a:ext cx="8515561" cy="4692572"/>
          </a:xfrm>
          <a:prstGeom prst="rect">
            <a:avLst/>
          </a:prstGeom>
          <a:ln w="12700">
            <a:miter lim="400000"/>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059FBA0B-5A44-9B4A-8338-2E8931DA2BA1}"/>
              </a:ext>
            </a:extLst>
          </p:cNvPr>
          <p:cNvPicPr>
            <a:picLocks noChangeAspect="1"/>
          </p:cNvPicPr>
          <p:nvPr/>
        </p:nvPicPr>
        <p:blipFill>
          <a:blip r:embed="rId8"/>
          <a:stretch>
            <a:fillRect/>
          </a:stretch>
        </p:blipFill>
        <p:spPr>
          <a:xfrm>
            <a:off x="186938" y="200913"/>
            <a:ext cx="946798" cy="873158"/>
          </a:xfrm>
          <a:prstGeom prst="rect">
            <a:avLst/>
          </a:prstGeom>
        </p:spPr>
      </p:pic>
      <p:pic>
        <p:nvPicPr>
          <p:cNvPr id="8" name="Picture 4" descr="A picture containing drawing&#10;&#10;Description automatically generated">
            <a:extLst>
              <a:ext uri="{FF2B5EF4-FFF2-40B4-BE49-F238E27FC236}">
                <a16:creationId xmlns:a16="http://schemas.microsoft.com/office/drawing/2014/main" id="{A2F5B1EC-F79D-22B0-BD8C-8DE7345E1D26}"/>
              </a:ext>
            </a:extLst>
          </p:cNvPr>
          <p:cNvPicPr>
            <a:picLocks noChangeAspect="1"/>
          </p:cNvPicPr>
          <p:nvPr/>
        </p:nvPicPr>
        <p:blipFill>
          <a:blip r:embed="rId9"/>
          <a:stretch>
            <a:fillRect/>
          </a:stretch>
        </p:blipFill>
        <p:spPr>
          <a:xfrm>
            <a:off x="9789382" y="43068"/>
            <a:ext cx="2392646" cy="1113602"/>
          </a:xfrm>
          <a:prstGeom prst="rect">
            <a:avLst/>
          </a:prstGeom>
          <a:noFill/>
          <a:ln cap="flat">
            <a:noFill/>
          </a:ln>
        </p:spPr>
      </p:pic>
    </p:spTree>
    <p:extLst>
      <p:ext uri="{BB962C8B-B14F-4D97-AF65-F5344CB8AC3E}">
        <p14:creationId xmlns:p14="http://schemas.microsoft.com/office/powerpoint/2010/main" val="81188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7">
            <a:extLst>
              <a:ext uri="{FF2B5EF4-FFF2-40B4-BE49-F238E27FC236}">
                <a16:creationId xmlns:a16="http://schemas.microsoft.com/office/drawing/2014/main" id="{9A6E9DF6-45E4-575E-6E11-8F2408D803A7}"/>
              </a:ext>
            </a:extLst>
          </p:cNvPr>
          <p:cNvCxnSpPr/>
          <p:nvPr/>
        </p:nvCxnSpPr>
        <p:spPr>
          <a:xfrm>
            <a:off x="0" y="6036603"/>
            <a:ext cx="12191996" cy="0"/>
          </a:xfrm>
          <a:prstGeom prst="straightConnector1">
            <a:avLst/>
          </a:prstGeom>
          <a:noFill/>
          <a:ln w="28575" cap="flat">
            <a:solidFill>
              <a:srgbClr val="767171"/>
            </a:solidFill>
            <a:prstDash val="solid"/>
            <a:miter/>
          </a:ln>
        </p:spPr>
      </p:cxnSp>
      <p:sp>
        <p:nvSpPr>
          <p:cNvPr id="14" name="TextBox 22">
            <a:extLst>
              <a:ext uri="{FF2B5EF4-FFF2-40B4-BE49-F238E27FC236}">
                <a16:creationId xmlns:a16="http://schemas.microsoft.com/office/drawing/2014/main" id="{E5BC309A-B497-C9DB-9328-1D4E602117C2}"/>
              </a:ext>
            </a:extLst>
          </p:cNvPr>
          <p:cNvSpPr txBox="1"/>
          <p:nvPr/>
        </p:nvSpPr>
        <p:spPr>
          <a:xfrm>
            <a:off x="1133736" y="327716"/>
            <a:ext cx="6363428"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600" b="0" i="0" u="none" strike="noStrike" kern="1200" cap="none" spc="0" normalizeH="0" baseline="0" noProof="0" dirty="0">
                <a:ln>
                  <a:noFill/>
                </a:ln>
                <a:solidFill>
                  <a:srgbClr val="3C3C3B"/>
                </a:solidFill>
                <a:effectLst/>
                <a:uLnTx/>
                <a:uFillTx/>
                <a:latin typeface="Oswald" pitchFamily="2"/>
                <a:ea typeface="Open Sans" pitchFamily="34"/>
                <a:cs typeface="Open Sans" pitchFamily="34"/>
              </a:rPr>
              <a:t>OpenEHR Modelling - Models</a:t>
            </a:r>
            <a:endParaRPr kumimoji="0" lang="en-GB" sz="3600" b="0" i="0" u="none" strike="noStrike" kern="1200" cap="none" spc="0" normalizeH="0" baseline="0" noProof="0" dirty="0">
              <a:ln>
                <a:noFill/>
              </a:ln>
              <a:solidFill>
                <a:srgbClr val="000000"/>
              </a:solidFill>
              <a:effectLst/>
              <a:uLnTx/>
              <a:uFillTx/>
              <a:latin typeface="Oswald" pitchFamily="2"/>
              <a:ea typeface="Open Sans" pitchFamily="34"/>
              <a:cs typeface="Open Sans" pitchFamily="34"/>
            </a:endParaRPr>
          </a:p>
        </p:txBody>
      </p:sp>
      <p:pic>
        <p:nvPicPr>
          <p:cNvPr id="26" name="Picture 16">
            <a:extLst>
              <a:ext uri="{FF2B5EF4-FFF2-40B4-BE49-F238E27FC236}">
                <a16:creationId xmlns:a16="http://schemas.microsoft.com/office/drawing/2014/main" id="{33494FE9-0A29-411D-3279-96490E2DE0F0}"/>
              </a:ext>
            </a:extLst>
          </p:cNvPr>
          <p:cNvPicPr>
            <a:picLocks noChangeAspect="1"/>
          </p:cNvPicPr>
          <p:nvPr/>
        </p:nvPicPr>
        <p:blipFill>
          <a:blip r:embed="rId2"/>
          <a:stretch>
            <a:fillRect/>
          </a:stretch>
        </p:blipFill>
        <p:spPr>
          <a:xfrm>
            <a:off x="3019343" y="6158808"/>
            <a:ext cx="765883" cy="676656"/>
          </a:xfrm>
          <a:prstGeom prst="rect">
            <a:avLst/>
          </a:prstGeom>
          <a:noFill/>
          <a:ln cap="flat">
            <a:noFill/>
          </a:ln>
        </p:spPr>
      </p:pic>
      <p:sp>
        <p:nvSpPr>
          <p:cNvPr id="27" name="TextBox 8">
            <a:extLst>
              <a:ext uri="{FF2B5EF4-FFF2-40B4-BE49-F238E27FC236}">
                <a16:creationId xmlns:a16="http://schemas.microsoft.com/office/drawing/2014/main" id="{9D084531-7CDF-ACF9-ABF1-1B15B8D3C413}"/>
              </a:ext>
            </a:extLst>
          </p:cNvPr>
          <p:cNvSpPr txBox="1"/>
          <p:nvPr/>
        </p:nvSpPr>
        <p:spPr>
          <a:xfrm>
            <a:off x="3662490" y="6329630"/>
            <a:ext cx="1198940" cy="287770"/>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3C3C3C"/>
                </a:solidFill>
                <a:effectLst/>
                <a:uLnTx/>
                <a:uFillTx/>
                <a:latin typeface="Oswald" pitchFamily="2" charset="0"/>
                <a:ea typeface="+mn-ea"/>
                <a:cs typeface="+mn-cs"/>
              </a:rPr>
              <a:t>info@apperta.org</a:t>
            </a:r>
          </a:p>
        </p:txBody>
      </p:sp>
      <p:sp>
        <p:nvSpPr>
          <p:cNvPr id="28" name="TextBox 21">
            <a:extLst>
              <a:ext uri="{FF2B5EF4-FFF2-40B4-BE49-F238E27FC236}">
                <a16:creationId xmlns:a16="http://schemas.microsoft.com/office/drawing/2014/main" id="{6233CB5D-C288-60E2-C486-A4500ECDDBCD}"/>
              </a:ext>
            </a:extLst>
          </p:cNvPr>
          <p:cNvSpPr txBox="1"/>
          <p:nvPr/>
        </p:nvSpPr>
        <p:spPr>
          <a:xfrm>
            <a:off x="1440907" y="6308733"/>
            <a:ext cx="1334728"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3">
                  <a:extLst>
                    <a:ext uri="{A12FA001-AC4F-418D-AE19-62706E023703}">
                      <ahyp:hlinkClr xmlns:ahyp="http://schemas.microsoft.com/office/drawing/2018/hyperlinkcolor" val="tx"/>
                    </a:ext>
                  </a:extLst>
                </a:hlinkClick>
              </a:rPr>
              <a:t>https://apperta.org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29" name="Picture 5">
            <a:extLst>
              <a:ext uri="{FF2B5EF4-FFF2-40B4-BE49-F238E27FC236}">
                <a16:creationId xmlns:a16="http://schemas.microsoft.com/office/drawing/2014/main" id="{37138002-0A21-6073-ADDF-131BFF6ACA81}"/>
              </a:ext>
            </a:extLst>
          </p:cNvPr>
          <p:cNvPicPr>
            <a:picLocks noChangeAspect="1"/>
          </p:cNvPicPr>
          <p:nvPr/>
        </p:nvPicPr>
        <p:blipFill>
          <a:blip r:embed="rId4"/>
          <a:srcRect/>
          <a:stretch>
            <a:fillRect/>
          </a:stretch>
        </p:blipFill>
        <p:spPr>
          <a:xfrm>
            <a:off x="385117" y="6221989"/>
            <a:ext cx="917664" cy="435098"/>
          </a:xfrm>
          <a:prstGeom prst="rect">
            <a:avLst/>
          </a:prstGeom>
          <a:noFill/>
          <a:ln cap="flat">
            <a:noFill/>
          </a:ln>
        </p:spPr>
      </p:pic>
      <p:pic>
        <p:nvPicPr>
          <p:cNvPr id="30" name="OpenOutcomes-Logo-Blue.png" descr="OpenOutcomes-Logo-Blue.png">
            <a:extLst>
              <a:ext uri="{FF2B5EF4-FFF2-40B4-BE49-F238E27FC236}">
                <a16:creationId xmlns:a16="http://schemas.microsoft.com/office/drawing/2014/main" id="{062E452E-35CA-CFC6-A5E9-2D0B688DA79B}"/>
              </a:ext>
            </a:extLst>
          </p:cNvPr>
          <p:cNvPicPr>
            <a:picLocks noChangeAspect="1"/>
          </p:cNvPicPr>
          <p:nvPr/>
        </p:nvPicPr>
        <p:blipFill>
          <a:blip r:embed="rId5"/>
          <a:stretch>
            <a:fillRect/>
          </a:stretch>
        </p:blipFill>
        <p:spPr>
          <a:xfrm>
            <a:off x="7774995" y="6275667"/>
            <a:ext cx="1617822" cy="294675"/>
          </a:xfrm>
          <a:prstGeom prst="rect">
            <a:avLst/>
          </a:prstGeom>
          <a:ln w="12700">
            <a:miter lim="400000"/>
          </a:ln>
        </p:spPr>
      </p:pic>
      <p:sp>
        <p:nvSpPr>
          <p:cNvPr id="31" name="TextBox 21">
            <a:extLst>
              <a:ext uri="{FF2B5EF4-FFF2-40B4-BE49-F238E27FC236}">
                <a16:creationId xmlns:a16="http://schemas.microsoft.com/office/drawing/2014/main" id="{23045842-9692-0C02-0906-3753C42443DE}"/>
              </a:ext>
            </a:extLst>
          </p:cNvPr>
          <p:cNvSpPr txBox="1"/>
          <p:nvPr/>
        </p:nvSpPr>
        <p:spPr>
          <a:xfrm>
            <a:off x="9392817" y="6300703"/>
            <a:ext cx="2219675"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3">
                  <a:extLst>
                    <a:ext uri="{A12FA001-AC4F-418D-AE19-62706E023703}">
                      <ahyp:hlinkClr xmlns:ahyp="http://schemas.microsoft.com/office/drawing/2018/hyperlinkcolor" val="tx"/>
                    </a:ext>
                  </a:extLst>
                </a:hlinkClick>
              </a:rPr>
              <a:t>https://openoutcomes.apperta.org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32" name="Picture 1" descr="Picture 1">
            <a:extLst>
              <a:ext uri="{FF2B5EF4-FFF2-40B4-BE49-F238E27FC236}">
                <a16:creationId xmlns:a16="http://schemas.microsoft.com/office/drawing/2014/main" id="{5BB1D60D-84CB-7EE1-052A-C79B0126715F}"/>
              </a:ext>
            </a:extLst>
          </p:cNvPr>
          <p:cNvPicPr>
            <a:picLocks noChangeAspect="1"/>
          </p:cNvPicPr>
          <p:nvPr/>
        </p:nvPicPr>
        <p:blipFill>
          <a:blip r:embed="rId6"/>
          <a:stretch>
            <a:fillRect/>
          </a:stretch>
        </p:blipFill>
        <p:spPr>
          <a:xfrm>
            <a:off x="5403048" y="6245354"/>
            <a:ext cx="1762085" cy="456322"/>
          </a:xfrm>
          <a:prstGeom prst="rect">
            <a:avLst/>
          </a:prstGeom>
          <a:ln w="12700">
            <a:miter lim="400000"/>
          </a:ln>
        </p:spPr>
      </p:pic>
      <p:pic>
        <p:nvPicPr>
          <p:cNvPr id="7" name="Picture 6">
            <a:extLst>
              <a:ext uri="{FF2B5EF4-FFF2-40B4-BE49-F238E27FC236}">
                <a16:creationId xmlns:a16="http://schemas.microsoft.com/office/drawing/2014/main" id="{059FBA0B-5A44-9B4A-8338-2E8931DA2BA1}"/>
              </a:ext>
            </a:extLst>
          </p:cNvPr>
          <p:cNvPicPr>
            <a:picLocks noChangeAspect="1"/>
          </p:cNvPicPr>
          <p:nvPr/>
        </p:nvPicPr>
        <p:blipFill>
          <a:blip r:embed="rId7"/>
          <a:stretch>
            <a:fillRect/>
          </a:stretch>
        </p:blipFill>
        <p:spPr>
          <a:xfrm>
            <a:off x="186938" y="200913"/>
            <a:ext cx="946798" cy="873158"/>
          </a:xfrm>
          <a:prstGeom prst="rect">
            <a:avLst/>
          </a:prstGeom>
        </p:spPr>
      </p:pic>
      <p:pic>
        <p:nvPicPr>
          <p:cNvPr id="8" name="Picture 4" descr="A picture containing drawing&#10;&#10;Description automatically generated">
            <a:extLst>
              <a:ext uri="{FF2B5EF4-FFF2-40B4-BE49-F238E27FC236}">
                <a16:creationId xmlns:a16="http://schemas.microsoft.com/office/drawing/2014/main" id="{A2F5B1EC-F79D-22B0-BD8C-8DE7345E1D26}"/>
              </a:ext>
            </a:extLst>
          </p:cNvPr>
          <p:cNvPicPr>
            <a:picLocks noChangeAspect="1"/>
          </p:cNvPicPr>
          <p:nvPr/>
        </p:nvPicPr>
        <p:blipFill>
          <a:blip r:embed="rId8"/>
          <a:stretch>
            <a:fillRect/>
          </a:stretch>
        </p:blipFill>
        <p:spPr>
          <a:xfrm>
            <a:off x="9789382" y="43068"/>
            <a:ext cx="2392646" cy="1113602"/>
          </a:xfrm>
          <a:prstGeom prst="rect">
            <a:avLst/>
          </a:prstGeom>
          <a:noFill/>
          <a:ln cap="flat">
            <a:noFill/>
          </a:ln>
        </p:spPr>
      </p:pic>
      <p:pic>
        <p:nvPicPr>
          <p:cNvPr id="2" name="Flowchart-2.jpg" descr="Flowchart-2.jpg">
            <a:extLst>
              <a:ext uri="{FF2B5EF4-FFF2-40B4-BE49-F238E27FC236}">
                <a16:creationId xmlns:a16="http://schemas.microsoft.com/office/drawing/2014/main" id="{0BC9B65D-95BB-342B-FD6D-2CBD13D19C7D}"/>
              </a:ext>
            </a:extLst>
          </p:cNvPr>
          <p:cNvPicPr>
            <a:picLocks noChangeAspect="1"/>
          </p:cNvPicPr>
          <p:nvPr/>
        </p:nvPicPr>
        <p:blipFill>
          <a:blip r:embed="rId9"/>
          <a:stretch>
            <a:fillRect/>
          </a:stretch>
        </p:blipFill>
        <p:spPr>
          <a:xfrm>
            <a:off x="256958" y="1582362"/>
            <a:ext cx="6405004" cy="1703266"/>
          </a:xfrm>
          <a:prstGeom prst="rect">
            <a:avLst/>
          </a:prstGeom>
          <a:ln w="12700">
            <a:miter lim="400000"/>
          </a:ln>
        </p:spPr>
      </p:pic>
      <p:pic>
        <p:nvPicPr>
          <p:cNvPr id="4" name="Flowchart-3.jpg" descr="Flowchart-3.jpg">
            <a:extLst>
              <a:ext uri="{FF2B5EF4-FFF2-40B4-BE49-F238E27FC236}">
                <a16:creationId xmlns:a16="http://schemas.microsoft.com/office/drawing/2014/main" id="{4DFEEDB0-D1AA-65F9-435C-59A617E520EC}"/>
              </a:ext>
            </a:extLst>
          </p:cNvPr>
          <p:cNvPicPr>
            <a:picLocks noChangeAspect="1"/>
          </p:cNvPicPr>
          <p:nvPr/>
        </p:nvPicPr>
        <p:blipFill>
          <a:blip r:embed="rId10"/>
          <a:stretch>
            <a:fillRect/>
          </a:stretch>
        </p:blipFill>
        <p:spPr>
          <a:xfrm>
            <a:off x="277413" y="3097477"/>
            <a:ext cx="4226246" cy="1592932"/>
          </a:xfrm>
          <a:prstGeom prst="rect">
            <a:avLst/>
          </a:prstGeom>
          <a:ln w="12700">
            <a:miter lim="400000"/>
          </a:ln>
        </p:spPr>
      </p:pic>
      <p:sp>
        <p:nvSpPr>
          <p:cNvPr id="6" name="TextBox 22">
            <a:extLst>
              <a:ext uri="{FF2B5EF4-FFF2-40B4-BE49-F238E27FC236}">
                <a16:creationId xmlns:a16="http://schemas.microsoft.com/office/drawing/2014/main" id="{40C084E6-C2B2-BACF-B24F-5FA3B8BE98B9}"/>
              </a:ext>
            </a:extLst>
          </p:cNvPr>
          <p:cNvSpPr txBox="1"/>
          <p:nvPr/>
        </p:nvSpPr>
        <p:spPr>
          <a:xfrm>
            <a:off x="6883533" y="1700578"/>
            <a:ext cx="5018568" cy="3170099"/>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Templates constructed using </a:t>
            </a:r>
            <a:r>
              <a:rPr kumimoji="0" lang="en-US" sz="18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openEHR</a:t>
            </a: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archetypes, typically by experienced </a:t>
            </a:r>
            <a:r>
              <a:rPr kumimoji="0" lang="en-US" sz="18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modellers</a:t>
            </a: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working directly with clinicians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Can be viewed as “plug-ins” whereby new PROMs/PREMs questionnaires and procedure data can be added to </a:t>
            </a:r>
            <a:r>
              <a:rPr kumimoji="0" lang="en-US" sz="18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openOutcomes</a:t>
            </a: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without the need for new code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Library of created templates is freely available</a:t>
            </a:r>
          </a:p>
        </p:txBody>
      </p:sp>
    </p:spTree>
    <p:extLst>
      <p:ext uri="{BB962C8B-B14F-4D97-AF65-F5344CB8AC3E}">
        <p14:creationId xmlns:p14="http://schemas.microsoft.com/office/powerpoint/2010/main" val="853300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7">
            <a:extLst>
              <a:ext uri="{FF2B5EF4-FFF2-40B4-BE49-F238E27FC236}">
                <a16:creationId xmlns:a16="http://schemas.microsoft.com/office/drawing/2014/main" id="{9A6E9DF6-45E4-575E-6E11-8F2408D803A7}"/>
              </a:ext>
            </a:extLst>
          </p:cNvPr>
          <p:cNvCxnSpPr/>
          <p:nvPr/>
        </p:nvCxnSpPr>
        <p:spPr>
          <a:xfrm>
            <a:off x="0" y="6036603"/>
            <a:ext cx="12191996" cy="0"/>
          </a:xfrm>
          <a:prstGeom prst="straightConnector1">
            <a:avLst/>
          </a:prstGeom>
          <a:noFill/>
          <a:ln w="28575" cap="flat">
            <a:solidFill>
              <a:srgbClr val="767171"/>
            </a:solidFill>
            <a:prstDash val="solid"/>
            <a:miter/>
          </a:ln>
        </p:spPr>
      </p:cxnSp>
      <p:sp>
        <p:nvSpPr>
          <p:cNvPr id="14" name="TextBox 22">
            <a:extLst>
              <a:ext uri="{FF2B5EF4-FFF2-40B4-BE49-F238E27FC236}">
                <a16:creationId xmlns:a16="http://schemas.microsoft.com/office/drawing/2014/main" id="{E5BC309A-B497-C9DB-9328-1D4E602117C2}"/>
              </a:ext>
            </a:extLst>
          </p:cNvPr>
          <p:cNvSpPr txBox="1"/>
          <p:nvPr/>
        </p:nvSpPr>
        <p:spPr>
          <a:xfrm>
            <a:off x="1133735" y="327716"/>
            <a:ext cx="8474721"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600" b="0" i="0" u="none" strike="noStrike" kern="1200" cap="none" spc="0" normalizeH="0" baseline="0" noProof="0" dirty="0">
                <a:ln>
                  <a:noFill/>
                </a:ln>
                <a:solidFill>
                  <a:srgbClr val="3C3C3B"/>
                </a:solidFill>
                <a:effectLst/>
                <a:uLnTx/>
                <a:uFillTx/>
                <a:latin typeface="Oswald" pitchFamily="2"/>
                <a:ea typeface="Open Sans" pitchFamily="34"/>
                <a:cs typeface="Open Sans" pitchFamily="34"/>
              </a:rPr>
              <a:t>OpenEHR Modelling – Procedure Metadata </a:t>
            </a:r>
            <a:endParaRPr kumimoji="0" lang="en-GB" sz="3600" b="0" i="0" u="none" strike="noStrike" kern="1200" cap="none" spc="0" normalizeH="0" baseline="0" noProof="0" dirty="0">
              <a:ln>
                <a:noFill/>
              </a:ln>
              <a:solidFill>
                <a:srgbClr val="000000"/>
              </a:solidFill>
              <a:effectLst/>
              <a:uLnTx/>
              <a:uFillTx/>
              <a:latin typeface="Oswald" pitchFamily="2"/>
              <a:ea typeface="Open Sans" pitchFamily="34"/>
              <a:cs typeface="Open Sans" pitchFamily="34"/>
            </a:endParaRPr>
          </a:p>
        </p:txBody>
      </p:sp>
      <p:pic>
        <p:nvPicPr>
          <p:cNvPr id="26" name="Picture 16">
            <a:extLst>
              <a:ext uri="{FF2B5EF4-FFF2-40B4-BE49-F238E27FC236}">
                <a16:creationId xmlns:a16="http://schemas.microsoft.com/office/drawing/2014/main" id="{33494FE9-0A29-411D-3279-96490E2DE0F0}"/>
              </a:ext>
            </a:extLst>
          </p:cNvPr>
          <p:cNvPicPr>
            <a:picLocks noChangeAspect="1"/>
          </p:cNvPicPr>
          <p:nvPr/>
        </p:nvPicPr>
        <p:blipFill>
          <a:blip r:embed="rId2"/>
          <a:stretch>
            <a:fillRect/>
          </a:stretch>
        </p:blipFill>
        <p:spPr>
          <a:xfrm>
            <a:off x="3019343" y="6158808"/>
            <a:ext cx="765883" cy="676656"/>
          </a:xfrm>
          <a:prstGeom prst="rect">
            <a:avLst/>
          </a:prstGeom>
          <a:noFill/>
          <a:ln cap="flat">
            <a:noFill/>
          </a:ln>
        </p:spPr>
      </p:pic>
      <p:sp>
        <p:nvSpPr>
          <p:cNvPr id="27" name="TextBox 8">
            <a:extLst>
              <a:ext uri="{FF2B5EF4-FFF2-40B4-BE49-F238E27FC236}">
                <a16:creationId xmlns:a16="http://schemas.microsoft.com/office/drawing/2014/main" id="{9D084531-7CDF-ACF9-ABF1-1B15B8D3C413}"/>
              </a:ext>
            </a:extLst>
          </p:cNvPr>
          <p:cNvSpPr txBox="1"/>
          <p:nvPr/>
        </p:nvSpPr>
        <p:spPr>
          <a:xfrm>
            <a:off x="3662490" y="6329630"/>
            <a:ext cx="1198940" cy="287770"/>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3C3C3C"/>
                </a:solidFill>
                <a:effectLst/>
                <a:uLnTx/>
                <a:uFillTx/>
                <a:latin typeface="Oswald" pitchFamily="2" charset="0"/>
                <a:ea typeface="+mn-ea"/>
                <a:cs typeface="+mn-cs"/>
              </a:rPr>
              <a:t>info@apperta.org</a:t>
            </a:r>
          </a:p>
        </p:txBody>
      </p:sp>
      <p:sp>
        <p:nvSpPr>
          <p:cNvPr id="28" name="TextBox 21">
            <a:extLst>
              <a:ext uri="{FF2B5EF4-FFF2-40B4-BE49-F238E27FC236}">
                <a16:creationId xmlns:a16="http://schemas.microsoft.com/office/drawing/2014/main" id="{6233CB5D-C288-60E2-C486-A4500ECDDBCD}"/>
              </a:ext>
            </a:extLst>
          </p:cNvPr>
          <p:cNvSpPr txBox="1"/>
          <p:nvPr/>
        </p:nvSpPr>
        <p:spPr>
          <a:xfrm>
            <a:off x="1440907" y="6308733"/>
            <a:ext cx="1334728"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3">
                  <a:extLst>
                    <a:ext uri="{A12FA001-AC4F-418D-AE19-62706E023703}">
                      <ahyp:hlinkClr xmlns:ahyp="http://schemas.microsoft.com/office/drawing/2018/hyperlinkcolor" val="tx"/>
                    </a:ext>
                  </a:extLst>
                </a:hlinkClick>
              </a:rPr>
              <a:t>https://apperta.org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29" name="Picture 5">
            <a:extLst>
              <a:ext uri="{FF2B5EF4-FFF2-40B4-BE49-F238E27FC236}">
                <a16:creationId xmlns:a16="http://schemas.microsoft.com/office/drawing/2014/main" id="{37138002-0A21-6073-ADDF-131BFF6ACA81}"/>
              </a:ext>
            </a:extLst>
          </p:cNvPr>
          <p:cNvPicPr>
            <a:picLocks noChangeAspect="1"/>
          </p:cNvPicPr>
          <p:nvPr/>
        </p:nvPicPr>
        <p:blipFill>
          <a:blip r:embed="rId4"/>
          <a:srcRect/>
          <a:stretch>
            <a:fillRect/>
          </a:stretch>
        </p:blipFill>
        <p:spPr>
          <a:xfrm>
            <a:off x="385117" y="6221989"/>
            <a:ext cx="917664" cy="435098"/>
          </a:xfrm>
          <a:prstGeom prst="rect">
            <a:avLst/>
          </a:prstGeom>
          <a:noFill/>
          <a:ln cap="flat">
            <a:noFill/>
          </a:ln>
        </p:spPr>
      </p:pic>
      <p:pic>
        <p:nvPicPr>
          <p:cNvPr id="30" name="OpenOutcomes-Logo-Blue.png" descr="OpenOutcomes-Logo-Blue.png">
            <a:extLst>
              <a:ext uri="{FF2B5EF4-FFF2-40B4-BE49-F238E27FC236}">
                <a16:creationId xmlns:a16="http://schemas.microsoft.com/office/drawing/2014/main" id="{062E452E-35CA-CFC6-A5E9-2D0B688DA79B}"/>
              </a:ext>
            </a:extLst>
          </p:cNvPr>
          <p:cNvPicPr>
            <a:picLocks noChangeAspect="1"/>
          </p:cNvPicPr>
          <p:nvPr/>
        </p:nvPicPr>
        <p:blipFill>
          <a:blip r:embed="rId5"/>
          <a:stretch>
            <a:fillRect/>
          </a:stretch>
        </p:blipFill>
        <p:spPr>
          <a:xfrm>
            <a:off x="7774995" y="6275667"/>
            <a:ext cx="1617822" cy="294675"/>
          </a:xfrm>
          <a:prstGeom prst="rect">
            <a:avLst/>
          </a:prstGeom>
          <a:ln w="12700">
            <a:miter lim="400000"/>
          </a:ln>
        </p:spPr>
      </p:pic>
      <p:sp>
        <p:nvSpPr>
          <p:cNvPr id="31" name="TextBox 21">
            <a:extLst>
              <a:ext uri="{FF2B5EF4-FFF2-40B4-BE49-F238E27FC236}">
                <a16:creationId xmlns:a16="http://schemas.microsoft.com/office/drawing/2014/main" id="{23045842-9692-0C02-0906-3753C42443DE}"/>
              </a:ext>
            </a:extLst>
          </p:cNvPr>
          <p:cNvSpPr txBox="1"/>
          <p:nvPr/>
        </p:nvSpPr>
        <p:spPr>
          <a:xfrm>
            <a:off x="9392817" y="6300703"/>
            <a:ext cx="2219675"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3">
                  <a:extLst>
                    <a:ext uri="{A12FA001-AC4F-418D-AE19-62706E023703}">
                      <ahyp:hlinkClr xmlns:ahyp="http://schemas.microsoft.com/office/drawing/2018/hyperlinkcolor" val="tx"/>
                    </a:ext>
                  </a:extLst>
                </a:hlinkClick>
              </a:rPr>
              <a:t>https://openoutcomes.apperta.org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32" name="Picture 1" descr="Picture 1">
            <a:extLst>
              <a:ext uri="{FF2B5EF4-FFF2-40B4-BE49-F238E27FC236}">
                <a16:creationId xmlns:a16="http://schemas.microsoft.com/office/drawing/2014/main" id="{5BB1D60D-84CB-7EE1-052A-C79B0126715F}"/>
              </a:ext>
            </a:extLst>
          </p:cNvPr>
          <p:cNvPicPr>
            <a:picLocks noChangeAspect="1"/>
          </p:cNvPicPr>
          <p:nvPr/>
        </p:nvPicPr>
        <p:blipFill>
          <a:blip r:embed="rId6"/>
          <a:stretch>
            <a:fillRect/>
          </a:stretch>
        </p:blipFill>
        <p:spPr>
          <a:xfrm>
            <a:off x="5403048" y="6245354"/>
            <a:ext cx="1762085" cy="456322"/>
          </a:xfrm>
          <a:prstGeom prst="rect">
            <a:avLst/>
          </a:prstGeom>
          <a:ln w="12700">
            <a:miter lim="400000"/>
          </a:ln>
        </p:spPr>
      </p:pic>
      <p:pic>
        <p:nvPicPr>
          <p:cNvPr id="7" name="Picture 6">
            <a:extLst>
              <a:ext uri="{FF2B5EF4-FFF2-40B4-BE49-F238E27FC236}">
                <a16:creationId xmlns:a16="http://schemas.microsoft.com/office/drawing/2014/main" id="{059FBA0B-5A44-9B4A-8338-2E8931DA2BA1}"/>
              </a:ext>
            </a:extLst>
          </p:cNvPr>
          <p:cNvPicPr>
            <a:picLocks noChangeAspect="1"/>
          </p:cNvPicPr>
          <p:nvPr/>
        </p:nvPicPr>
        <p:blipFill>
          <a:blip r:embed="rId7"/>
          <a:stretch>
            <a:fillRect/>
          </a:stretch>
        </p:blipFill>
        <p:spPr>
          <a:xfrm>
            <a:off x="186938" y="200913"/>
            <a:ext cx="946798" cy="873158"/>
          </a:xfrm>
          <a:prstGeom prst="rect">
            <a:avLst/>
          </a:prstGeom>
        </p:spPr>
      </p:pic>
      <p:pic>
        <p:nvPicPr>
          <p:cNvPr id="8" name="Picture 4" descr="A picture containing drawing&#10;&#10;Description automatically generated">
            <a:extLst>
              <a:ext uri="{FF2B5EF4-FFF2-40B4-BE49-F238E27FC236}">
                <a16:creationId xmlns:a16="http://schemas.microsoft.com/office/drawing/2014/main" id="{A2F5B1EC-F79D-22B0-BD8C-8DE7345E1D26}"/>
              </a:ext>
            </a:extLst>
          </p:cNvPr>
          <p:cNvPicPr>
            <a:picLocks noChangeAspect="1"/>
          </p:cNvPicPr>
          <p:nvPr/>
        </p:nvPicPr>
        <p:blipFill>
          <a:blip r:embed="rId8"/>
          <a:stretch>
            <a:fillRect/>
          </a:stretch>
        </p:blipFill>
        <p:spPr>
          <a:xfrm>
            <a:off x="9789382" y="43068"/>
            <a:ext cx="2392646" cy="1113602"/>
          </a:xfrm>
          <a:prstGeom prst="rect">
            <a:avLst/>
          </a:prstGeom>
          <a:noFill/>
          <a:ln cap="flat">
            <a:noFill/>
          </a:ln>
        </p:spPr>
      </p:pic>
      <p:sp>
        <p:nvSpPr>
          <p:cNvPr id="6" name="TextBox 22">
            <a:extLst>
              <a:ext uri="{FF2B5EF4-FFF2-40B4-BE49-F238E27FC236}">
                <a16:creationId xmlns:a16="http://schemas.microsoft.com/office/drawing/2014/main" id="{40C084E6-C2B2-BACF-B24F-5FA3B8BE98B9}"/>
              </a:ext>
            </a:extLst>
          </p:cNvPr>
          <p:cNvSpPr txBox="1"/>
          <p:nvPr/>
        </p:nvSpPr>
        <p:spPr>
          <a:xfrm>
            <a:off x="352527" y="1595472"/>
            <a:ext cx="5018568" cy="3447098"/>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OpenEHR</a:t>
            </a: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templates for procedure metadata are created by clinical </a:t>
            </a:r>
            <a:r>
              <a:rPr kumimoji="0" lang="en-US" sz="18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modellers</a:t>
            </a: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with input from clinicians and software engineers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aim is for expert clinicians within sub-</a:t>
            </a:r>
            <a:r>
              <a:rPr kumimoji="0" lang="en-US" sz="18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specialities</a:t>
            </a: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 refine and improve these templates over time, gradually building a consensus for the data that should be recorded</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UI itself is auto-generated, as is the UI for PROMs entry and </a:t>
            </a:r>
            <a:r>
              <a:rPr kumimoji="0" lang="en-US" sz="18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visualisation</a:t>
            </a:r>
            <a:endPar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pasted-movie.png" descr="pasted-movie.png">
            <a:extLst>
              <a:ext uri="{FF2B5EF4-FFF2-40B4-BE49-F238E27FC236}">
                <a16:creationId xmlns:a16="http://schemas.microsoft.com/office/drawing/2014/main" id="{75D0E923-983A-478E-CD3E-18E3098599CD}"/>
              </a:ext>
            </a:extLst>
          </p:cNvPr>
          <p:cNvPicPr>
            <a:picLocks noChangeAspect="1"/>
          </p:cNvPicPr>
          <p:nvPr/>
        </p:nvPicPr>
        <p:blipFill>
          <a:blip r:embed="rId9"/>
          <a:stretch>
            <a:fillRect/>
          </a:stretch>
        </p:blipFill>
        <p:spPr>
          <a:xfrm>
            <a:off x="5472169" y="1673784"/>
            <a:ext cx="6367304" cy="3510432"/>
          </a:xfrm>
          <a:prstGeom prst="rect">
            <a:avLst/>
          </a:prstGeom>
          <a:ln w="12700">
            <a:miter lim="4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96772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7">
            <a:extLst>
              <a:ext uri="{FF2B5EF4-FFF2-40B4-BE49-F238E27FC236}">
                <a16:creationId xmlns:a16="http://schemas.microsoft.com/office/drawing/2014/main" id="{9A6E9DF6-45E4-575E-6E11-8F2408D803A7}"/>
              </a:ext>
            </a:extLst>
          </p:cNvPr>
          <p:cNvCxnSpPr/>
          <p:nvPr/>
        </p:nvCxnSpPr>
        <p:spPr>
          <a:xfrm>
            <a:off x="0" y="6036603"/>
            <a:ext cx="12191996" cy="0"/>
          </a:xfrm>
          <a:prstGeom prst="straightConnector1">
            <a:avLst/>
          </a:prstGeom>
          <a:noFill/>
          <a:ln w="28575" cap="flat">
            <a:solidFill>
              <a:srgbClr val="767171"/>
            </a:solidFill>
            <a:prstDash val="solid"/>
            <a:miter/>
          </a:ln>
        </p:spPr>
      </p:cxnSp>
      <p:pic>
        <p:nvPicPr>
          <p:cNvPr id="5" name="Picture 4" descr="A picture containing drawing&#10;&#10;Description automatically generated">
            <a:extLst>
              <a:ext uri="{FF2B5EF4-FFF2-40B4-BE49-F238E27FC236}">
                <a16:creationId xmlns:a16="http://schemas.microsoft.com/office/drawing/2014/main" id="{2B32CE93-6821-AB33-89DE-A7C138F9A7D6}"/>
              </a:ext>
            </a:extLst>
          </p:cNvPr>
          <p:cNvPicPr>
            <a:picLocks noChangeAspect="1"/>
          </p:cNvPicPr>
          <p:nvPr/>
        </p:nvPicPr>
        <p:blipFill>
          <a:blip r:embed="rId2"/>
          <a:stretch>
            <a:fillRect/>
          </a:stretch>
        </p:blipFill>
        <p:spPr>
          <a:xfrm>
            <a:off x="9789382" y="43068"/>
            <a:ext cx="2392646" cy="1113602"/>
          </a:xfrm>
          <a:prstGeom prst="rect">
            <a:avLst/>
          </a:prstGeom>
          <a:noFill/>
          <a:ln cap="flat">
            <a:noFill/>
          </a:ln>
        </p:spPr>
      </p:pic>
      <p:sp>
        <p:nvSpPr>
          <p:cNvPr id="17" name="TextBox 22">
            <a:extLst>
              <a:ext uri="{FF2B5EF4-FFF2-40B4-BE49-F238E27FC236}">
                <a16:creationId xmlns:a16="http://schemas.microsoft.com/office/drawing/2014/main" id="{6EF8E7D6-92B0-9933-16FE-2EBD53B2E8DA}"/>
              </a:ext>
            </a:extLst>
          </p:cNvPr>
          <p:cNvSpPr txBox="1"/>
          <p:nvPr/>
        </p:nvSpPr>
        <p:spPr>
          <a:xfrm>
            <a:off x="3984167" y="3956463"/>
            <a:ext cx="4223657" cy="1092607"/>
          </a:xfrm>
          <a:prstGeom prst="rect">
            <a:avLst/>
          </a:prstGeom>
          <a:noFill/>
          <a:ln cap="flat">
            <a:noFill/>
          </a:ln>
        </p:spPr>
        <p:txBody>
          <a:bodyPr vert="horz" wrap="square" lIns="91440" tIns="45720" rIns="91440" bIns="45720" anchor="t" anchorCtr="0" compatLnSpc="1">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GB" sz="2400" b="1" i="0" u="none" strike="noStrike" kern="1200" cap="none" spc="0" normalizeH="0" baseline="0" noProof="0" dirty="0">
                <a:ln>
                  <a:noFill/>
                </a:ln>
                <a:solidFill>
                  <a:srgbClr val="3C3C3C"/>
                </a:solidFill>
                <a:effectLst/>
                <a:uLnTx/>
                <a:uFillTx/>
                <a:latin typeface="Oswald" pitchFamily="2"/>
                <a:ea typeface="Open Sans" pitchFamily="34"/>
                <a:cs typeface="Open Sans" pitchFamily="34"/>
              </a:rPr>
              <a:t>Professor Mike Reed</a:t>
            </a:r>
          </a:p>
          <a:p>
            <a:pPr marL="0" marR="0" lvl="0" indent="0" algn="ctr" defTabSz="914400"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dirty="0">
                <a:ln>
                  <a:noFill/>
                </a:ln>
                <a:solidFill>
                  <a:srgbClr val="818180"/>
                </a:solidFill>
                <a:effectLst/>
                <a:uLnTx/>
                <a:uFillTx/>
                <a:latin typeface="Oswald" pitchFamily="2"/>
                <a:ea typeface="Open Sans" pitchFamily="34"/>
                <a:cs typeface="Open Sans" pitchFamily="34"/>
              </a:rPr>
              <a:t>Northumbria Healthcare NHS Foundation Trust, Consultant Trauma &amp; Orthopaedic Surgeon</a:t>
            </a:r>
          </a:p>
        </p:txBody>
      </p:sp>
      <p:sp>
        <p:nvSpPr>
          <p:cNvPr id="20" name="TextBox 22">
            <a:extLst>
              <a:ext uri="{FF2B5EF4-FFF2-40B4-BE49-F238E27FC236}">
                <a16:creationId xmlns:a16="http://schemas.microsoft.com/office/drawing/2014/main" id="{65B06CDA-0F0D-F331-5BF9-8C6C39025416}"/>
              </a:ext>
            </a:extLst>
          </p:cNvPr>
          <p:cNvSpPr txBox="1"/>
          <p:nvPr/>
        </p:nvSpPr>
        <p:spPr>
          <a:xfrm>
            <a:off x="3703465" y="2672041"/>
            <a:ext cx="4785063" cy="1200329"/>
          </a:xfrm>
          <a:prstGeom prst="rect">
            <a:avLst/>
          </a:prstGeom>
          <a:noFill/>
          <a:ln cap="flat">
            <a:noFill/>
          </a:ln>
        </p:spPr>
        <p:txBody>
          <a:bodyPr vert="horz" wrap="square" lIns="91440" tIns="45720" rIns="91440" bIns="45720"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600" b="0" i="0" u="none" strike="noStrike" kern="1200" cap="none" spc="0" normalizeH="0" baseline="0" noProof="0" dirty="0">
                <a:ln>
                  <a:noFill/>
                </a:ln>
                <a:solidFill>
                  <a:srgbClr val="3C3C3B"/>
                </a:solidFill>
                <a:effectLst/>
                <a:uLnTx/>
                <a:uFillTx/>
                <a:latin typeface="Oswald" pitchFamily="2"/>
                <a:ea typeface="Open Sans" pitchFamily="34"/>
                <a:cs typeface="Open Sans" pitchFamily="34"/>
              </a:rPr>
              <a:t>Patient Reported Outcome </a:t>
            </a:r>
            <a:br>
              <a:rPr kumimoji="0" lang="en-GB" sz="3600" b="0" i="0" u="none" strike="noStrike" kern="1200" cap="none" spc="0" normalizeH="0" baseline="0" noProof="0" dirty="0">
                <a:ln>
                  <a:noFill/>
                </a:ln>
                <a:solidFill>
                  <a:srgbClr val="3C3C3B"/>
                </a:solidFill>
                <a:effectLst/>
                <a:uLnTx/>
                <a:uFillTx/>
                <a:latin typeface="Oswald" pitchFamily="2"/>
                <a:ea typeface="Open Sans" pitchFamily="34"/>
                <a:cs typeface="Open Sans" pitchFamily="34"/>
              </a:rPr>
            </a:br>
            <a:r>
              <a:rPr kumimoji="0" lang="en-GB" sz="3600" b="0" i="0" u="none" strike="noStrike" kern="1200" cap="none" spc="0" normalizeH="0" baseline="0" noProof="0" dirty="0">
                <a:ln>
                  <a:noFill/>
                </a:ln>
                <a:solidFill>
                  <a:srgbClr val="3C3C3B"/>
                </a:solidFill>
                <a:effectLst/>
                <a:uLnTx/>
                <a:uFillTx/>
                <a:latin typeface="Oswald" pitchFamily="2"/>
                <a:ea typeface="Open Sans" pitchFamily="34"/>
                <a:cs typeface="Open Sans" pitchFamily="34"/>
              </a:rPr>
              <a:t>Measures (PROMS) for MSK</a:t>
            </a:r>
            <a:endParaRPr kumimoji="0" lang="en-GB" sz="3600" b="0" i="0" u="none" strike="noStrike" kern="1200" cap="none" spc="0" normalizeH="0" baseline="0" noProof="0" dirty="0">
              <a:ln>
                <a:noFill/>
              </a:ln>
              <a:solidFill>
                <a:srgbClr val="000000"/>
              </a:solidFill>
              <a:effectLst/>
              <a:uLnTx/>
              <a:uFillTx/>
              <a:latin typeface="Oswald" pitchFamily="2"/>
              <a:ea typeface="Open Sans" pitchFamily="34"/>
              <a:cs typeface="Open Sans" pitchFamily="34"/>
            </a:endParaRPr>
          </a:p>
        </p:txBody>
      </p:sp>
      <p:pic>
        <p:nvPicPr>
          <p:cNvPr id="21" name="OpenOutcomes-Logo-Blue.png" descr="OpenOutcomes-Logo-Blue.png">
            <a:extLst>
              <a:ext uri="{FF2B5EF4-FFF2-40B4-BE49-F238E27FC236}">
                <a16:creationId xmlns:a16="http://schemas.microsoft.com/office/drawing/2014/main" id="{8542E3CE-8145-5F69-FAAC-1B47337768E2}"/>
              </a:ext>
            </a:extLst>
          </p:cNvPr>
          <p:cNvPicPr>
            <a:picLocks noChangeAspect="1"/>
          </p:cNvPicPr>
          <p:nvPr/>
        </p:nvPicPr>
        <p:blipFill>
          <a:blip r:embed="rId3"/>
          <a:stretch>
            <a:fillRect/>
          </a:stretch>
        </p:blipFill>
        <p:spPr>
          <a:xfrm>
            <a:off x="3839589" y="1765970"/>
            <a:ext cx="4512816" cy="821978"/>
          </a:xfrm>
          <a:prstGeom prst="rect">
            <a:avLst/>
          </a:prstGeom>
          <a:ln w="12700">
            <a:miter lim="400000"/>
          </a:ln>
        </p:spPr>
      </p:pic>
      <p:pic>
        <p:nvPicPr>
          <p:cNvPr id="22" name="Picture 16">
            <a:extLst>
              <a:ext uri="{FF2B5EF4-FFF2-40B4-BE49-F238E27FC236}">
                <a16:creationId xmlns:a16="http://schemas.microsoft.com/office/drawing/2014/main" id="{16BBD9D7-A892-78D9-4982-CF80338107DA}"/>
              </a:ext>
            </a:extLst>
          </p:cNvPr>
          <p:cNvPicPr>
            <a:picLocks noChangeAspect="1"/>
          </p:cNvPicPr>
          <p:nvPr/>
        </p:nvPicPr>
        <p:blipFill>
          <a:blip r:embed="rId4"/>
          <a:stretch>
            <a:fillRect/>
          </a:stretch>
        </p:blipFill>
        <p:spPr>
          <a:xfrm>
            <a:off x="3019343" y="6158808"/>
            <a:ext cx="765883" cy="676656"/>
          </a:xfrm>
          <a:prstGeom prst="rect">
            <a:avLst/>
          </a:prstGeom>
          <a:noFill/>
          <a:ln cap="flat">
            <a:noFill/>
          </a:ln>
        </p:spPr>
      </p:pic>
      <p:sp>
        <p:nvSpPr>
          <p:cNvPr id="23" name="TextBox 8">
            <a:extLst>
              <a:ext uri="{FF2B5EF4-FFF2-40B4-BE49-F238E27FC236}">
                <a16:creationId xmlns:a16="http://schemas.microsoft.com/office/drawing/2014/main" id="{4C43D430-EFF2-C903-B203-E558E3C8C970}"/>
              </a:ext>
            </a:extLst>
          </p:cNvPr>
          <p:cNvSpPr txBox="1"/>
          <p:nvPr/>
        </p:nvSpPr>
        <p:spPr>
          <a:xfrm>
            <a:off x="3662490" y="6329630"/>
            <a:ext cx="1198940" cy="287770"/>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3C3C3C"/>
                </a:solidFill>
                <a:effectLst/>
                <a:uLnTx/>
                <a:uFillTx/>
                <a:latin typeface="Oswald" pitchFamily="2" charset="0"/>
                <a:ea typeface="+mn-ea"/>
                <a:cs typeface="+mn-cs"/>
              </a:rPr>
              <a:t>info@apperta.org</a:t>
            </a:r>
          </a:p>
        </p:txBody>
      </p:sp>
      <p:sp>
        <p:nvSpPr>
          <p:cNvPr id="24" name="TextBox 21">
            <a:extLst>
              <a:ext uri="{FF2B5EF4-FFF2-40B4-BE49-F238E27FC236}">
                <a16:creationId xmlns:a16="http://schemas.microsoft.com/office/drawing/2014/main" id="{53369CFB-0717-8C37-C58F-ED5D2ACE255C}"/>
              </a:ext>
            </a:extLst>
          </p:cNvPr>
          <p:cNvSpPr txBox="1"/>
          <p:nvPr/>
        </p:nvSpPr>
        <p:spPr>
          <a:xfrm>
            <a:off x="1440907" y="6308733"/>
            <a:ext cx="1334728"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5">
                  <a:extLst>
                    <a:ext uri="{A12FA001-AC4F-418D-AE19-62706E023703}">
                      <ahyp:hlinkClr xmlns:ahyp="http://schemas.microsoft.com/office/drawing/2018/hyperlinkcolor" val="tx"/>
                    </a:ext>
                  </a:extLst>
                </a:hlinkClick>
              </a:rPr>
              <a:t>https://apperta.org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25" name="Picture 5">
            <a:extLst>
              <a:ext uri="{FF2B5EF4-FFF2-40B4-BE49-F238E27FC236}">
                <a16:creationId xmlns:a16="http://schemas.microsoft.com/office/drawing/2014/main" id="{E3AEDC38-5F33-E861-6C4F-4DD8B97381A1}"/>
              </a:ext>
            </a:extLst>
          </p:cNvPr>
          <p:cNvPicPr>
            <a:picLocks noChangeAspect="1"/>
          </p:cNvPicPr>
          <p:nvPr/>
        </p:nvPicPr>
        <p:blipFill>
          <a:blip r:embed="rId6"/>
          <a:srcRect/>
          <a:stretch>
            <a:fillRect/>
          </a:stretch>
        </p:blipFill>
        <p:spPr>
          <a:xfrm>
            <a:off x="385117" y="6221989"/>
            <a:ext cx="917664" cy="435098"/>
          </a:xfrm>
          <a:prstGeom prst="rect">
            <a:avLst/>
          </a:prstGeom>
          <a:noFill/>
          <a:ln cap="flat">
            <a:noFill/>
          </a:ln>
        </p:spPr>
      </p:pic>
      <p:pic>
        <p:nvPicPr>
          <p:cNvPr id="26" name="OpenOutcomes-Logo-Blue.png" descr="OpenOutcomes-Logo-Blue.png">
            <a:extLst>
              <a:ext uri="{FF2B5EF4-FFF2-40B4-BE49-F238E27FC236}">
                <a16:creationId xmlns:a16="http://schemas.microsoft.com/office/drawing/2014/main" id="{3100CCCE-103E-3844-7E27-EFEB9B91D6AF}"/>
              </a:ext>
            </a:extLst>
          </p:cNvPr>
          <p:cNvPicPr>
            <a:picLocks noChangeAspect="1"/>
          </p:cNvPicPr>
          <p:nvPr/>
        </p:nvPicPr>
        <p:blipFill>
          <a:blip r:embed="rId3"/>
          <a:stretch>
            <a:fillRect/>
          </a:stretch>
        </p:blipFill>
        <p:spPr>
          <a:xfrm>
            <a:off x="7774995" y="6275667"/>
            <a:ext cx="1617822" cy="294675"/>
          </a:xfrm>
          <a:prstGeom prst="rect">
            <a:avLst/>
          </a:prstGeom>
          <a:ln w="12700">
            <a:miter lim="400000"/>
          </a:ln>
        </p:spPr>
      </p:pic>
      <p:sp>
        <p:nvSpPr>
          <p:cNvPr id="27" name="TextBox 21">
            <a:extLst>
              <a:ext uri="{FF2B5EF4-FFF2-40B4-BE49-F238E27FC236}">
                <a16:creationId xmlns:a16="http://schemas.microsoft.com/office/drawing/2014/main" id="{9945CBD3-313B-98A2-5E6F-5FEFD0620A34}"/>
              </a:ext>
            </a:extLst>
          </p:cNvPr>
          <p:cNvSpPr txBox="1"/>
          <p:nvPr/>
        </p:nvSpPr>
        <p:spPr>
          <a:xfrm>
            <a:off x="9392817" y="6300703"/>
            <a:ext cx="2219675"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5">
                  <a:extLst>
                    <a:ext uri="{A12FA001-AC4F-418D-AE19-62706E023703}">
                      <ahyp:hlinkClr xmlns:ahyp="http://schemas.microsoft.com/office/drawing/2018/hyperlinkcolor" val="tx"/>
                    </a:ext>
                  </a:extLst>
                </a:hlinkClick>
              </a:rPr>
              <a:t>https://openoutcomes.apperta.org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28" name="Picture 1" descr="Picture 1">
            <a:extLst>
              <a:ext uri="{FF2B5EF4-FFF2-40B4-BE49-F238E27FC236}">
                <a16:creationId xmlns:a16="http://schemas.microsoft.com/office/drawing/2014/main" id="{74861015-B981-BFF5-4544-EFB010EF1BF7}"/>
              </a:ext>
            </a:extLst>
          </p:cNvPr>
          <p:cNvPicPr>
            <a:picLocks noChangeAspect="1"/>
          </p:cNvPicPr>
          <p:nvPr/>
        </p:nvPicPr>
        <p:blipFill>
          <a:blip r:embed="rId7"/>
          <a:stretch>
            <a:fillRect/>
          </a:stretch>
        </p:blipFill>
        <p:spPr>
          <a:xfrm>
            <a:off x="5403048" y="6245354"/>
            <a:ext cx="1762085" cy="456322"/>
          </a:xfrm>
          <a:prstGeom prst="rect">
            <a:avLst/>
          </a:prstGeom>
          <a:ln w="12700">
            <a:miter lim="400000"/>
          </a:ln>
        </p:spPr>
      </p:pic>
      <p:pic>
        <p:nvPicPr>
          <p:cNvPr id="2" name="Picture 1" descr="Logo&#10;&#10;Description automatically generated">
            <a:extLst>
              <a:ext uri="{FF2B5EF4-FFF2-40B4-BE49-F238E27FC236}">
                <a16:creationId xmlns:a16="http://schemas.microsoft.com/office/drawing/2014/main" id="{121F75CC-8B22-F487-41D7-A3A0B16F4E3F}"/>
              </a:ext>
            </a:extLst>
          </p:cNvPr>
          <p:cNvPicPr>
            <a:picLocks noChangeAspect="1"/>
          </p:cNvPicPr>
          <p:nvPr/>
        </p:nvPicPr>
        <p:blipFill>
          <a:blip r:embed="rId8"/>
          <a:stretch>
            <a:fillRect/>
          </a:stretch>
        </p:blipFill>
        <p:spPr>
          <a:xfrm>
            <a:off x="122817" y="139733"/>
            <a:ext cx="2579460" cy="974626"/>
          </a:xfrm>
          <a:prstGeom prst="rect">
            <a:avLst/>
          </a:prstGeom>
        </p:spPr>
      </p:pic>
    </p:spTree>
    <p:extLst>
      <p:ext uri="{BB962C8B-B14F-4D97-AF65-F5344CB8AC3E}">
        <p14:creationId xmlns:p14="http://schemas.microsoft.com/office/powerpoint/2010/main" val="41646097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7">
            <a:extLst>
              <a:ext uri="{FF2B5EF4-FFF2-40B4-BE49-F238E27FC236}">
                <a16:creationId xmlns:a16="http://schemas.microsoft.com/office/drawing/2014/main" id="{9A6E9DF6-45E4-575E-6E11-8F2408D803A7}"/>
              </a:ext>
            </a:extLst>
          </p:cNvPr>
          <p:cNvCxnSpPr/>
          <p:nvPr/>
        </p:nvCxnSpPr>
        <p:spPr>
          <a:xfrm>
            <a:off x="0" y="6036603"/>
            <a:ext cx="12191996" cy="0"/>
          </a:xfrm>
          <a:prstGeom prst="straightConnector1">
            <a:avLst/>
          </a:prstGeom>
          <a:noFill/>
          <a:ln w="28575" cap="flat">
            <a:solidFill>
              <a:srgbClr val="767171"/>
            </a:solidFill>
            <a:prstDash val="solid"/>
            <a:miter/>
          </a:ln>
        </p:spPr>
      </p:cxnSp>
      <p:sp>
        <p:nvSpPr>
          <p:cNvPr id="14" name="TextBox 22">
            <a:extLst>
              <a:ext uri="{FF2B5EF4-FFF2-40B4-BE49-F238E27FC236}">
                <a16:creationId xmlns:a16="http://schemas.microsoft.com/office/drawing/2014/main" id="{E5BC309A-B497-C9DB-9328-1D4E602117C2}"/>
              </a:ext>
            </a:extLst>
          </p:cNvPr>
          <p:cNvSpPr txBox="1"/>
          <p:nvPr/>
        </p:nvSpPr>
        <p:spPr>
          <a:xfrm>
            <a:off x="1224198" y="314326"/>
            <a:ext cx="8474721"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600" b="0" i="0" u="none" strike="noStrike" kern="1200" cap="none" spc="0" normalizeH="0" baseline="0" noProof="0" dirty="0">
                <a:ln>
                  <a:noFill/>
                </a:ln>
                <a:solidFill>
                  <a:srgbClr val="3C3C3B"/>
                </a:solidFill>
                <a:effectLst/>
                <a:uLnTx/>
                <a:uFillTx/>
                <a:latin typeface="Oswald" pitchFamily="2"/>
                <a:ea typeface="Open Sans" pitchFamily="34"/>
                <a:cs typeface="Open Sans" pitchFamily="34"/>
              </a:rPr>
              <a:t>Integrations</a:t>
            </a:r>
            <a:endParaRPr kumimoji="0" lang="en-GB" sz="3600" b="0" i="0" u="none" strike="noStrike" kern="1200" cap="none" spc="0" normalizeH="0" baseline="0" noProof="0" dirty="0">
              <a:ln>
                <a:noFill/>
              </a:ln>
              <a:solidFill>
                <a:srgbClr val="000000"/>
              </a:solidFill>
              <a:effectLst/>
              <a:uLnTx/>
              <a:uFillTx/>
              <a:latin typeface="Oswald" pitchFamily="2"/>
              <a:ea typeface="Open Sans" pitchFamily="34"/>
              <a:cs typeface="Open Sans" pitchFamily="34"/>
            </a:endParaRPr>
          </a:p>
        </p:txBody>
      </p:sp>
      <p:pic>
        <p:nvPicPr>
          <p:cNvPr id="26" name="Picture 16">
            <a:extLst>
              <a:ext uri="{FF2B5EF4-FFF2-40B4-BE49-F238E27FC236}">
                <a16:creationId xmlns:a16="http://schemas.microsoft.com/office/drawing/2014/main" id="{33494FE9-0A29-411D-3279-96490E2DE0F0}"/>
              </a:ext>
            </a:extLst>
          </p:cNvPr>
          <p:cNvPicPr>
            <a:picLocks noChangeAspect="1"/>
          </p:cNvPicPr>
          <p:nvPr/>
        </p:nvPicPr>
        <p:blipFill>
          <a:blip r:embed="rId2"/>
          <a:stretch>
            <a:fillRect/>
          </a:stretch>
        </p:blipFill>
        <p:spPr>
          <a:xfrm>
            <a:off x="3019343" y="6158808"/>
            <a:ext cx="765883" cy="676656"/>
          </a:xfrm>
          <a:prstGeom prst="rect">
            <a:avLst/>
          </a:prstGeom>
          <a:noFill/>
          <a:ln cap="flat">
            <a:noFill/>
          </a:ln>
        </p:spPr>
      </p:pic>
      <p:sp>
        <p:nvSpPr>
          <p:cNvPr id="27" name="TextBox 8">
            <a:extLst>
              <a:ext uri="{FF2B5EF4-FFF2-40B4-BE49-F238E27FC236}">
                <a16:creationId xmlns:a16="http://schemas.microsoft.com/office/drawing/2014/main" id="{9D084531-7CDF-ACF9-ABF1-1B15B8D3C413}"/>
              </a:ext>
            </a:extLst>
          </p:cNvPr>
          <p:cNvSpPr txBox="1"/>
          <p:nvPr/>
        </p:nvSpPr>
        <p:spPr>
          <a:xfrm>
            <a:off x="3662490" y="6329630"/>
            <a:ext cx="1198940" cy="287770"/>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3C3C3C"/>
                </a:solidFill>
                <a:effectLst/>
                <a:uLnTx/>
                <a:uFillTx/>
                <a:latin typeface="Oswald" pitchFamily="2" charset="0"/>
                <a:ea typeface="+mn-ea"/>
                <a:cs typeface="+mn-cs"/>
              </a:rPr>
              <a:t>info@apperta.org</a:t>
            </a:r>
          </a:p>
        </p:txBody>
      </p:sp>
      <p:sp>
        <p:nvSpPr>
          <p:cNvPr id="28" name="TextBox 21">
            <a:extLst>
              <a:ext uri="{FF2B5EF4-FFF2-40B4-BE49-F238E27FC236}">
                <a16:creationId xmlns:a16="http://schemas.microsoft.com/office/drawing/2014/main" id="{6233CB5D-C288-60E2-C486-A4500ECDDBCD}"/>
              </a:ext>
            </a:extLst>
          </p:cNvPr>
          <p:cNvSpPr txBox="1"/>
          <p:nvPr/>
        </p:nvSpPr>
        <p:spPr>
          <a:xfrm>
            <a:off x="1440907" y="6308733"/>
            <a:ext cx="1334728"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3">
                  <a:extLst>
                    <a:ext uri="{A12FA001-AC4F-418D-AE19-62706E023703}">
                      <ahyp:hlinkClr xmlns:ahyp="http://schemas.microsoft.com/office/drawing/2018/hyperlinkcolor" val="tx"/>
                    </a:ext>
                  </a:extLst>
                </a:hlinkClick>
              </a:rPr>
              <a:t>https://apperta.org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29" name="Picture 5">
            <a:extLst>
              <a:ext uri="{FF2B5EF4-FFF2-40B4-BE49-F238E27FC236}">
                <a16:creationId xmlns:a16="http://schemas.microsoft.com/office/drawing/2014/main" id="{37138002-0A21-6073-ADDF-131BFF6ACA81}"/>
              </a:ext>
            </a:extLst>
          </p:cNvPr>
          <p:cNvPicPr>
            <a:picLocks noChangeAspect="1"/>
          </p:cNvPicPr>
          <p:nvPr/>
        </p:nvPicPr>
        <p:blipFill>
          <a:blip r:embed="rId4"/>
          <a:srcRect/>
          <a:stretch>
            <a:fillRect/>
          </a:stretch>
        </p:blipFill>
        <p:spPr>
          <a:xfrm>
            <a:off x="385117" y="6221989"/>
            <a:ext cx="917664" cy="435098"/>
          </a:xfrm>
          <a:prstGeom prst="rect">
            <a:avLst/>
          </a:prstGeom>
          <a:noFill/>
          <a:ln cap="flat">
            <a:noFill/>
          </a:ln>
        </p:spPr>
      </p:pic>
      <p:pic>
        <p:nvPicPr>
          <p:cNvPr id="30" name="OpenOutcomes-Logo-Blue.png" descr="OpenOutcomes-Logo-Blue.png">
            <a:extLst>
              <a:ext uri="{FF2B5EF4-FFF2-40B4-BE49-F238E27FC236}">
                <a16:creationId xmlns:a16="http://schemas.microsoft.com/office/drawing/2014/main" id="{062E452E-35CA-CFC6-A5E9-2D0B688DA79B}"/>
              </a:ext>
            </a:extLst>
          </p:cNvPr>
          <p:cNvPicPr>
            <a:picLocks noChangeAspect="1"/>
          </p:cNvPicPr>
          <p:nvPr/>
        </p:nvPicPr>
        <p:blipFill>
          <a:blip r:embed="rId5"/>
          <a:stretch>
            <a:fillRect/>
          </a:stretch>
        </p:blipFill>
        <p:spPr>
          <a:xfrm>
            <a:off x="7774995" y="6275667"/>
            <a:ext cx="1617822" cy="294675"/>
          </a:xfrm>
          <a:prstGeom prst="rect">
            <a:avLst/>
          </a:prstGeom>
          <a:ln w="12700">
            <a:miter lim="400000"/>
          </a:ln>
        </p:spPr>
      </p:pic>
      <p:sp>
        <p:nvSpPr>
          <p:cNvPr id="31" name="TextBox 21">
            <a:extLst>
              <a:ext uri="{FF2B5EF4-FFF2-40B4-BE49-F238E27FC236}">
                <a16:creationId xmlns:a16="http://schemas.microsoft.com/office/drawing/2014/main" id="{23045842-9692-0C02-0906-3753C42443DE}"/>
              </a:ext>
            </a:extLst>
          </p:cNvPr>
          <p:cNvSpPr txBox="1"/>
          <p:nvPr/>
        </p:nvSpPr>
        <p:spPr>
          <a:xfrm>
            <a:off x="9392817" y="6300703"/>
            <a:ext cx="2219675"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3">
                  <a:extLst>
                    <a:ext uri="{A12FA001-AC4F-418D-AE19-62706E023703}">
                      <ahyp:hlinkClr xmlns:ahyp="http://schemas.microsoft.com/office/drawing/2018/hyperlinkcolor" val="tx"/>
                    </a:ext>
                  </a:extLst>
                </a:hlinkClick>
              </a:rPr>
              <a:t>https://openoutcomes.apperta.org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32" name="Picture 1" descr="Picture 1">
            <a:extLst>
              <a:ext uri="{FF2B5EF4-FFF2-40B4-BE49-F238E27FC236}">
                <a16:creationId xmlns:a16="http://schemas.microsoft.com/office/drawing/2014/main" id="{5BB1D60D-84CB-7EE1-052A-C79B0126715F}"/>
              </a:ext>
            </a:extLst>
          </p:cNvPr>
          <p:cNvPicPr>
            <a:picLocks noChangeAspect="1"/>
          </p:cNvPicPr>
          <p:nvPr/>
        </p:nvPicPr>
        <p:blipFill>
          <a:blip r:embed="rId6"/>
          <a:stretch>
            <a:fillRect/>
          </a:stretch>
        </p:blipFill>
        <p:spPr>
          <a:xfrm>
            <a:off x="5403048" y="6245354"/>
            <a:ext cx="1762085" cy="456322"/>
          </a:xfrm>
          <a:prstGeom prst="rect">
            <a:avLst/>
          </a:prstGeom>
          <a:ln w="12700">
            <a:miter lim="400000"/>
          </a:ln>
        </p:spPr>
      </p:pic>
      <p:pic>
        <p:nvPicPr>
          <p:cNvPr id="7" name="Picture 6">
            <a:extLst>
              <a:ext uri="{FF2B5EF4-FFF2-40B4-BE49-F238E27FC236}">
                <a16:creationId xmlns:a16="http://schemas.microsoft.com/office/drawing/2014/main" id="{059FBA0B-5A44-9B4A-8338-2E8931DA2BA1}"/>
              </a:ext>
            </a:extLst>
          </p:cNvPr>
          <p:cNvPicPr>
            <a:picLocks noChangeAspect="1"/>
          </p:cNvPicPr>
          <p:nvPr/>
        </p:nvPicPr>
        <p:blipFill>
          <a:blip r:embed="rId7"/>
          <a:stretch>
            <a:fillRect/>
          </a:stretch>
        </p:blipFill>
        <p:spPr>
          <a:xfrm>
            <a:off x="186938" y="200913"/>
            <a:ext cx="946798" cy="873158"/>
          </a:xfrm>
          <a:prstGeom prst="rect">
            <a:avLst/>
          </a:prstGeom>
        </p:spPr>
      </p:pic>
      <p:pic>
        <p:nvPicPr>
          <p:cNvPr id="8" name="Picture 4" descr="A picture containing drawing&#10;&#10;Description automatically generated">
            <a:extLst>
              <a:ext uri="{FF2B5EF4-FFF2-40B4-BE49-F238E27FC236}">
                <a16:creationId xmlns:a16="http://schemas.microsoft.com/office/drawing/2014/main" id="{A2F5B1EC-F79D-22B0-BD8C-8DE7345E1D26}"/>
              </a:ext>
            </a:extLst>
          </p:cNvPr>
          <p:cNvPicPr>
            <a:picLocks noChangeAspect="1"/>
          </p:cNvPicPr>
          <p:nvPr/>
        </p:nvPicPr>
        <p:blipFill>
          <a:blip r:embed="rId8"/>
          <a:stretch>
            <a:fillRect/>
          </a:stretch>
        </p:blipFill>
        <p:spPr>
          <a:xfrm>
            <a:off x="9789382" y="43068"/>
            <a:ext cx="2392646" cy="1113602"/>
          </a:xfrm>
          <a:prstGeom prst="rect">
            <a:avLst/>
          </a:prstGeom>
          <a:noFill/>
          <a:ln cap="flat">
            <a:noFill/>
          </a:ln>
        </p:spPr>
      </p:pic>
      <p:sp>
        <p:nvSpPr>
          <p:cNvPr id="2" name="TextBox 22">
            <a:extLst>
              <a:ext uri="{FF2B5EF4-FFF2-40B4-BE49-F238E27FC236}">
                <a16:creationId xmlns:a16="http://schemas.microsoft.com/office/drawing/2014/main" id="{34BC78A6-01D4-2C88-8D65-71437CC15782}"/>
              </a:ext>
            </a:extLst>
          </p:cNvPr>
          <p:cNvSpPr txBox="1"/>
          <p:nvPr/>
        </p:nvSpPr>
        <p:spPr>
          <a:xfrm>
            <a:off x="533765" y="1536174"/>
            <a:ext cx="10451940" cy="2646878"/>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Demographic/patient data can be read from the PAS via an interface usually over HL7/FHIR</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Authentication can be delegated to other services, usually Active Directory in UK hospitals. We use </a:t>
            </a:r>
            <a:r>
              <a:rPr kumimoji="0" lang="en-US" sz="18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Keycloak</a:t>
            </a: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for this purpose.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Patients are sent messages with links to questionnaires via email and/or SMS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is an abstract interface for exporting data from the system:</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default plug-in exports to </a:t>
            </a:r>
            <a:r>
              <a:rPr kumimoji="0" lang="en-US" sz="18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ElasticStack</a:t>
            </a: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for data </a:t>
            </a:r>
            <a:r>
              <a:rPr kumimoji="0" lang="en-US" sz="18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visualisation</a:t>
            </a: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and analysis at a population level</a:t>
            </a:r>
          </a:p>
        </p:txBody>
      </p:sp>
    </p:spTree>
    <p:extLst>
      <p:ext uri="{BB962C8B-B14F-4D97-AF65-F5344CB8AC3E}">
        <p14:creationId xmlns:p14="http://schemas.microsoft.com/office/powerpoint/2010/main" val="39519500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7">
            <a:extLst>
              <a:ext uri="{FF2B5EF4-FFF2-40B4-BE49-F238E27FC236}">
                <a16:creationId xmlns:a16="http://schemas.microsoft.com/office/drawing/2014/main" id="{9A6E9DF6-45E4-575E-6E11-8F2408D803A7}"/>
              </a:ext>
            </a:extLst>
          </p:cNvPr>
          <p:cNvCxnSpPr/>
          <p:nvPr/>
        </p:nvCxnSpPr>
        <p:spPr>
          <a:xfrm>
            <a:off x="0" y="6036603"/>
            <a:ext cx="12191996" cy="0"/>
          </a:xfrm>
          <a:prstGeom prst="straightConnector1">
            <a:avLst/>
          </a:prstGeom>
          <a:noFill/>
          <a:ln w="28575" cap="flat">
            <a:solidFill>
              <a:srgbClr val="767171"/>
            </a:solidFill>
            <a:prstDash val="solid"/>
            <a:miter/>
          </a:ln>
        </p:spPr>
      </p:cxnSp>
      <p:sp>
        <p:nvSpPr>
          <p:cNvPr id="14" name="TextBox 22">
            <a:extLst>
              <a:ext uri="{FF2B5EF4-FFF2-40B4-BE49-F238E27FC236}">
                <a16:creationId xmlns:a16="http://schemas.microsoft.com/office/drawing/2014/main" id="{E5BC309A-B497-C9DB-9328-1D4E602117C2}"/>
              </a:ext>
            </a:extLst>
          </p:cNvPr>
          <p:cNvSpPr txBox="1"/>
          <p:nvPr/>
        </p:nvSpPr>
        <p:spPr>
          <a:xfrm>
            <a:off x="1206952" y="252771"/>
            <a:ext cx="6108247"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600" b="0" i="0" u="none" strike="noStrike" kern="1200" cap="none" spc="0" normalizeH="0" baseline="0" noProof="0" dirty="0">
                <a:ln>
                  <a:noFill/>
                </a:ln>
                <a:solidFill>
                  <a:srgbClr val="3C3C3B"/>
                </a:solidFill>
                <a:effectLst/>
                <a:uLnTx/>
                <a:uFillTx/>
                <a:latin typeface="Oswald" pitchFamily="2"/>
                <a:ea typeface="Open Sans" pitchFamily="34"/>
                <a:cs typeface="Open Sans" pitchFamily="34"/>
              </a:rPr>
              <a:t>Deployment Architecture</a:t>
            </a:r>
            <a:endParaRPr kumimoji="0" lang="en-GB" sz="3600" b="0" i="0" u="none" strike="noStrike" kern="1200" cap="none" spc="0" normalizeH="0" baseline="0" noProof="0" dirty="0">
              <a:ln>
                <a:noFill/>
              </a:ln>
              <a:solidFill>
                <a:srgbClr val="000000"/>
              </a:solidFill>
              <a:effectLst/>
              <a:uLnTx/>
              <a:uFillTx/>
              <a:latin typeface="Oswald" pitchFamily="2"/>
              <a:ea typeface="Open Sans" pitchFamily="34"/>
              <a:cs typeface="Open Sans" pitchFamily="34"/>
            </a:endParaRPr>
          </a:p>
        </p:txBody>
      </p:sp>
      <p:pic>
        <p:nvPicPr>
          <p:cNvPr id="26" name="Picture 16">
            <a:extLst>
              <a:ext uri="{FF2B5EF4-FFF2-40B4-BE49-F238E27FC236}">
                <a16:creationId xmlns:a16="http://schemas.microsoft.com/office/drawing/2014/main" id="{33494FE9-0A29-411D-3279-96490E2DE0F0}"/>
              </a:ext>
            </a:extLst>
          </p:cNvPr>
          <p:cNvPicPr>
            <a:picLocks noChangeAspect="1"/>
          </p:cNvPicPr>
          <p:nvPr/>
        </p:nvPicPr>
        <p:blipFill>
          <a:blip r:embed="rId2"/>
          <a:stretch>
            <a:fillRect/>
          </a:stretch>
        </p:blipFill>
        <p:spPr>
          <a:xfrm>
            <a:off x="3019343" y="6158808"/>
            <a:ext cx="765883" cy="676656"/>
          </a:xfrm>
          <a:prstGeom prst="rect">
            <a:avLst/>
          </a:prstGeom>
          <a:noFill/>
          <a:ln cap="flat">
            <a:noFill/>
          </a:ln>
        </p:spPr>
      </p:pic>
      <p:sp>
        <p:nvSpPr>
          <p:cNvPr id="27" name="TextBox 8">
            <a:extLst>
              <a:ext uri="{FF2B5EF4-FFF2-40B4-BE49-F238E27FC236}">
                <a16:creationId xmlns:a16="http://schemas.microsoft.com/office/drawing/2014/main" id="{9D084531-7CDF-ACF9-ABF1-1B15B8D3C413}"/>
              </a:ext>
            </a:extLst>
          </p:cNvPr>
          <p:cNvSpPr txBox="1"/>
          <p:nvPr/>
        </p:nvSpPr>
        <p:spPr>
          <a:xfrm>
            <a:off x="3662490" y="6329630"/>
            <a:ext cx="1198940" cy="287770"/>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3C3C3C"/>
                </a:solidFill>
                <a:effectLst/>
                <a:uLnTx/>
                <a:uFillTx/>
                <a:latin typeface="Oswald" pitchFamily="2" charset="0"/>
                <a:ea typeface="+mn-ea"/>
                <a:cs typeface="+mn-cs"/>
              </a:rPr>
              <a:t>info@apperta.org</a:t>
            </a:r>
          </a:p>
        </p:txBody>
      </p:sp>
      <p:sp>
        <p:nvSpPr>
          <p:cNvPr id="28" name="TextBox 21">
            <a:extLst>
              <a:ext uri="{FF2B5EF4-FFF2-40B4-BE49-F238E27FC236}">
                <a16:creationId xmlns:a16="http://schemas.microsoft.com/office/drawing/2014/main" id="{6233CB5D-C288-60E2-C486-A4500ECDDBCD}"/>
              </a:ext>
            </a:extLst>
          </p:cNvPr>
          <p:cNvSpPr txBox="1"/>
          <p:nvPr/>
        </p:nvSpPr>
        <p:spPr>
          <a:xfrm>
            <a:off x="1440907" y="6308733"/>
            <a:ext cx="1334728"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3">
                  <a:extLst>
                    <a:ext uri="{A12FA001-AC4F-418D-AE19-62706E023703}">
                      <ahyp:hlinkClr xmlns:ahyp="http://schemas.microsoft.com/office/drawing/2018/hyperlinkcolor" val="tx"/>
                    </a:ext>
                  </a:extLst>
                </a:hlinkClick>
              </a:rPr>
              <a:t>https://apperta.org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29" name="Picture 5">
            <a:extLst>
              <a:ext uri="{FF2B5EF4-FFF2-40B4-BE49-F238E27FC236}">
                <a16:creationId xmlns:a16="http://schemas.microsoft.com/office/drawing/2014/main" id="{37138002-0A21-6073-ADDF-131BFF6ACA81}"/>
              </a:ext>
            </a:extLst>
          </p:cNvPr>
          <p:cNvPicPr>
            <a:picLocks noChangeAspect="1"/>
          </p:cNvPicPr>
          <p:nvPr/>
        </p:nvPicPr>
        <p:blipFill>
          <a:blip r:embed="rId4"/>
          <a:srcRect/>
          <a:stretch>
            <a:fillRect/>
          </a:stretch>
        </p:blipFill>
        <p:spPr>
          <a:xfrm>
            <a:off x="385117" y="6221989"/>
            <a:ext cx="917664" cy="435098"/>
          </a:xfrm>
          <a:prstGeom prst="rect">
            <a:avLst/>
          </a:prstGeom>
          <a:noFill/>
          <a:ln cap="flat">
            <a:noFill/>
          </a:ln>
        </p:spPr>
      </p:pic>
      <p:pic>
        <p:nvPicPr>
          <p:cNvPr id="30" name="OpenOutcomes-Logo-Blue.png" descr="OpenOutcomes-Logo-Blue.png">
            <a:extLst>
              <a:ext uri="{FF2B5EF4-FFF2-40B4-BE49-F238E27FC236}">
                <a16:creationId xmlns:a16="http://schemas.microsoft.com/office/drawing/2014/main" id="{062E452E-35CA-CFC6-A5E9-2D0B688DA79B}"/>
              </a:ext>
            </a:extLst>
          </p:cNvPr>
          <p:cNvPicPr>
            <a:picLocks noChangeAspect="1"/>
          </p:cNvPicPr>
          <p:nvPr/>
        </p:nvPicPr>
        <p:blipFill>
          <a:blip r:embed="rId5"/>
          <a:stretch>
            <a:fillRect/>
          </a:stretch>
        </p:blipFill>
        <p:spPr>
          <a:xfrm>
            <a:off x="7774995" y="6275667"/>
            <a:ext cx="1617822" cy="294675"/>
          </a:xfrm>
          <a:prstGeom prst="rect">
            <a:avLst/>
          </a:prstGeom>
          <a:ln w="12700">
            <a:miter lim="400000"/>
          </a:ln>
        </p:spPr>
      </p:pic>
      <p:sp>
        <p:nvSpPr>
          <p:cNvPr id="31" name="TextBox 21">
            <a:extLst>
              <a:ext uri="{FF2B5EF4-FFF2-40B4-BE49-F238E27FC236}">
                <a16:creationId xmlns:a16="http://schemas.microsoft.com/office/drawing/2014/main" id="{23045842-9692-0C02-0906-3753C42443DE}"/>
              </a:ext>
            </a:extLst>
          </p:cNvPr>
          <p:cNvSpPr txBox="1"/>
          <p:nvPr/>
        </p:nvSpPr>
        <p:spPr>
          <a:xfrm>
            <a:off x="9392817" y="6300703"/>
            <a:ext cx="2219675"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3">
                  <a:extLst>
                    <a:ext uri="{A12FA001-AC4F-418D-AE19-62706E023703}">
                      <ahyp:hlinkClr xmlns:ahyp="http://schemas.microsoft.com/office/drawing/2018/hyperlinkcolor" val="tx"/>
                    </a:ext>
                  </a:extLst>
                </a:hlinkClick>
              </a:rPr>
              <a:t>https://openoutcomes.apperta.org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32" name="Picture 1" descr="Picture 1">
            <a:extLst>
              <a:ext uri="{FF2B5EF4-FFF2-40B4-BE49-F238E27FC236}">
                <a16:creationId xmlns:a16="http://schemas.microsoft.com/office/drawing/2014/main" id="{5BB1D60D-84CB-7EE1-052A-C79B0126715F}"/>
              </a:ext>
            </a:extLst>
          </p:cNvPr>
          <p:cNvPicPr>
            <a:picLocks noChangeAspect="1"/>
          </p:cNvPicPr>
          <p:nvPr/>
        </p:nvPicPr>
        <p:blipFill>
          <a:blip r:embed="rId6"/>
          <a:stretch>
            <a:fillRect/>
          </a:stretch>
        </p:blipFill>
        <p:spPr>
          <a:xfrm>
            <a:off x="5403048" y="6245354"/>
            <a:ext cx="1762085" cy="456322"/>
          </a:xfrm>
          <a:prstGeom prst="rect">
            <a:avLst/>
          </a:prstGeom>
          <a:ln w="12700">
            <a:miter lim="400000"/>
          </a:ln>
        </p:spPr>
      </p:pic>
      <p:pic>
        <p:nvPicPr>
          <p:cNvPr id="7" name="Picture 6">
            <a:extLst>
              <a:ext uri="{FF2B5EF4-FFF2-40B4-BE49-F238E27FC236}">
                <a16:creationId xmlns:a16="http://schemas.microsoft.com/office/drawing/2014/main" id="{059FBA0B-5A44-9B4A-8338-2E8931DA2BA1}"/>
              </a:ext>
            </a:extLst>
          </p:cNvPr>
          <p:cNvPicPr>
            <a:picLocks noChangeAspect="1"/>
          </p:cNvPicPr>
          <p:nvPr/>
        </p:nvPicPr>
        <p:blipFill>
          <a:blip r:embed="rId7"/>
          <a:stretch>
            <a:fillRect/>
          </a:stretch>
        </p:blipFill>
        <p:spPr>
          <a:xfrm>
            <a:off x="186938" y="200913"/>
            <a:ext cx="946798" cy="873158"/>
          </a:xfrm>
          <a:prstGeom prst="rect">
            <a:avLst/>
          </a:prstGeom>
        </p:spPr>
      </p:pic>
      <p:pic>
        <p:nvPicPr>
          <p:cNvPr id="8" name="Picture 4" descr="A picture containing drawing&#10;&#10;Description automatically generated">
            <a:extLst>
              <a:ext uri="{FF2B5EF4-FFF2-40B4-BE49-F238E27FC236}">
                <a16:creationId xmlns:a16="http://schemas.microsoft.com/office/drawing/2014/main" id="{A2F5B1EC-F79D-22B0-BD8C-8DE7345E1D26}"/>
              </a:ext>
            </a:extLst>
          </p:cNvPr>
          <p:cNvPicPr>
            <a:picLocks noChangeAspect="1"/>
          </p:cNvPicPr>
          <p:nvPr/>
        </p:nvPicPr>
        <p:blipFill>
          <a:blip r:embed="rId8"/>
          <a:stretch>
            <a:fillRect/>
          </a:stretch>
        </p:blipFill>
        <p:spPr>
          <a:xfrm>
            <a:off x="9789382" y="43068"/>
            <a:ext cx="2392646" cy="1113602"/>
          </a:xfrm>
          <a:prstGeom prst="rect">
            <a:avLst/>
          </a:prstGeom>
          <a:noFill/>
          <a:ln cap="flat">
            <a:noFill/>
          </a:ln>
        </p:spPr>
      </p:pic>
      <p:pic>
        <p:nvPicPr>
          <p:cNvPr id="2" name="Cloud Architecture-2.png" descr="Cloud Architecture-2.png">
            <a:extLst>
              <a:ext uri="{FF2B5EF4-FFF2-40B4-BE49-F238E27FC236}">
                <a16:creationId xmlns:a16="http://schemas.microsoft.com/office/drawing/2014/main" id="{7658AB25-D0A1-E4AE-5ED8-132EA6ECDFAF}"/>
              </a:ext>
            </a:extLst>
          </p:cNvPr>
          <p:cNvPicPr>
            <a:picLocks noChangeAspect="1"/>
          </p:cNvPicPr>
          <p:nvPr/>
        </p:nvPicPr>
        <p:blipFill>
          <a:blip r:embed="rId9"/>
          <a:stretch>
            <a:fillRect/>
          </a:stretch>
        </p:blipFill>
        <p:spPr>
          <a:xfrm>
            <a:off x="2544662" y="768132"/>
            <a:ext cx="7152232" cy="5177213"/>
          </a:xfrm>
          <a:prstGeom prst="rect">
            <a:avLst/>
          </a:prstGeom>
          <a:ln w="12700">
            <a:miter lim="400000"/>
          </a:ln>
          <a:effectLst/>
        </p:spPr>
      </p:pic>
    </p:spTree>
    <p:extLst>
      <p:ext uri="{BB962C8B-B14F-4D97-AF65-F5344CB8AC3E}">
        <p14:creationId xmlns:p14="http://schemas.microsoft.com/office/powerpoint/2010/main" val="12558935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7">
            <a:extLst>
              <a:ext uri="{FF2B5EF4-FFF2-40B4-BE49-F238E27FC236}">
                <a16:creationId xmlns:a16="http://schemas.microsoft.com/office/drawing/2014/main" id="{9A6E9DF6-45E4-575E-6E11-8F2408D803A7}"/>
              </a:ext>
            </a:extLst>
          </p:cNvPr>
          <p:cNvCxnSpPr/>
          <p:nvPr/>
        </p:nvCxnSpPr>
        <p:spPr>
          <a:xfrm>
            <a:off x="0" y="6036603"/>
            <a:ext cx="12191996" cy="0"/>
          </a:xfrm>
          <a:prstGeom prst="straightConnector1">
            <a:avLst/>
          </a:prstGeom>
          <a:noFill/>
          <a:ln w="28575" cap="flat">
            <a:solidFill>
              <a:srgbClr val="767171"/>
            </a:solidFill>
            <a:prstDash val="solid"/>
            <a:miter/>
          </a:ln>
        </p:spPr>
      </p:cxnSp>
      <p:sp>
        <p:nvSpPr>
          <p:cNvPr id="14" name="TextBox 22">
            <a:extLst>
              <a:ext uri="{FF2B5EF4-FFF2-40B4-BE49-F238E27FC236}">
                <a16:creationId xmlns:a16="http://schemas.microsoft.com/office/drawing/2014/main" id="{E5BC309A-B497-C9DB-9328-1D4E602117C2}"/>
              </a:ext>
            </a:extLst>
          </p:cNvPr>
          <p:cNvSpPr txBox="1"/>
          <p:nvPr/>
        </p:nvSpPr>
        <p:spPr>
          <a:xfrm>
            <a:off x="1133736" y="327716"/>
            <a:ext cx="6363428"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600" b="0" i="0" u="none" strike="noStrike" kern="1200" cap="none" spc="0" normalizeH="0" baseline="0" noProof="0" dirty="0">
                <a:ln>
                  <a:noFill/>
                </a:ln>
                <a:solidFill>
                  <a:srgbClr val="3C3C3B"/>
                </a:solidFill>
                <a:effectLst/>
                <a:uLnTx/>
                <a:uFillTx/>
                <a:latin typeface="Oswald" pitchFamily="2"/>
                <a:ea typeface="Open Sans" pitchFamily="34"/>
                <a:cs typeface="Open Sans" pitchFamily="34"/>
              </a:rPr>
              <a:t>Features – Patient App</a:t>
            </a:r>
            <a:endParaRPr kumimoji="0" lang="en-GB" sz="3600" b="0" i="0" u="none" strike="noStrike" kern="1200" cap="none" spc="0" normalizeH="0" baseline="0" noProof="0" dirty="0">
              <a:ln>
                <a:noFill/>
              </a:ln>
              <a:solidFill>
                <a:srgbClr val="000000"/>
              </a:solidFill>
              <a:effectLst/>
              <a:uLnTx/>
              <a:uFillTx/>
              <a:latin typeface="Oswald" pitchFamily="2"/>
              <a:ea typeface="Open Sans" pitchFamily="34"/>
              <a:cs typeface="Open Sans" pitchFamily="34"/>
            </a:endParaRPr>
          </a:p>
        </p:txBody>
      </p:sp>
      <p:pic>
        <p:nvPicPr>
          <p:cNvPr id="26" name="Picture 16">
            <a:extLst>
              <a:ext uri="{FF2B5EF4-FFF2-40B4-BE49-F238E27FC236}">
                <a16:creationId xmlns:a16="http://schemas.microsoft.com/office/drawing/2014/main" id="{33494FE9-0A29-411D-3279-96490E2DE0F0}"/>
              </a:ext>
            </a:extLst>
          </p:cNvPr>
          <p:cNvPicPr>
            <a:picLocks noChangeAspect="1"/>
          </p:cNvPicPr>
          <p:nvPr/>
        </p:nvPicPr>
        <p:blipFill>
          <a:blip r:embed="rId2"/>
          <a:stretch>
            <a:fillRect/>
          </a:stretch>
        </p:blipFill>
        <p:spPr>
          <a:xfrm>
            <a:off x="3019343" y="6158808"/>
            <a:ext cx="765883" cy="676656"/>
          </a:xfrm>
          <a:prstGeom prst="rect">
            <a:avLst/>
          </a:prstGeom>
          <a:noFill/>
          <a:ln cap="flat">
            <a:noFill/>
          </a:ln>
        </p:spPr>
      </p:pic>
      <p:sp>
        <p:nvSpPr>
          <p:cNvPr id="27" name="TextBox 8">
            <a:extLst>
              <a:ext uri="{FF2B5EF4-FFF2-40B4-BE49-F238E27FC236}">
                <a16:creationId xmlns:a16="http://schemas.microsoft.com/office/drawing/2014/main" id="{9D084531-7CDF-ACF9-ABF1-1B15B8D3C413}"/>
              </a:ext>
            </a:extLst>
          </p:cNvPr>
          <p:cNvSpPr txBox="1"/>
          <p:nvPr/>
        </p:nvSpPr>
        <p:spPr>
          <a:xfrm>
            <a:off x="3662490" y="6329630"/>
            <a:ext cx="1198940" cy="287770"/>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3C3C3C"/>
                </a:solidFill>
                <a:effectLst/>
                <a:uLnTx/>
                <a:uFillTx/>
                <a:latin typeface="Oswald" pitchFamily="2" charset="0"/>
                <a:ea typeface="+mn-ea"/>
                <a:cs typeface="+mn-cs"/>
              </a:rPr>
              <a:t>info@apperta.org</a:t>
            </a:r>
          </a:p>
        </p:txBody>
      </p:sp>
      <p:sp>
        <p:nvSpPr>
          <p:cNvPr id="28" name="TextBox 21">
            <a:extLst>
              <a:ext uri="{FF2B5EF4-FFF2-40B4-BE49-F238E27FC236}">
                <a16:creationId xmlns:a16="http://schemas.microsoft.com/office/drawing/2014/main" id="{6233CB5D-C288-60E2-C486-A4500ECDDBCD}"/>
              </a:ext>
            </a:extLst>
          </p:cNvPr>
          <p:cNvSpPr txBox="1"/>
          <p:nvPr/>
        </p:nvSpPr>
        <p:spPr>
          <a:xfrm>
            <a:off x="1440907" y="6308733"/>
            <a:ext cx="1334728"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3">
                  <a:extLst>
                    <a:ext uri="{A12FA001-AC4F-418D-AE19-62706E023703}">
                      <ahyp:hlinkClr xmlns:ahyp="http://schemas.microsoft.com/office/drawing/2018/hyperlinkcolor" val="tx"/>
                    </a:ext>
                  </a:extLst>
                </a:hlinkClick>
              </a:rPr>
              <a:t>https://apperta.org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29" name="Picture 5">
            <a:extLst>
              <a:ext uri="{FF2B5EF4-FFF2-40B4-BE49-F238E27FC236}">
                <a16:creationId xmlns:a16="http://schemas.microsoft.com/office/drawing/2014/main" id="{37138002-0A21-6073-ADDF-131BFF6ACA81}"/>
              </a:ext>
            </a:extLst>
          </p:cNvPr>
          <p:cNvPicPr>
            <a:picLocks noChangeAspect="1"/>
          </p:cNvPicPr>
          <p:nvPr/>
        </p:nvPicPr>
        <p:blipFill>
          <a:blip r:embed="rId4"/>
          <a:srcRect/>
          <a:stretch>
            <a:fillRect/>
          </a:stretch>
        </p:blipFill>
        <p:spPr>
          <a:xfrm>
            <a:off x="385117" y="6221989"/>
            <a:ext cx="917664" cy="435098"/>
          </a:xfrm>
          <a:prstGeom prst="rect">
            <a:avLst/>
          </a:prstGeom>
          <a:noFill/>
          <a:ln cap="flat">
            <a:noFill/>
          </a:ln>
        </p:spPr>
      </p:pic>
      <p:pic>
        <p:nvPicPr>
          <p:cNvPr id="30" name="OpenOutcomes-Logo-Blue.png" descr="OpenOutcomes-Logo-Blue.png">
            <a:extLst>
              <a:ext uri="{FF2B5EF4-FFF2-40B4-BE49-F238E27FC236}">
                <a16:creationId xmlns:a16="http://schemas.microsoft.com/office/drawing/2014/main" id="{062E452E-35CA-CFC6-A5E9-2D0B688DA79B}"/>
              </a:ext>
            </a:extLst>
          </p:cNvPr>
          <p:cNvPicPr>
            <a:picLocks noChangeAspect="1"/>
          </p:cNvPicPr>
          <p:nvPr/>
        </p:nvPicPr>
        <p:blipFill>
          <a:blip r:embed="rId5"/>
          <a:stretch>
            <a:fillRect/>
          </a:stretch>
        </p:blipFill>
        <p:spPr>
          <a:xfrm>
            <a:off x="7774995" y="6275667"/>
            <a:ext cx="1617822" cy="294675"/>
          </a:xfrm>
          <a:prstGeom prst="rect">
            <a:avLst/>
          </a:prstGeom>
          <a:ln w="12700">
            <a:miter lim="400000"/>
          </a:ln>
        </p:spPr>
      </p:pic>
      <p:sp>
        <p:nvSpPr>
          <p:cNvPr id="31" name="TextBox 21">
            <a:extLst>
              <a:ext uri="{FF2B5EF4-FFF2-40B4-BE49-F238E27FC236}">
                <a16:creationId xmlns:a16="http://schemas.microsoft.com/office/drawing/2014/main" id="{23045842-9692-0C02-0906-3753C42443DE}"/>
              </a:ext>
            </a:extLst>
          </p:cNvPr>
          <p:cNvSpPr txBox="1"/>
          <p:nvPr/>
        </p:nvSpPr>
        <p:spPr>
          <a:xfrm>
            <a:off x="9392817" y="6300703"/>
            <a:ext cx="2219675"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3">
                  <a:extLst>
                    <a:ext uri="{A12FA001-AC4F-418D-AE19-62706E023703}">
                      <ahyp:hlinkClr xmlns:ahyp="http://schemas.microsoft.com/office/drawing/2018/hyperlinkcolor" val="tx"/>
                    </a:ext>
                  </a:extLst>
                </a:hlinkClick>
              </a:rPr>
              <a:t>https://openoutcomes.apperta.org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32" name="Picture 1" descr="Picture 1">
            <a:extLst>
              <a:ext uri="{FF2B5EF4-FFF2-40B4-BE49-F238E27FC236}">
                <a16:creationId xmlns:a16="http://schemas.microsoft.com/office/drawing/2014/main" id="{5BB1D60D-84CB-7EE1-052A-C79B0126715F}"/>
              </a:ext>
            </a:extLst>
          </p:cNvPr>
          <p:cNvPicPr>
            <a:picLocks noChangeAspect="1"/>
          </p:cNvPicPr>
          <p:nvPr/>
        </p:nvPicPr>
        <p:blipFill>
          <a:blip r:embed="rId6"/>
          <a:stretch>
            <a:fillRect/>
          </a:stretch>
        </p:blipFill>
        <p:spPr>
          <a:xfrm>
            <a:off x="5403048" y="6245354"/>
            <a:ext cx="1762085" cy="456322"/>
          </a:xfrm>
          <a:prstGeom prst="rect">
            <a:avLst/>
          </a:prstGeom>
          <a:ln w="12700">
            <a:miter lim="400000"/>
          </a:ln>
        </p:spPr>
      </p:pic>
      <p:pic>
        <p:nvPicPr>
          <p:cNvPr id="7" name="Picture 6">
            <a:extLst>
              <a:ext uri="{FF2B5EF4-FFF2-40B4-BE49-F238E27FC236}">
                <a16:creationId xmlns:a16="http://schemas.microsoft.com/office/drawing/2014/main" id="{059FBA0B-5A44-9B4A-8338-2E8931DA2BA1}"/>
              </a:ext>
            </a:extLst>
          </p:cNvPr>
          <p:cNvPicPr>
            <a:picLocks noChangeAspect="1"/>
          </p:cNvPicPr>
          <p:nvPr/>
        </p:nvPicPr>
        <p:blipFill>
          <a:blip r:embed="rId7"/>
          <a:stretch>
            <a:fillRect/>
          </a:stretch>
        </p:blipFill>
        <p:spPr>
          <a:xfrm>
            <a:off x="186938" y="200913"/>
            <a:ext cx="946798" cy="873158"/>
          </a:xfrm>
          <a:prstGeom prst="rect">
            <a:avLst/>
          </a:prstGeom>
        </p:spPr>
      </p:pic>
      <p:pic>
        <p:nvPicPr>
          <p:cNvPr id="8" name="Picture 4" descr="A picture containing drawing&#10;&#10;Description automatically generated">
            <a:extLst>
              <a:ext uri="{FF2B5EF4-FFF2-40B4-BE49-F238E27FC236}">
                <a16:creationId xmlns:a16="http://schemas.microsoft.com/office/drawing/2014/main" id="{A2F5B1EC-F79D-22B0-BD8C-8DE7345E1D26}"/>
              </a:ext>
            </a:extLst>
          </p:cNvPr>
          <p:cNvPicPr>
            <a:picLocks noChangeAspect="1"/>
          </p:cNvPicPr>
          <p:nvPr/>
        </p:nvPicPr>
        <p:blipFill>
          <a:blip r:embed="rId8"/>
          <a:stretch>
            <a:fillRect/>
          </a:stretch>
        </p:blipFill>
        <p:spPr>
          <a:xfrm>
            <a:off x="9789382" y="43068"/>
            <a:ext cx="2392646" cy="1113602"/>
          </a:xfrm>
          <a:prstGeom prst="rect">
            <a:avLst/>
          </a:prstGeom>
          <a:noFill/>
          <a:ln cap="flat">
            <a:noFill/>
          </a:ln>
        </p:spPr>
      </p:pic>
      <p:sp>
        <p:nvSpPr>
          <p:cNvPr id="6" name="TextBox 22">
            <a:extLst>
              <a:ext uri="{FF2B5EF4-FFF2-40B4-BE49-F238E27FC236}">
                <a16:creationId xmlns:a16="http://schemas.microsoft.com/office/drawing/2014/main" id="{40C084E6-C2B2-BACF-B24F-5FA3B8BE98B9}"/>
              </a:ext>
            </a:extLst>
          </p:cNvPr>
          <p:cNvSpPr txBox="1"/>
          <p:nvPr/>
        </p:nvSpPr>
        <p:spPr>
          <a:xfrm>
            <a:off x="5108172" y="1828562"/>
            <a:ext cx="6363427" cy="3200876"/>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Runs in a browser on mobile phone, tablet, laptop or desktop</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Look and feel can be branded</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Is designed to be very simple to use with one question per page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Is launched via a link in an email or SMS which is automatically sent to the patient at the appropriate time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Uses patient surname and DOB for authentication</a:t>
            </a:r>
          </a:p>
        </p:txBody>
      </p:sp>
      <p:grpSp>
        <p:nvGrpSpPr>
          <p:cNvPr id="10" name="Group 9">
            <a:extLst>
              <a:ext uri="{FF2B5EF4-FFF2-40B4-BE49-F238E27FC236}">
                <a16:creationId xmlns:a16="http://schemas.microsoft.com/office/drawing/2014/main" id="{EE97A3E3-FE24-4244-714F-5888AEDFF680}"/>
              </a:ext>
            </a:extLst>
          </p:cNvPr>
          <p:cNvGrpSpPr/>
          <p:nvPr/>
        </p:nvGrpSpPr>
        <p:grpSpPr>
          <a:xfrm>
            <a:off x="861780" y="1144869"/>
            <a:ext cx="3827710" cy="4737078"/>
            <a:chOff x="601404" y="1699032"/>
            <a:chExt cx="11495887" cy="14479043"/>
          </a:xfrm>
          <a:effectLst>
            <a:outerShdw blurRad="50800" dist="38100" dir="2700000" algn="tl" rotWithShape="0">
              <a:prstClr val="black">
                <a:alpha val="40000"/>
              </a:prstClr>
            </a:outerShdw>
          </a:effectLst>
        </p:grpSpPr>
        <p:pic>
          <p:nvPicPr>
            <p:cNvPr id="5" name="Screenshot 2022-06-23 at 13.12.17.png" descr="Screenshot 2022-06-23 at 13.12.17.png">
              <a:extLst>
                <a:ext uri="{FF2B5EF4-FFF2-40B4-BE49-F238E27FC236}">
                  <a16:creationId xmlns:a16="http://schemas.microsoft.com/office/drawing/2014/main" id="{6B57E2CB-A3AA-4596-3ABF-9C497C421019}"/>
                </a:ext>
              </a:extLst>
            </p:cNvPr>
            <p:cNvPicPr>
              <a:picLocks noChangeAspect="1"/>
            </p:cNvPicPr>
            <p:nvPr/>
          </p:nvPicPr>
          <p:blipFill>
            <a:blip r:embed="rId9"/>
            <a:stretch>
              <a:fillRect/>
            </a:stretch>
          </p:blipFill>
          <p:spPr>
            <a:xfrm>
              <a:off x="601404" y="1699032"/>
              <a:ext cx="7036656" cy="13517329"/>
            </a:xfrm>
            <a:prstGeom prst="rect">
              <a:avLst/>
            </a:prstGeom>
            <a:ln w="12700">
              <a:miter lim="400000"/>
            </a:ln>
          </p:spPr>
        </p:pic>
        <p:pic>
          <p:nvPicPr>
            <p:cNvPr id="9" name="Screenshot 2022-06-23 at 13.12.01.png" descr="Screenshot 2022-06-23 at 13.12.01.png">
              <a:extLst>
                <a:ext uri="{FF2B5EF4-FFF2-40B4-BE49-F238E27FC236}">
                  <a16:creationId xmlns:a16="http://schemas.microsoft.com/office/drawing/2014/main" id="{145A900F-523C-DDEE-629E-6EA87C571FFC}"/>
                </a:ext>
              </a:extLst>
            </p:cNvPr>
            <p:cNvPicPr>
              <a:picLocks noChangeAspect="1"/>
            </p:cNvPicPr>
            <p:nvPr/>
          </p:nvPicPr>
          <p:blipFill>
            <a:blip r:embed="rId10"/>
            <a:stretch>
              <a:fillRect/>
            </a:stretch>
          </p:blipFill>
          <p:spPr>
            <a:xfrm>
              <a:off x="4972822" y="2660746"/>
              <a:ext cx="7124469" cy="13517329"/>
            </a:xfrm>
            <a:prstGeom prst="rect">
              <a:avLst/>
            </a:prstGeom>
            <a:ln w="12700">
              <a:miter lim="400000"/>
            </a:ln>
          </p:spPr>
        </p:pic>
      </p:grpSp>
    </p:spTree>
    <p:extLst>
      <p:ext uri="{BB962C8B-B14F-4D97-AF65-F5344CB8AC3E}">
        <p14:creationId xmlns:p14="http://schemas.microsoft.com/office/powerpoint/2010/main" val="18941549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7">
            <a:extLst>
              <a:ext uri="{FF2B5EF4-FFF2-40B4-BE49-F238E27FC236}">
                <a16:creationId xmlns:a16="http://schemas.microsoft.com/office/drawing/2014/main" id="{9A6E9DF6-45E4-575E-6E11-8F2408D803A7}"/>
              </a:ext>
            </a:extLst>
          </p:cNvPr>
          <p:cNvCxnSpPr/>
          <p:nvPr/>
        </p:nvCxnSpPr>
        <p:spPr>
          <a:xfrm>
            <a:off x="0" y="6036603"/>
            <a:ext cx="12191996" cy="0"/>
          </a:xfrm>
          <a:prstGeom prst="straightConnector1">
            <a:avLst/>
          </a:prstGeom>
          <a:noFill/>
          <a:ln w="28575" cap="flat">
            <a:solidFill>
              <a:srgbClr val="767171"/>
            </a:solidFill>
            <a:prstDash val="solid"/>
            <a:miter/>
          </a:ln>
        </p:spPr>
      </p:cxnSp>
      <p:sp>
        <p:nvSpPr>
          <p:cNvPr id="14" name="TextBox 22">
            <a:extLst>
              <a:ext uri="{FF2B5EF4-FFF2-40B4-BE49-F238E27FC236}">
                <a16:creationId xmlns:a16="http://schemas.microsoft.com/office/drawing/2014/main" id="{E5BC309A-B497-C9DB-9328-1D4E602117C2}"/>
              </a:ext>
            </a:extLst>
          </p:cNvPr>
          <p:cNvSpPr txBox="1"/>
          <p:nvPr/>
        </p:nvSpPr>
        <p:spPr>
          <a:xfrm>
            <a:off x="1133736" y="327716"/>
            <a:ext cx="6363428"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600" b="0" i="0" u="none" strike="noStrike" kern="1200" cap="none" spc="0" normalizeH="0" baseline="0" noProof="0" dirty="0">
                <a:ln>
                  <a:noFill/>
                </a:ln>
                <a:solidFill>
                  <a:srgbClr val="3C3C3B"/>
                </a:solidFill>
                <a:effectLst/>
                <a:uLnTx/>
                <a:uFillTx/>
                <a:latin typeface="Oswald" pitchFamily="2"/>
                <a:ea typeface="Open Sans" pitchFamily="34"/>
                <a:cs typeface="Open Sans" pitchFamily="34"/>
              </a:rPr>
              <a:t>Features – Clinicians Portal</a:t>
            </a:r>
            <a:endParaRPr kumimoji="0" lang="en-GB" sz="3600" b="0" i="0" u="none" strike="noStrike" kern="1200" cap="none" spc="0" normalizeH="0" baseline="0" noProof="0" dirty="0">
              <a:ln>
                <a:noFill/>
              </a:ln>
              <a:solidFill>
                <a:srgbClr val="000000"/>
              </a:solidFill>
              <a:effectLst/>
              <a:uLnTx/>
              <a:uFillTx/>
              <a:latin typeface="Oswald" pitchFamily="2"/>
              <a:ea typeface="Open Sans" pitchFamily="34"/>
              <a:cs typeface="Open Sans" pitchFamily="34"/>
            </a:endParaRPr>
          </a:p>
        </p:txBody>
      </p:sp>
      <p:pic>
        <p:nvPicPr>
          <p:cNvPr id="26" name="Picture 16">
            <a:extLst>
              <a:ext uri="{FF2B5EF4-FFF2-40B4-BE49-F238E27FC236}">
                <a16:creationId xmlns:a16="http://schemas.microsoft.com/office/drawing/2014/main" id="{33494FE9-0A29-411D-3279-96490E2DE0F0}"/>
              </a:ext>
            </a:extLst>
          </p:cNvPr>
          <p:cNvPicPr>
            <a:picLocks noChangeAspect="1"/>
          </p:cNvPicPr>
          <p:nvPr/>
        </p:nvPicPr>
        <p:blipFill>
          <a:blip r:embed="rId2"/>
          <a:stretch>
            <a:fillRect/>
          </a:stretch>
        </p:blipFill>
        <p:spPr>
          <a:xfrm>
            <a:off x="3019343" y="6158808"/>
            <a:ext cx="765883" cy="676656"/>
          </a:xfrm>
          <a:prstGeom prst="rect">
            <a:avLst/>
          </a:prstGeom>
          <a:noFill/>
          <a:ln cap="flat">
            <a:noFill/>
          </a:ln>
        </p:spPr>
      </p:pic>
      <p:sp>
        <p:nvSpPr>
          <p:cNvPr id="27" name="TextBox 8">
            <a:extLst>
              <a:ext uri="{FF2B5EF4-FFF2-40B4-BE49-F238E27FC236}">
                <a16:creationId xmlns:a16="http://schemas.microsoft.com/office/drawing/2014/main" id="{9D084531-7CDF-ACF9-ABF1-1B15B8D3C413}"/>
              </a:ext>
            </a:extLst>
          </p:cNvPr>
          <p:cNvSpPr txBox="1"/>
          <p:nvPr/>
        </p:nvSpPr>
        <p:spPr>
          <a:xfrm>
            <a:off x="3662490" y="6329630"/>
            <a:ext cx="1198940" cy="287770"/>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3C3C3C"/>
                </a:solidFill>
                <a:effectLst/>
                <a:uLnTx/>
                <a:uFillTx/>
                <a:latin typeface="Oswald" pitchFamily="2" charset="0"/>
                <a:ea typeface="+mn-ea"/>
                <a:cs typeface="+mn-cs"/>
              </a:rPr>
              <a:t>info@apperta.org</a:t>
            </a:r>
          </a:p>
        </p:txBody>
      </p:sp>
      <p:sp>
        <p:nvSpPr>
          <p:cNvPr id="28" name="TextBox 21">
            <a:extLst>
              <a:ext uri="{FF2B5EF4-FFF2-40B4-BE49-F238E27FC236}">
                <a16:creationId xmlns:a16="http://schemas.microsoft.com/office/drawing/2014/main" id="{6233CB5D-C288-60E2-C486-A4500ECDDBCD}"/>
              </a:ext>
            </a:extLst>
          </p:cNvPr>
          <p:cNvSpPr txBox="1"/>
          <p:nvPr/>
        </p:nvSpPr>
        <p:spPr>
          <a:xfrm>
            <a:off x="1440907" y="6308733"/>
            <a:ext cx="1334728"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3">
                  <a:extLst>
                    <a:ext uri="{A12FA001-AC4F-418D-AE19-62706E023703}">
                      <ahyp:hlinkClr xmlns:ahyp="http://schemas.microsoft.com/office/drawing/2018/hyperlinkcolor" val="tx"/>
                    </a:ext>
                  </a:extLst>
                </a:hlinkClick>
              </a:rPr>
              <a:t>https://apperta.org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29" name="Picture 5">
            <a:extLst>
              <a:ext uri="{FF2B5EF4-FFF2-40B4-BE49-F238E27FC236}">
                <a16:creationId xmlns:a16="http://schemas.microsoft.com/office/drawing/2014/main" id="{37138002-0A21-6073-ADDF-131BFF6ACA81}"/>
              </a:ext>
            </a:extLst>
          </p:cNvPr>
          <p:cNvPicPr>
            <a:picLocks noChangeAspect="1"/>
          </p:cNvPicPr>
          <p:nvPr/>
        </p:nvPicPr>
        <p:blipFill>
          <a:blip r:embed="rId4"/>
          <a:srcRect/>
          <a:stretch>
            <a:fillRect/>
          </a:stretch>
        </p:blipFill>
        <p:spPr>
          <a:xfrm>
            <a:off x="385117" y="6221989"/>
            <a:ext cx="917664" cy="435098"/>
          </a:xfrm>
          <a:prstGeom prst="rect">
            <a:avLst/>
          </a:prstGeom>
          <a:noFill/>
          <a:ln cap="flat">
            <a:noFill/>
          </a:ln>
        </p:spPr>
      </p:pic>
      <p:pic>
        <p:nvPicPr>
          <p:cNvPr id="30" name="OpenOutcomes-Logo-Blue.png" descr="OpenOutcomes-Logo-Blue.png">
            <a:extLst>
              <a:ext uri="{FF2B5EF4-FFF2-40B4-BE49-F238E27FC236}">
                <a16:creationId xmlns:a16="http://schemas.microsoft.com/office/drawing/2014/main" id="{062E452E-35CA-CFC6-A5E9-2D0B688DA79B}"/>
              </a:ext>
            </a:extLst>
          </p:cNvPr>
          <p:cNvPicPr>
            <a:picLocks noChangeAspect="1"/>
          </p:cNvPicPr>
          <p:nvPr/>
        </p:nvPicPr>
        <p:blipFill>
          <a:blip r:embed="rId5"/>
          <a:stretch>
            <a:fillRect/>
          </a:stretch>
        </p:blipFill>
        <p:spPr>
          <a:xfrm>
            <a:off x="7774995" y="6275667"/>
            <a:ext cx="1617822" cy="294675"/>
          </a:xfrm>
          <a:prstGeom prst="rect">
            <a:avLst/>
          </a:prstGeom>
          <a:ln w="12700">
            <a:miter lim="400000"/>
          </a:ln>
        </p:spPr>
      </p:pic>
      <p:sp>
        <p:nvSpPr>
          <p:cNvPr id="31" name="TextBox 21">
            <a:extLst>
              <a:ext uri="{FF2B5EF4-FFF2-40B4-BE49-F238E27FC236}">
                <a16:creationId xmlns:a16="http://schemas.microsoft.com/office/drawing/2014/main" id="{23045842-9692-0C02-0906-3753C42443DE}"/>
              </a:ext>
            </a:extLst>
          </p:cNvPr>
          <p:cNvSpPr txBox="1"/>
          <p:nvPr/>
        </p:nvSpPr>
        <p:spPr>
          <a:xfrm>
            <a:off x="9392817" y="6300703"/>
            <a:ext cx="2219675"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3">
                  <a:extLst>
                    <a:ext uri="{A12FA001-AC4F-418D-AE19-62706E023703}">
                      <ahyp:hlinkClr xmlns:ahyp="http://schemas.microsoft.com/office/drawing/2018/hyperlinkcolor" val="tx"/>
                    </a:ext>
                  </a:extLst>
                </a:hlinkClick>
              </a:rPr>
              <a:t>https://openoutcomes.apperta.org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32" name="Picture 1" descr="Picture 1">
            <a:extLst>
              <a:ext uri="{FF2B5EF4-FFF2-40B4-BE49-F238E27FC236}">
                <a16:creationId xmlns:a16="http://schemas.microsoft.com/office/drawing/2014/main" id="{5BB1D60D-84CB-7EE1-052A-C79B0126715F}"/>
              </a:ext>
            </a:extLst>
          </p:cNvPr>
          <p:cNvPicPr>
            <a:picLocks noChangeAspect="1"/>
          </p:cNvPicPr>
          <p:nvPr/>
        </p:nvPicPr>
        <p:blipFill>
          <a:blip r:embed="rId6"/>
          <a:stretch>
            <a:fillRect/>
          </a:stretch>
        </p:blipFill>
        <p:spPr>
          <a:xfrm>
            <a:off x="5403048" y="6245354"/>
            <a:ext cx="1762085" cy="456322"/>
          </a:xfrm>
          <a:prstGeom prst="rect">
            <a:avLst/>
          </a:prstGeom>
          <a:ln w="12700">
            <a:miter lim="400000"/>
          </a:ln>
        </p:spPr>
      </p:pic>
      <p:pic>
        <p:nvPicPr>
          <p:cNvPr id="7" name="Picture 6">
            <a:extLst>
              <a:ext uri="{FF2B5EF4-FFF2-40B4-BE49-F238E27FC236}">
                <a16:creationId xmlns:a16="http://schemas.microsoft.com/office/drawing/2014/main" id="{059FBA0B-5A44-9B4A-8338-2E8931DA2BA1}"/>
              </a:ext>
            </a:extLst>
          </p:cNvPr>
          <p:cNvPicPr>
            <a:picLocks noChangeAspect="1"/>
          </p:cNvPicPr>
          <p:nvPr/>
        </p:nvPicPr>
        <p:blipFill>
          <a:blip r:embed="rId7"/>
          <a:stretch>
            <a:fillRect/>
          </a:stretch>
        </p:blipFill>
        <p:spPr>
          <a:xfrm>
            <a:off x="186938" y="200913"/>
            <a:ext cx="946798" cy="873158"/>
          </a:xfrm>
          <a:prstGeom prst="rect">
            <a:avLst/>
          </a:prstGeom>
        </p:spPr>
      </p:pic>
      <p:pic>
        <p:nvPicPr>
          <p:cNvPr id="8" name="Picture 4" descr="A picture containing drawing&#10;&#10;Description automatically generated">
            <a:extLst>
              <a:ext uri="{FF2B5EF4-FFF2-40B4-BE49-F238E27FC236}">
                <a16:creationId xmlns:a16="http://schemas.microsoft.com/office/drawing/2014/main" id="{A2F5B1EC-F79D-22B0-BD8C-8DE7345E1D26}"/>
              </a:ext>
            </a:extLst>
          </p:cNvPr>
          <p:cNvPicPr>
            <a:picLocks noChangeAspect="1"/>
          </p:cNvPicPr>
          <p:nvPr/>
        </p:nvPicPr>
        <p:blipFill>
          <a:blip r:embed="rId8"/>
          <a:stretch>
            <a:fillRect/>
          </a:stretch>
        </p:blipFill>
        <p:spPr>
          <a:xfrm>
            <a:off x="9789382" y="43068"/>
            <a:ext cx="2392646" cy="1113602"/>
          </a:xfrm>
          <a:prstGeom prst="rect">
            <a:avLst/>
          </a:prstGeom>
          <a:noFill/>
          <a:ln cap="flat">
            <a:noFill/>
          </a:ln>
        </p:spPr>
      </p:pic>
      <p:sp>
        <p:nvSpPr>
          <p:cNvPr id="6" name="TextBox 22">
            <a:extLst>
              <a:ext uri="{FF2B5EF4-FFF2-40B4-BE49-F238E27FC236}">
                <a16:creationId xmlns:a16="http://schemas.microsoft.com/office/drawing/2014/main" id="{40C084E6-C2B2-BACF-B24F-5FA3B8BE98B9}"/>
              </a:ext>
            </a:extLst>
          </p:cNvPr>
          <p:cNvSpPr txBox="1"/>
          <p:nvPr/>
        </p:nvSpPr>
        <p:spPr>
          <a:xfrm>
            <a:off x="6096000" y="1810882"/>
            <a:ext cx="5669619" cy="2339102"/>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Displays all patient information including status of a pathway, procedure data and PROMs in one straightforward record</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PROMs scores are shown on charts which can be shown to the patient in clinic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Allows clinicians and administrators to fill in PROMs questionnaires on the behalf of patients</a:t>
            </a:r>
          </a:p>
        </p:txBody>
      </p:sp>
      <p:grpSp>
        <p:nvGrpSpPr>
          <p:cNvPr id="11" name="Group 10">
            <a:extLst>
              <a:ext uri="{FF2B5EF4-FFF2-40B4-BE49-F238E27FC236}">
                <a16:creationId xmlns:a16="http://schemas.microsoft.com/office/drawing/2014/main" id="{F9654AC2-F9EB-520E-3455-C77345B198BD}"/>
              </a:ext>
            </a:extLst>
          </p:cNvPr>
          <p:cNvGrpSpPr/>
          <p:nvPr/>
        </p:nvGrpSpPr>
        <p:grpSpPr>
          <a:xfrm>
            <a:off x="-605915" y="1267073"/>
            <a:ext cx="6463387" cy="4354813"/>
            <a:chOff x="-5434687" y="1727018"/>
            <a:chExt cx="17922474" cy="12075561"/>
          </a:xfrm>
          <a:effectLst>
            <a:outerShdw blurRad="50800" dist="38100" dir="2700000" algn="tl" rotWithShape="0">
              <a:prstClr val="black">
                <a:alpha val="40000"/>
              </a:prstClr>
            </a:outerShdw>
          </a:effectLst>
        </p:grpSpPr>
        <p:pic>
          <p:nvPicPr>
            <p:cNvPr id="2" name="Screenshot 2022-06-23 at 12.21.05.png" descr="Screenshot 2022-06-23 at 12.21.05.png">
              <a:extLst>
                <a:ext uri="{FF2B5EF4-FFF2-40B4-BE49-F238E27FC236}">
                  <a16:creationId xmlns:a16="http://schemas.microsoft.com/office/drawing/2014/main" id="{65D222F2-DAF4-D2F6-8A3D-69A33C8E90DE}"/>
                </a:ext>
              </a:extLst>
            </p:cNvPr>
            <p:cNvPicPr>
              <a:picLocks noChangeAspect="1"/>
            </p:cNvPicPr>
            <p:nvPr/>
          </p:nvPicPr>
          <p:blipFill>
            <a:blip r:embed="rId9"/>
            <a:stretch>
              <a:fillRect/>
            </a:stretch>
          </p:blipFill>
          <p:spPr>
            <a:xfrm>
              <a:off x="-5434687" y="1727018"/>
              <a:ext cx="16083116" cy="8055593"/>
            </a:xfrm>
            <a:prstGeom prst="rect">
              <a:avLst/>
            </a:prstGeom>
            <a:ln w="12700">
              <a:miter lim="400000"/>
            </a:ln>
          </p:spPr>
        </p:pic>
        <p:pic>
          <p:nvPicPr>
            <p:cNvPr id="4" name="Screenshot 2022-09-14 at 12.49.24.png" descr="Screenshot 2022-09-14 at 12.49.24.png">
              <a:extLst>
                <a:ext uri="{FF2B5EF4-FFF2-40B4-BE49-F238E27FC236}">
                  <a16:creationId xmlns:a16="http://schemas.microsoft.com/office/drawing/2014/main" id="{C8ACC603-43B5-BAE9-7440-C93C8D06FD8D}"/>
                </a:ext>
              </a:extLst>
            </p:cNvPr>
            <p:cNvPicPr>
              <a:picLocks noChangeAspect="1"/>
            </p:cNvPicPr>
            <p:nvPr/>
          </p:nvPicPr>
          <p:blipFill>
            <a:blip r:embed="rId10"/>
            <a:stretch>
              <a:fillRect/>
            </a:stretch>
          </p:blipFill>
          <p:spPr>
            <a:xfrm>
              <a:off x="-1689298" y="6432569"/>
              <a:ext cx="14177085" cy="7370010"/>
            </a:xfrm>
            <a:prstGeom prst="rect">
              <a:avLst/>
            </a:prstGeom>
            <a:ln w="12700">
              <a:miter lim="400000"/>
            </a:ln>
          </p:spPr>
        </p:pic>
      </p:grpSp>
    </p:spTree>
    <p:extLst>
      <p:ext uri="{BB962C8B-B14F-4D97-AF65-F5344CB8AC3E}">
        <p14:creationId xmlns:p14="http://schemas.microsoft.com/office/powerpoint/2010/main" val="42349939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7">
            <a:extLst>
              <a:ext uri="{FF2B5EF4-FFF2-40B4-BE49-F238E27FC236}">
                <a16:creationId xmlns:a16="http://schemas.microsoft.com/office/drawing/2014/main" id="{9A6E9DF6-45E4-575E-6E11-8F2408D803A7}"/>
              </a:ext>
            </a:extLst>
          </p:cNvPr>
          <p:cNvCxnSpPr/>
          <p:nvPr/>
        </p:nvCxnSpPr>
        <p:spPr>
          <a:xfrm>
            <a:off x="0" y="6036603"/>
            <a:ext cx="12191996" cy="0"/>
          </a:xfrm>
          <a:prstGeom prst="straightConnector1">
            <a:avLst/>
          </a:prstGeom>
          <a:noFill/>
          <a:ln w="28575" cap="flat">
            <a:solidFill>
              <a:srgbClr val="767171"/>
            </a:solidFill>
            <a:prstDash val="solid"/>
            <a:miter/>
          </a:ln>
        </p:spPr>
      </p:cxnSp>
      <p:sp>
        <p:nvSpPr>
          <p:cNvPr id="14" name="TextBox 22">
            <a:extLst>
              <a:ext uri="{FF2B5EF4-FFF2-40B4-BE49-F238E27FC236}">
                <a16:creationId xmlns:a16="http://schemas.microsoft.com/office/drawing/2014/main" id="{E5BC309A-B497-C9DB-9328-1D4E602117C2}"/>
              </a:ext>
            </a:extLst>
          </p:cNvPr>
          <p:cNvSpPr txBox="1"/>
          <p:nvPr/>
        </p:nvSpPr>
        <p:spPr>
          <a:xfrm>
            <a:off x="1133736" y="327716"/>
            <a:ext cx="6363428"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600" b="0" i="0" u="none" strike="noStrike" kern="0" cap="none" spc="0" normalizeH="0" baseline="0" noProof="0" dirty="0">
                <a:ln>
                  <a:noFill/>
                </a:ln>
                <a:solidFill>
                  <a:srgbClr val="3C3C3B"/>
                </a:solidFill>
                <a:effectLst/>
                <a:uLnTx/>
                <a:uFillTx/>
                <a:latin typeface="Oswald" pitchFamily="2"/>
                <a:ea typeface="Open Sans" pitchFamily="34"/>
                <a:cs typeface="Open Sans" pitchFamily="34"/>
              </a:rPr>
              <a:t>Reporting &amp; Analysis - Population</a:t>
            </a:r>
            <a:endParaRPr kumimoji="0" lang="en-GB" sz="3600" b="0" i="0" u="none" strike="noStrike" kern="1200" cap="none" spc="0" normalizeH="0" baseline="0" noProof="0" dirty="0">
              <a:ln>
                <a:noFill/>
              </a:ln>
              <a:solidFill>
                <a:srgbClr val="000000"/>
              </a:solidFill>
              <a:effectLst/>
              <a:uLnTx/>
              <a:uFillTx/>
              <a:latin typeface="Oswald" pitchFamily="2"/>
              <a:ea typeface="Open Sans" pitchFamily="34"/>
              <a:cs typeface="Open Sans" pitchFamily="34"/>
            </a:endParaRPr>
          </a:p>
        </p:txBody>
      </p:sp>
      <p:pic>
        <p:nvPicPr>
          <p:cNvPr id="26" name="Picture 16">
            <a:extLst>
              <a:ext uri="{FF2B5EF4-FFF2-40B4-BE49-F238E27FC236}">
                <a16:creationId xmlns:a16="http://schemas.microsoft.com/office/drawing/2014/main" id="{33494FE9-0A29-411D-3279-96490E2DE0F0}"/>
              </a:ext>
            </a:extLst>
          </p:cNvPr>
          <p:cNvPicPr>
            <a:picLocks noChangeAspect="1"/>
          </p:cNvPicPr>
          <p:nvPr/>
        </p:nvPicPr>
        <p:blipFill>
          <a:blip r:embed="rId2"/>
          <a:stretch>
            <a:fillRect/>
          </a:stretch>
        </p:blipFill>
        <p:spPr>
          <a:xfrm>
            <a:off x="3019343" y="6158808"/>
            <a:ext cx="765883" cy="676656"/>
          </a:xfrm>
          <a:prstGeom prst="rect">
            <a:avLst/>
          </a:prstGeom>
          <a:noFill/>
          <a:ln cap="flat">
            <a:noFill/>
          </a:ln>
        </p:spPr>
      </p:pic>
      <p:sp>
        <p:nvSpPr>
          <p:cNvPr id="27" name="TextBox 8">
            <a:extLst>
              <a:ext uri="{FF2B5EF4-FFF2-40B4-BE49-F238E27FC236}">
                <a16:creationId xmlns:a16="http://schemas.microsoft.com/office/drawing/2014/main" id="{9D084531-7CDF-ACF9-ABF1-1B15B8D3C413}"/>
              </a:ext>
            </a:extLst>
          </p:cNvPr>
          <p:cNvSpPr txBox="1"/>
          <p:nvPr/>
        </p:nvSpPr>
        <p:spPr>
          <a:xfrm>
            <a:off x="3662490" y="6329630"/>
            <a:ext cx="1198940" cy="287770"/>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3C3C3C"/>
                </a:solidFill>
                <a:effectLst/>
                <a:uLnTx/>
                <a:uFillTx/>
                <a:latin typeface="Oswald" pitchFamily="2" charset="0"/>
                <a:ea typeface="+mn-ea"/>
                <a:cs typeface="+mn-cs"/>
              </a:rPr>
              <a:t>info@apperta.org</a:t>
            </a:r>
          </a:p>
        </p:txBody>
      </p:sp>
      <p:sp>
        <p:nvSpPr>
          <p:cNvPr id="28" name="TextBox 21">
            <a:extLst>
              <a:ext uri="{FF2B5EF4-FFF2-40B4-BE49-F238E27FC236}">
                <a16:creationId xmlns:a16="http://schemas.microsoft.com/office/drawing/2014/main" id="{6233CB5D-C288-60E2-C486-A4500ECDDBCD}"/>
              </a:ext>
            </a:extLst>
          </p:cNvPr>
          <p:cNvSpPr txBox="1"/>
          <p:nvPr/>
        </p:nvSpPr>
        <p:spPr>
          <a:xfrm>
            <a:off x="1440907" y="6308733"/>
            <a:ext cx="1334728"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3">
                  <a:extLst>
                    <a:ext uri="{A12FA001-AC4F-418D-AE19-62706E023703}">
                      <ahyp:hlinkClr xmlns:ahyp="http://schemas.microsoft.com/office/drawing/2018/hyperlinkcolor" val="tx"/>
                    </a:ext>
                  </a:extLst>
                </a:hlinkClick>
              </a:rPr>
              <a:t>https://apperta.org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29" name="Picture 5">
            <a:extLst>
              <a:ext uri="{FF2B5EF4-FFF2-40B4-BE49-F238E27FC236}">
                <a16:creationId xmlns:a16="http://schemas.microsoft.com/office/drawing/2014/main" id="{37138002-0A21-6073-ADDF-131BFF6ACA81}"/>
              </a:ext>
            </a:extLst>
          </p:cNvPr>
          <p:cNvPicPr>
            <a:picLocks noChangeAspect="1"/>
          </p:cNvPicPr>
          <p:nvPr/>
        </p:nvPicPr>
        <p:blipFill>
          <a:blip r:embed="rId4"/>
          <a:srcRect/>
          <a:stretch>
            <a:fillRect/>
          </a:stretch>
        </p:blipFill>
        <p:spPr>
          <a:xfrm>
            <a:off x="385117" y="6221989"/>
            <a:ext cx="917664" cy="435098"/>
          </a:xfrm>
          <a:prstGeom prst="rect">
            <a:avLst/>
          </a:prstGeom>
          <a:noFill/>
          <a:ln cap="flat">
            <a:noFill/>
          </a:ln>
        </p:spPr>
      </p:pic>
      <p:pic>
        <p:nvPicPr>
          <p:cNvPr id="30" name="OpenOutcomes-Logo-Blue.png" descr="OpenOutcomes-Logo-Blue.png">
            <a:extLst>
              <a:ext uri="{FF2B5EF4-FFF2-40B4-BE49-F238E27FC236}">
                <a16:creationId xmlns:a16="http://schemas.microsoft.com/office/drawing/2014/main" id="{062E452E-35CA-CFC6-A5E9-2D0B688DA79B}"/>
              </a:ext>
            </a:extLst>
          </p:cNvPr>
          <p:cNvPicPr>
            <a:picLocks noChangeAspect="1"/>
          </p:cNvPicPr>
          <p:nvPr/>
        </p:nvPicPr>
        <p:blipFill>
          <a:blip r:embed="rId5"/>
          <a:stretch>
            <a:fillRect/>
          </a:stretch>
        </p:blipFill>
        <p:spPr>
          <a:xfrm>
            <a:off x="7774995" y="6275667"/>
            <a:ext cx="1617822" cy="294675"/>
          </a:xfrm>
          <a:prstGeom prst="rect">
            <a:avLst/>
          </a:prstGeom>
          <a:ln w="12700">
            <a:miter lim="400000"/>
          </a:ln>
        </p:spPr>
      </p:pic>
      <p:sp>
        <p:nvSpPr>
          <p:cNvPr id="31" name="TextBox 21">
            <a:extLst>
              <a:ext uri="{FF2B5EF4-FFF2-40B4-BE49-F238E27FC236}">
                <a16:creationId xmlns:a16="http://schemas.microsoft.com/office/drawing/2014/main" id="{23045842-9692-0C02-0906-3753C42443DE}"/>
              </a:ext>
            </a:extLst>
          </p:cNvPr>
          <p:cNvSpPr txBox="1"/>
          <p:nvPr/>
        </p:nvSpPr>
        <p:spPr>
          <a:xfrm>
            <a:off x="9392817" y="6300703"/>
            <a:ext cx="2219675"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3">
                  <a:extLst>
                    <a:ext uri="{A12FA001-AC4F-418D-AE19-62706E023703}">
                      <ahyp:hlinkClr xmlns:ahyp="http://schemas.microsoft.com/office/drawing/2018/hyperlinkcolor" val="tx"/>
                    </a:ext>
                  </a:extLst>
                </a:hlinkClick>
              </a:rPr>
              <a:t>https://openoutcomes.apperta.org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32" name="Picture 1" descr="Picture 1">
            <a:extLst>
              <a:ext uri="{FF2B5EF4-FFF2-40B4-BE49-F238E27FC236}">
                <a16:creationId xmlns:a16="http://schemas.microsoft.com/office/drawing/2014/main" id="{5BB1D60D-84CB-7EE1-052A-C79B0126715F}"/>
              </a:ext>
            </a:extLst>
          </p:cNvPr>
          <p:cNvPicPr>
            <a:picLocks noChangeAspect="1"/>
          </p:cNvPicPr>
          <p:nvPr/>
        </p:nvPicPr>
        <p:blipFill>
          <a:blip r:embed="rId6"/>
          <a:stretch>
            <a:fillRect/>
          </a:stretch>
        </p:blipFill>
        <p:spPr>
          <a:xfrm>
            <a:off x="5403048" y="6245354"/>
            <a:ext cx="1762085" cy="456322"/>
          </a:xfrm>
          <a:prstGeom prst="rect">
            <a:avLst/>
          </a:prstGeom>
          <a:ln w="12700">
            <a:miter lim="400000"/>
          </a:ln>
        </p:spPr>
      </p:pic>
      <p:pic>
        <p:nvPicPr>
          <p:cNvPr id="7" name="Picture 6">
            <a:extLst>
              <a:ext uri="{FF2B5EF4-FFF2-40B4-BE49-F238E27FC236}">
                <a16:creationId xmlns:a16="http://schemas.microsoft.com/office/drawing/2014/main" id="{059FBA0B-5A44-9B4A-8338-2E8931DA2BA1}"/>
              </a:ext>
            </a:extLst>
          </p:cNvPr>
          <p:cNvPicPr>
            <a:picLocks noChangeAspect="1"/>
          </p:cNvPicPr>
          <p:nvPr/>
        </p:nvPicPr>
        <p:blipFill>
          <a:blip r:embed="rId7"/>
          <a:stretch>
            <a:fillRect/>
          </a:stretch>
        </p:blipFill>
        <p:spPr>
          <a:xfrm>
            <a:off x="186938" y="200913"/>
            <a:ext cx="946798" cy="873158"/>
          </a:xfrm>
          <a:prstGeom prst="rect">
            <a:avLst/>
          </a:prstGeom>
        </p:spPr>
      </p:pic>
      <p:pic>
        <p:nvPicPr>
          <p:cNvPr id="8" name="Picture 4" descr="A picture containing drawing&#10;&#10;Description automatically generated">
            <a:extLst>
              <a:ext uri="{FF2B5EF4-FFF2-40B4-BE49-F238E27FC236}">
                <a16:creationId xmlns:a16="http://schemas.microsoft.com/office/drawing/2014/main" id="{A2F5B1EC-F79D-22B0-BD8C-8DE7345E1D26}"/>
              </a:ext>
            </a:extLst>
          </p:cNvPr>
          <p:cNvPicPr>
            <a:picLocks noChangeAspect="1"/>
          </p:cNvPicPr>
          <p:nvPr/>
        </p:nvPicPr>
        <p:blipFill>
          <a:blip r:embed="rId8"/>
          <a:stretch>
            <a:fillRect/>
          </a:stretch>
        </p:blipFill>
        <p:spPr>
          <a:xfrm>
            <a:off x="9789382" y="43068"/>
            <a:ext cx="2392646" cy="1113602"/>
          </a:xfrm>
          <a:prstGeom prst="rect">
            <a:avLst/>
          </a:prstGeom>
          <a:noFill/>
          <a:ln cap="flat">
            <a:noFill/>
          </a:ln>
        </p:spPr>
      </p:pic>
      <p:sp>
        <p:nvSpPr>
          <p:cNvPr id="6" name="TextBox 22">
            <a:extLst>
              <a:ext uri="{FF2B5EF4-FFF2-40B4-BE49-F238E27FC236}">
                <a16:creationId xmlns:a16="http://schemas.microsoft.com/office/drawing/2014/main" id="{40C084E6-C2B2-BACF-B24F-5FA3B8BE98B9}"/>
              </a:ext>
            </a:extLst>
          </p:cNvPr>
          <p:cNvSpPr txBox="1"/>
          <p:nvPr/>
        </p:nvSpPr>
        <p:spPr>
          <a:xfrm>
            <a:off x="6095998" y="2388143"/>
            <a:ext cx="5669619" cy="2062103"/>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Custom dashboards can be created in Kibana and embedded in </a:t>
            </a:r>
            <a:r>
              <a:rPr kumimoji="0" lang="en-US" sz="18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openOutcomes</a:t>
            </a:r>
            <a:endPar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Visualisations</a:t>
            </a: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can include a wide variety of styles &amp; filters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Elastic data can be made available to data mining, statistical analysis and AI tools</a:t>
            </a:r>
          </a:p>
        </p:txBody>
      </p:sp>
      <p:grpSp>
        <p:nvGrpSpPr>
          <p:cNvPr id="10" name="Group 9">
            <a:extLst>
              <a:ext uri="{FF2B5EF4-FFF2-40B4-BE49-F238E27FC236}">
                <a16:creationId xmlns:a16="http://schemas.microsoft.com/office/drawing/2014/main" id="{7DAD84E2-985E-1D55-1CAC-79618DDB62AB}"/>
              </a:ext>
            </a:extLst>
          </p:cNvPr>
          <p:cNvGrpSpPr/>
          <p:nvPr/>
        </p:nvGrpSpPr>
        <p:grpSpPr>
          <a:xfrm>
            <a:off x="-194969" y="1244893"/>
            <a:ext cx="5941207" cy="4474052"/>
            <a:chOff x="-1634678" y="1304810"/>
            <a:chExt cx="15276251" cy="11503847"/>
          </a:xfrm>
          <a:effectLst>
            <a:outerShdw blurRad="50800" dist="38100" dir="2700000" algn="tl" rotWithShape="0">
              <a:prstClr val="black">
                <a:alpha val="40000"/>
              </a:prstClr>
            </a:outerShdw>
          </a:effectLst>
        </p:grpSpPr>
        <p:pic>
          <p:nvPicPr>
            <p:cNvPr id="5" name="pasted-movie.png" descr="pasted-movie.png">
              <a:extLst>
                <a:ext uri="{FF2B5EF4-FFF2-40B4-BE49-F238E27FC236}">
                  <a16:creationId xmlns:a16="http://schemas.microsoft.com/office/drawing/2014/main" id="{E7A88FD9-EF8B-EF74-E696-3F9FC8080DAA}"/>
                </a:ext>
              </a:extLst>
            </p:cNvPr>
            <p:cNvPicPr>
              <a:picLocks noChangeAspect="1"/>
            </p:cNvPicPr>
            <p:nvPr/>
          </p:nvPicPr>
          <p:blipFill>
            <a:blip r:embed="rId9"/>
            <a:srcRect r="18056"/>
            <a:stretch>
              <a:fillRect/>
            </a:stretch>
          </p:blipFill>
          <p:spPr>
            <a:xfrm>
              <a:off x="-1634678" y="1304810"/>
              <a:ext cx="13562306" cy="7701836"/>
            </a:xfrm>
            <a:prstGeom prst="rect">
              <a:avLst/>
            </a:prstGeom>
            <a:ln w="12700">
              <a:miter lim="400000"/>
            </a:ln>
          </p:spPr>
        </p:pic>
        <p:pic>
          <p:nvPicPr>
            <p:cNvPr id="9" name="pasted-movie.png" descr="pasted-movie.png">
              <a:extLst>
                <a:ext uri="{FF2B5EF4-FFF2-40B4-BE49-F238E27FC236}">
                  <a16:creationId xmlns:a16="http://schemas.microsoft.com/office/drawing/2014/main" id="{39C2949A-3C47-CBC6-8CAC-9E0E0B5496C7}"/>
                </a:ext>
              </a:extLst>
            </p:cNvPr>
            <p:cNvPicPr>
              <a:picLocks noChangeAspect="1"/>
            </p:cNvPicPr>
            <p:nvPr/>
          </p:nvPicPr>
          <p:blipFill>
            <a:blip r:embed="rId10"/>
            <a:stretch>
              <a:fillRect/>
            </a:stretch>
          </p:blipFill>
          <p:spPr>
            <a:xfrm>
              <a:off x="-17005" y="6284407"/>
              <a:ext cx="13658578" cy="6524250"/>
            </a:xfrm>
            <a:prstGeom prst="rect">
              <a:avLst/>
            </a:prstGeom>
            <a:ln w="12700">
              <a:miter lim="400000"/>
            </a:ln>
          </p:spPr>
        </p:pic>
      </p:grpSp>
    </p:spTree>
    <p:extLst>
      <p:ext uri="{BB962C8B-B14F-4D97-AF65-F5344CB8AC3E}">
        <p14:creationId xmlns:p14="http://schemas.microsoft.com/office/powerpoint/2010/main" val="38423972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7">
            <a:extLst>
              <a:ext uri="{FF2B5EF4-FFF2-40B4-BE49-F238E27FC236}">
                <a16:creationId xmlns:a16="http://schemas.microsoft.com/office/drawing/2014/main" id="{9A6E9DF6-45E4-575E-6E11-8F2408D803A7}"/>
              </a:ext>
            </a:extLst>
          </p:cNvPr>
          <p:cNvCxnSpPr/>
          <p:nvPr/>
        </p:nvCxnSpPr>
        <p:spPr>
          <a:xfrm>
            <a:off x="0" y="6036603"/>
            <a:ext cx="12191996" cy="0"/>
          </a:xfrm>
          <a:prstGeom prst="straightConnector1">
            <a:avLst/>
          </a:prstGeom>
          <a:noFill/>
          <a:ln w="28575" cap="flat">
            <a:solidFill>
              <a:srgbClr val="767171"/>
            </a:solidFill>
            <a:prstDash val="solid"/>
            <a:miter/>
          </a:ln>
        </p:spPr>
      </p:cxnSp>
      <p:pic>
        <p:nvPicPr>
          <p:cNvPr id="6" name="Picture 16">
            <a:extLst>
              <a:ext uri="{FF2B5EF4-FFF2-40B4-BE49-F238E27FC236}">
                <a16:creationId xmlns:a16="http://schemas.microsoft.com/office/drawing/2014/main" id="{339A76C2-29DA-6AE6-B1BB-8A8BBD50062F}"/>
              </a:ext>
            </a:extLst>
          </p:cNvPr>
          <p:cNvPicPr>
            <a:picLocks noChangeAspect="1"/>
          </p:cNvPicPr>
          <p:nvPr/>
        </p:nvPicPr>
        <p:blipFill>
          <a:blip r:embed="rId2"/>
          <a:stretch>
            <a:fillRect/>
          </a:stretch>
        </p:blipFill>
        <p:spPr>
          <a:xfrm>
            <a:off x="3019343" y="6158808"/>
            <a:ext cx="765883" cy="676656"/>
          </a:xfrm>
          <a:prstGeom prst="rect">
            <a:avLst/>
          </a:prstGeom>
          <a:noFill/>
          <a:ln cap="flat">
            <a:noFill/>
          </a:ln>
        </p:spPr>
      </p:pic>
      <p:sp>
        <p:nvSpPr>
          <p:cNvPr id="11" name="TextBox 8">
            <a:extLst>
              <a:ext uri="{FF2B5EF4-FFF2-40B4-BE49-F238E27FC236}">
                <a16:creationId xmlns:a16="http://schemas.microsoft.com/office/drawing/2014/main" id="{B55CF9D0-B37C-3730-3C27-3E9F1D27E0F1}"/>
              </a:ext>
            </a:extLst>
          </p:cNvPr>
          <p:cNvSpPr txBox="1"/>
          <p:nvPr/>
        </p:nvSpPr>
        <p:spPr>
          <a:xfrm>
            <a:off x="3662490" y="6329630"/>
            <a:ext cx="1198940" cy="287770"/>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3C3C3C"/>
                </a:solidFill>
                <a:effectLst/>
                <a:uLnTx/>
                <a:uFillTx/>
                <a:latin typeface="Oswald" pitchFamily="2" charset="0"/>
                <a:ea typeface="+mn-ea"/>
                <a:cs typeface="+mn-cs"/>
              </a:rPr>
              <a:t>info@apperta.org</a:t>
            </a:r>
          </a:p>
        </p:txBody>
      </p:sp>
      <p:sp>
        <p:nvSpPr>
          <p:cNvPr id="12" name="TextBox 21">
            <a:extLst>
              <a:ext uri="{FF2B5EF4-FFF2-40B4-BE49-F238E27FC236}">
                <a16:creationId xmlns:a16="http://schemas.microsoft.com/office/drawing/2014/main" id="{E13C6CB0-7613-15D0-B0B4-9384692E63C8}"/>
              </a:ext>
            </a:extLst>
          </p:cNvPr>
          <p:cNvSpPr txBox="1"/>
          <p:nvPr/>
        </p:nvSpPr>
        <p:spPr>
          <a:xfrm>
            <a:off x="1440907" y="6308733"/>
            <a:ext cx="1334728"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3">
                  <a:extLst>
                    <a:ext uri="{A12FA001-AC4F-418D-AE19-62706E023703}">
                      <ahyp:hlinkClr xmlns:ahyp="http://schemas.microsoft.com/office/drawing/2018/hyperlinkcolor" val="tx"/>
                    </a:ext>
                  </a:extLst>
                </a:hlinkClick>
              </a:rPr>
              <a:t>https://apperta.org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13" name="Picture 5">
            <a:extLst>
              <a:ext uri="{FF2B5EF4-FFF2-40B4-BE49-F238E27FC236}">
                <a16:creationId xmlns:a16="http://schemas.microsoft.com/office/drawing/2014/main" id="{C8634F32-F04B-DB5D-B772-4B9A48FC240B}"/>
              </a:ext>
            </a:extLst>
          </p:cNvPr>
          <p:cNvPicPr>
            <a:picLocks noChangeAspect="1"/>
          </p:cNvPicPr>
          <p:nvPr/>
        </p:nvPicPr>
        <p:blipFill>
          <a:blip r:embed="rId4"/>
          <a:srcRect/>
          <a:stretch>
            <a:fillRect/>
          </a:stretch>
        </p:blipFill>
        <p:spPr>
          <a:xfrm>
            <a:off x="385117" y="6221989"/>
            <a:ext cx="917664" cy="435098"/>
          </a:xfrm>
          <a:prstGeom prst="rect">
            <a:avLst/>
          </a:prstGeom>
          <a:noFill/>
          <a:ln cap="flat">
            <a:noFill/>
          </a:ln>
        </p:spPr>
      </p:pic>
      <p:pic>
        <p:nvPicPr>
          <p:cNvPr id="5" name="OpenOutcomes-Logo-Blue.png" descr="OpenOutcomes-Logo-Blue.png">
            <a:extLst>
              <a:ext uri="{FF2B5EF4-FFF2-40B4-BE49-F238E27FC236}">
                <a16:creationId xmlns:a16="http://schemas.microsoft.com/office/drawing/2014/main" id="{8A57DA98-E342-D57C-3C0E-04949E5E7981}"/>
              </a:ext>
            </a:extLst>
          </p:cNvPr>
          <p:cNvPicPr>
            <a:picLocks noChangeAspect="1"/>
          </p:cNvPicPr>
          <p:nvPr/>
        </p:nvPicPr>
        <p:blipFill>
          <a:blip r:embed="rId5"/>
          <a:stretch>
            <a:fillRect/>
          </a:stretch>
        </p:blipFill>
        <p:spPr>
          <a:xfrm>
            <a:off x="7774995" y="6275667"/>
            <a:ext cx="1617822" cy="294675"/>
          </a:xfrm>
          <a:prstGeom prst="rect">
            <a:avLst/>
          </a:prstGeom>
          <a:ln w="12700">
            <a:miter lim="400000"/>
          </a:ln>
        </p:spPr>
      </p:pic>
      <p:sp>
        <p:nvSpPr>
          <p:cNvPr id="15" name="TextBox 21">
            <a:extLst>
              <a:ext uri="{FF2B5EF4-FFF2-40B4-BE49-F238E27FC236}">
                <a16:creationId xmlns:a16="http://schemas.microsoft.com/office/drawing/2014/main" id="{A180A5B7-7B3D-3C74-B0E3-80EBF907C094}"/>
              </a:ext>
            </a:extLst>
          </p:cNvPr>
          <p:cNvSpPr txBox="1"/>
          <p:nvPr/>
        </p:nvSpPr>
        <p:spPr>
          <a:xfrm>
            <a:off x="9392817" y="6300703"/>
            <a:ext cx="2219675"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3">
                  <a:extLst>
                    <a:ext uri="{A12FA001-AC4F-418D-AE19-62706E023703}">
                      <ahyp:hlinkClr xmlns:ahyp="http://schemas.microsoft.com/office/drawing/2018/hyperlinkcolor" val="tx"/>
                    </a:ext>
                  </a:extLst>
                </a:hlinkClick>
              </a:rPr>
              <a:t>https://openoutcomes.apperta.org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17" name="Picture 1" descr="Picture 1">
            <a:extLst>
              <a:ext uri="{FF2B5EF4-FFF2-40B4-BE49-F238E27FC236}">
                <a16:creationId xmlns:a16="http://schemas.microsoft.com/office/drawing/2014/main" id="{054FD6FC-62F5-64AB-4176-38ED08E400A3}"/>
              </a:ext>
            </a:extLst>
          </p:cNvPr>
          <p:cNvPicPr>
            <a:picLocks noChangeAspect="1"/>
          </p:cNvPicPr>
          <p:nvPr/>
        </p:nvPicPr>
        <p:blipFill>
          <a:blip r:embed="rId6"/>
          <a:stretch>
            <a:fillRect/>
          </a:stretch>
        </p:blipFill>
        <p:spPr>
          <a:xfrm>
            <a:off x="5403048" y="6245354"/>
            <a:ext cx="1762085" cy="456322"/>
          </a:xfrm>
          <a:prstGeom prst="rect">
            <a:avLst/>
          </a:prstGeom>
          <a:ln w="12700">
            <a:miter lim="400000"/>
          </a:ln>
        </p:spPr>
      </p:pic>
      <p:sp>
        <p:nvSpPr>
          <p:cNvPr id="9" name="TextBox 22">
            <a:extLst>
              <a:ext uri="{FF2B5EF4-FFF2-40B4-BE49-F238E27FC236}">
                <a16:creationId xmlns:a16="http://schemas.microsoft.com/office/drawing/2014/main" id="{44601B28-17FE-043A-AD1B-880F76E7AA65}"/>
              </a:ext>
            </a:extLst>
          </p:cNvPr>
          <p:cNvSpPr txBox="1"/>
          <p:nvPr/>
        </p:nvSpPr>
        <p:spPr>
          <a:xfrm>
            <a:off x="4261960" y="3400760"/>
            <a:ext cx="3916022" cy="1092607"/>
          </a:xfrm>
          <a:prstGeom prst="rect">
            <a:avLst/>
          </a:prstGeom>
          <a:noFill/>
          <a:ln cap="flat">
            <a:noFill/>
          </a:ln>
        </p:spPr>
        <p:txBody>
          <a:bodyPr vert="horz" wrap="square" lIns="91440" tIns="45720" rIns="91440" bIns="45720" anchor="t" anchorCtr="0" compatLnSpc="1">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GB" sz="2400" b="1" i="0" u="none" strike="noStrike" kern="1200" cap="none" spc="0" normalizeH="0" baseline="0" noProof="0" dirty="0">
                <a:ln>
                  <a:noFill/>
                </a:ln>
                <a:solidFill>
                  <a:srgbClr val="3C3C3C"/>
                </a:solidFill>
                <a:effectLst/>
                <a:uLnTx/>
                <a:uFillTx/>
                <a:latin typeface="Oswald" pitchFamily="2"/>
                <a:ea typeface="Open Sans" pitchFamily="34"/>
                <a:cs typeface="Open Sans" pitchFamily="34"/>
              </a:rPr>
              <a:t>Anji Kingman</a:t>
            </a:r>
          </a:p>
          <a:p>
            <a:pPr marL="0" marR="0" lvl="0" indent="0" algn="ctr" defTabSz="914400"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dirty="0">
                <a:ln>
                  <a:noFill/>
                </a:ln>
                <a:solidFill>
                  <a:srgbClr val="818180"/>
                </a:solidFill>
                <a:effectLst/>
                <a:uLnTx/>
                <a:uFillTx/>
                <a:latin typeface="Oswald" pitchFamily="2"/>
                <a:ea typeface="Open Sans" pitchFamily="34"/>
                <a:cs typeface="Open Sans" pitchFamily="34"/>
              </a:rPr>
              <a:t>Northumbria Healthcare NHS Foundation Trust, Clinical Outcomes Manager</a:t>
            </a:r>
          </a:p>
        </p:txBody>
      </p:sp>
      <p:pic>
        <p:nvPicPr>
          <p:cNvPr id="10" name="Picture 4" descr="A picture containing drawing&#10;&#10;Description automatically generated">
            <a:extLst>
              <a:ext uri="{FF2B5EF4-FFF2-40B4-BE49-F238E27FC236}">
                <a16:creationId xmlns:a16="http://schemas.microsoft.com/office/drawing/2014/main" id="{E597AF56-133F-4349-5A6F-7CAD634FD6CB}"/>
              </a:ext>
            </a:extLst>
          </p:cNvPr>
          <p:cNvPicPr>
            <a:picLocks noChangeAspect="1"/>
          </p:cNvPicPr>
          <p:nvPr/>
        </p:nvPicPr>
        <p:blipFill>
          <a:blip r:embed="rId7"/>
          <a:stretch>
            <a:fillRect/>
          </a:stretch>
        </p:blipFill>
        <p:spPr>
          <a:xfrm>
            <a:off x="9789382" y="43068"/>
            <a:ext cx="2392646" cy="1113602"/>
          </a:xfrm>
          <a:prstGeom prst="rect">
            <a:avLst/>
          </a:prstGeom>
          <a:noFill/>
          <a:ln cap="flat">
            <a:noFill/>
          </a:ln>
        </p:spPr>
      </p:pic>
      <p:sp>
        <p:nvSpPr>
          <p:cNvPr id="4" name="TextBox 22">
            <a:extLst>
              <a:ext uri="{FF2B5EF4-FFF2-40B4-BE49-F238E27FC236}">
                <a16:creationId xmlns:a16="http://schemas.microsoft.com/office/drawing/2014/main" id="{37FA79A0-DF5F-590F-BF9A-0C59FD507CF2}"/>
              </a:ext>
            </a:extLst>
          </p:cNvPr>
          <p:cNvSpPr txBox="1"/>
          <p:nvPr/>
        </p:nvSpPr>
        <p:spPr>
          <a:xfrm>
            <a:off x="3703465" y="2672041"/>
            <a:ext cx="4785063" cy="646331"/>
          </a:xfrm>
          <a:prstGeom prst="rect">
            <a:avLst/>
          </a:prstGeom>
          <a:noFill/>
          <a:ln cap="flat">
            <a:noFill/>
          </a:ln>
        </p:spPr>
        <p:txBody>
          <a:bodyPr vert="horz" wrap="square" lIns="91440" tIns="45720" rIns="91440" bIns="45720"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600" b="0" i="0" u="none" strike="noStrike" kern="1200" cap="none" spc="0" normalizeH="0" baseline="0" noProof="0" dirty="0">
                <a:ln>
                  <a:noFill/>
                </a:ln>
                <a:solidFill>
                  <a:srgbClr val="3C3C3B"/>
                </a:solidFill>
                <a:effectLst/>
                <a:uLnTx/>
                <a:uFillTx/>
                <a:latin typeface="Oswald" pitchFamily="2"/>
                <a:ea typeface="Open Sans" pitchFamily="34"/>
                <a:cs typeface="Open Sans" pitchFamily="34"/>
              </a:rPr>
              <a:t>Demonstration</a:t>
            </a:r>
            <a:endParaRPr kumimoji="0" lang="en-GB" sz="3600" b="0" i="0" u="none" strike="noStrike" kern="1200" cap="none" spc="0" normalizeH="0" baseline="0" noProof="0" dirty="0">
              <a:ln>
                <a:noFill/>
              </a:ln>
              <a:solidFill>
                <a:srgbClr val="000000"/>
              </a:solidFill>
              <a:effectLst/>
              <a:uLnTx/>
              <a:uFillTx/>
              <a:latin typeface="Oswald" pitchFamily="2"/>
              <a:ea typeface="Open Sans" pitchFamily="34"/>
              <a:cs typeface="Open Sans" pitchFamily="34"/>
            </a:endParaRPr>
          </a:p>
        </p:txBody>
      </p:sp>
      <p:pic>
        <p:nvPicPr>
          <p:cNvPr id="7" name="OpenOutcomes-Logo-Blue.png" descr="OpenOutcomes-Logo-Blue.png">
            <a:extLst>
              <a:ext uri="{FF2B5EF4-FFF2-40B4-BE49-F238E27FC236}">
                <a16:creationId xmlns:a16="http://schemas.microsoft.com/office/drawing/2014/main" id="{D0307E0C-FC13-4AE2-17B0-1A1C96D1F291}"/>
              </a:ext>
            </a:extLst>
          </p:cNvPr>
          <p:cNvPicPr>
            <a:picLocks noChangeAspect="1"/>
          </p:cNvPicPr>
          <p:nvPr/>
        </p:nvPicPr>
        <p:blipFill>
          <a:blip r:embed="rId5"/>
          <a:stretch>
            <a:fillRect/>
          </a:stretch>
        </p:blipFill>
        <p:spPr>
          <a:xfrm>
            <a:off x="3839589" y="1765970"/>
            <a:ext cx="4512816" cy="821978"/>
          </a:xfrm>
          <a:prstGeom prst="rect">
            <a:avLst/>
          </a:prstGeom>
          <a:ln w="12700">
            <a:miter lim="400000"/>
          </a:ln>
        </p:spPr>
      </p:pic>
      <p:pic>
        <p:nvPicPr>
          <p:cNvPr id="18" name="Picture 17" descr="Logo&#10;&#10;Description automatically generated">
            <a:extLst>
              <a:ext uri="{FF2B5EF4-FFF2-40B4-BE49-F238E27FC236}">
                <a16:creationId xmlns:a16="http://schemas.microsoft.com/office/drawing/2014/main" id="{E723D226-D881-2B2C-FB03-9EAA3E353B89}"/>
              </a:ext>
            </a:extLst>
          </p:cNvPr>
          <p:cNvPicPr>
            <a:picLocks noChangeAspect="1"/>
          </p:cNvPicPr>
          <p:nvPr/>
        </p:nvPicPr>
        <p:blipFill>
          <a:blip r:embed="rId8"/>
          <a:stretch>
            <a:fillRect/>
          </a:stretch>
        </p:blipFill>
        <p:spPr>
          <a:xfrm>
            <a:off x="122817" y="139733"/>
            <a:ext cx="2579460" cy="974626"/>
          </a:xfrm>
          <a:prstGeom prst="rect">
            <a:avLst/>
          </a:prstGeom>
        </p:spPr>
      </p:pic>
    </p:spTree>
    <p:extLst>
      <p:ext uri="{BB962C8B-B14F-4D97-AF65-F5344CB8AC3E}">
        <p14:creationId xmlns:p14="http://schemas.microsoft.com/office/powerpoint/2010/main" val="41218421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7">
            <a:extLst>
              <a:ext uri="{FF2B5EF4-FFF2-40B4-BE49-F238E27FC236}">
                <a16:creationId xmlns:a16="http://schemas.microsoft.com/office/drawing/2014/main" id="{9A6E9DF6-45E4-575E-6E11-8F2408D803A7}"/>
              </a:ext>
            </a:extLst>
          </p:cNvPr>
          <p:cNvCxnSpPr/>
          <p:nvPr/>
        </p:nvCxnSpPr>
        <p:spPr>
          <a:xfrm>
            <a:off x="0" y="6036603"/>
            <a:ext cx="12191996" cy="0"/>
          </a:xfrm>
          <a:prstGeom prst="straightConnector1">
            <a:avLst/>
          </a:prstGeom>
          <a:noFill/>
          <a:ln w="28575" cap="flat">
            <a:solidFill>
              <a:srgbClr val="767171"/>
            </a:solidFill>
            <a:prstDash val="solid"/>
            <a:miter/>
          </a:ln>
        </p:spPr>
      </p:cxnSp>
      <p:sp>
        <p:nvSpPr>
          <p:cNvPr id="14" name="TextBox 22">
            <a:extLst>
              <a:ext uri="{FF2B5EF4-FFF2-40B4-BE49-F238E27FC236}">
                <a16:creationId xmlns:a16="http://schemas.microsoft.com/office/drawing/2014/main" id="{E5BC309A-B497-C9DB-9328-1D4E602117C2}"/>
              </a:ext>
            </a:extLst>
          </p:cNvPr>
          <p:cNvSpPr txBox="1"/>
          <p:nvPr/>
        </p:nvSpPr>
        <p:spPr>
          <a:xfrm>
            <a:off x="4366590" y="1554632"/>
            <a:ext cx="3643173" cy="92333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5400" b="0" i="0" u="none" strike="noStrike" kern="1200" cap="none" spc="0" normalizeH="0" baseline="0" noProof="0" dirty="0">
                <a:ln>
                  <a:noFill/>
                </a:ln>
                <a:solidFill>
                  <a:srgbClr val="3C3C3B"/>
                </a:solidFill>
                <a:effectLst/>
                <a:uLnTx/>
                <a:uFillTx/>
                <a:latin typeface="Oswald" pitchFamily="2"/>
                <a:ea typeface="Open Sans" pitchFamily="34"/>
                <a:cs typeface="Open Sans" pitchFamily="34"/>
              </a:rPr>
              <a:t>Q&amp;A Session</a:t>
            </a:r>
            <a:endParaRPr kumimoji="0" lang="en-GB" sz="1800" b="0" i="0" u="none" strike="noStrike" kern="1200" cap="none" spc="0" normalizeH="0" baseline="0" noProof="0" dirty="0">
              <a:ln>
                <a:noFill/>
              </a:ln>
              <a:solidFill>
                <a:srgbClr val="000000"/>
              </a:solidFill>
              <a:effectLst/>
              <a:uLnTx/>
              <a:uFillTx/>
              <a:latin typeface="Oswald" pitchFamily="2"/>
              <a:ea typeface="Open Sans" pitchFamily="34"/>
              <a:cs typeface="Open Sans" pitchFamily="34"/>
            </a:endParaRPr>
          </a:p>
        </p:txBody>
      </p:sp>
      <p:pic>
        <p:nvPicPr>
          <p:cNvPr id="16" name="OpenOutcomes-Logo-Blue.png" descr="OpenOutcomes-Logo-Blue.png">
            <a:extLst>
              <a:ext uri="{FF2B5EF4-FFF2-40B4-BE49-F238E27FC236}">
                <a16:creationId xmlns:a16="http://schemas.microsoft.com/office/drawing/2014/main" id="{AE6A4ACC-1DAD-FDFC-5C64-449CE09BD099}"/>
              </a:ext>
            </a:extLst>
          </p:cNvPr>
          <p:cNvPicPr>
            <a:picLocks noChangeAspect="1"/>
          </p:cNvPicPr>
          <p:nvPr/>
        </p:nvPicPr>
        <p:blipFill>
          <a:blip r:embed="rId2"/>
          <a:stretch>
            <a:fillRect/>
          </a:stretch>
        </p:blipFill>
        <p:spPr>
          <a:xfrm>
            <a:off x="210138" y="200913"/>
            <a:ext cx="3796266" cy="691464"/>
          </a:xfrm>
          <a:prstGeom prst="rect">
            <a:avLst/>
          </a:prstGeom>
          <a:ln w="12700">
            <a:miter lim="400000"/>
          </a:ln>
        </p:spPr>
      </p:pic>
      <p:pic>
        <p:nvPicPr>
          <p:cNvPr id="7" name="Picture 6">
            <a:extLst>
              <a:ext uri="{FF2B5EF4-FFF2-40B4-BE49-F238E27FC236}">
                <a16:creationId xmlns:a16="http://schemas.microsoft.com/office/drawing/2014/main" id="{FED63485-8023-5F48-DDCE-29544DDD337D}"/>
              </a:ext>
            </a:extLst>
          </p:cNvPr>
          <p:cNvPicPr>
            <a:picLocks noChangeAspect="1"/>
          </p:cNvPicPr>
          <p:nvPr/>
        </p:nvPicPr>
        <p:blipFill>
          <a:blip r:embed="rId3"/>
          <a:stretch>
            <a:fillRect/>
          </a:stretch>
        </p:blipFill>
        <p:spPr>
          <a:xfrm>
            <a:off x="330352" y="3082411"/>
            <a:ext cx="3905795" cy="1000265"/>
          </a:xfrm>
          <a:prstGeom prst="rect">
            <a:avLst/>
          </a:prstGeom>
        </p:spPr>
      </p:pic>
      <p:pic>
        <p:nvPicPr>
          <p:cNvPr id="9" name="Picture 8">
            <a:extLst>
              <a:ext uri="{FF2B5EF4-FFF2-40B4-BE49-F238E27FC236}">
                <a16:creationId xmlns:a16="http://schemas.microsoft.com/office/drawing/2014/main" id="{D66328C5-E9CC-8D84-FE47-474BA0FEFD22}"/>
              </a:ext>
            </a:extLst>
          </p:cNvPr>
          <p:cNvPicPr>
            <a:picLocks noChangeAspect="1"/>
          </p:cNvPicPr>
          <p:nvPr/>
        </p:nvPicPr>
        <p:blipFill>
          <a:blip r:embed="rId4"/>
          <a:stretch>
            <a:fillRect/>
          </a:stretch>
        </p:blipFill>
        <p:spPr>
          <a:xfrm>
            <a:off x="2766723" y="4240300"/>
            <a:ext cx="2829320" cy="1009791"/>
          </a:xfrm>
          <a:prstGeom prst="rect">
            <a:avLst/>
          </a:prstGeom>
        </p:spPr>
      </p:pic>
      <p:pic>
        <p:nvPicPr>
          <p:cNvPr id="15" name="Picture 14">
            <a:extLst>
              <a:ext uri="{FF2B5EF4-FFF2-40B4-BE49-F238E27FC236}">
                <a16:creationId xmlns:a16="http://schemas.microsoft.com/office/drawing/2014/main" id="{5C9C9709-8389-DE56-EEAD-CC82172733EE}"/>
              </a:ext>
            </a:extLst>
          </p:cNvPr>
          <p:cNvPicPr>
            <a:picLocks noChangeAspect="1"/>
          </p:cNvPicPr>
          <p:nvPr/>
        </p:nvPicPr>
        <p:blipFill>
          <a:blip r:embed="rId5"/>
          <a:stretch>
            <a:fillRect/>
          </a:stretch>
        </p:blipFill>
        <p:spPr>
          <a:xfrm>
            <a:off x="8792126" y="3032042"/>
            <a:ext cx="3353268" cy="1047896"/>
          </a:xfrm>
          <a:prstGeom prst="rect">
            <a:avLst/>
          </a:prstGeom>
        </p:spPr>
      </p:pic>
      <p:pic>
        <p:nvPicPr>
          <p:cNvPr id="18" name="Picture 17">
            <a:extLst>
              <a:ext uri="{FF2B5EF4-FFF2-40B4-BE49-F238E27FC236}">
                <a16:creationId xmlns:a16="http://schemas.microsoft.com/office/drawing/2014/main" id="{89EA9599-93CC-D9CD-5DD8-89A35600BAE3}"/>
              </a:ext>
            </a:extLst>
          </p:cNvPr>
          <p:cNvPicPr>
            <a:picLocks noChangeAspect="1"/>
          </p:cNvPicPr>
          <p:nvPr/>
        </p:nvPicPr>
        <p:blipFill>
          <a:blip r:embed="rId6"/>
          <a:stretch>
            <a:fillRect/>
          </a:stretch>
        </p:blipFill>
        <p:spPr>
          <a:xfrm>
            <a:off x="4181383" y="3082411"/>
            <a:ext cx="4610743" cy="1038370"/>
          </a:xfrm>
          <a:prstGeom prst="rect">
            <a:avLst/>
          </a:prstGeom>
        </p:spPr>
      </p:pic>
      <p:pic>
        <p:nvPicPr>
          <p:cNvPr id="20" name="Picture 19">
            <a:extLst>
              <a:ext uri="{FF2B5EF4-FFF2-40B4-BE49-F238E27FC236}">
                <a16:creationId xmlns:a16="http://schemas.microsoft.com/office/drawing/2014/main" id="{2FFF9B31-9596-7532-A215-B2E5160C899F}"/>
              </a:ext>
            </a:extLst>
          </p:cNvPr>
          <p:cNvPicPr>
            <a:picLocks noChangeAspect="1"/>
          </p:cNvPicPr>
          <p:nvPr/>
        </p:nvPicPr>
        <p:blipFill>
          <a:blip r:embed="rId7"/>
          <a:stretch>
            <a:fillRect/>
          </a:stretch>
        </p:blipFill>
        <p:spPr>
          <a:xfrm>
            <a:off x="5998118" y="4291444"/>
            <a:ext cx="3286584" cy="1038370"/>
          </a:xfrm>
          <a:prstGeom prst="rect">
            <a:avLst/>
          </a:prstGeom>
        </p:spPr>
      </p:pic>
      <p:sp>
        <p:nvSpPr>
          <p:cNvPr id="21" name="Rectangle 20">
            <a:extLst>
              <a:ext uri="{FF2B5EF4-FFF2-40B4-BE49-F238E27FC236}">
                <a16:creationId xmlns:a16="http://schemas.microsoft.com/office/drawing/2014/main" id="{AD1A225B-55F6-93FE-3227-66316600CE8E}"/>
              </a:ext>
            </a:extLst>
          </p:cNvPr>
          <p:cNvSpPr/>
          <p:nvPr/>
        </p:nvSpPr>
        <p:spPr>
          <a:xfrm>
            <a:off x="6929021" y="4959872"/>
            <a:ext cx="932156" cy="2902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52BD3BEF-1208-8740-E77B-1A1EE1463F1F}"/>
              </a:ext>
            </a:extLst>
          </p:cNvPr>
          <p:cNvSpPr/>
          <p:nvPr/>
        </p:nvSpPr>
        <p:spPr>
          <a:xfrm>
            <a:off x="9814264" y="3737302"/>
            <a:ext cx="932156" cy="2902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315613D2-0358-DD7B-6008-A2F910EEC787}"/>
              </a:ext>
            </a:extLst>
          </p:cNvPr>
          <p:cNvSpPr/>
          <p:nvPr/>
        </p:nvSpPr>
        <p:spPr>
          <a:xfrm>
            <a:off x="5256021" y="3763429"/>
            <a:ext cx="932156" cy="2902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Rectangle 23">
            <a:extLst>
              <a:ext uri="{FF2B5EF4-FFF2-40B4-BE49-F238E27FC236}">
                <a16:creationId xmlns:a16="http://schemas.microsoft.com/office/drawing/2014/main" id="{D085EC3C-6755-8190-F020-375C697F0E7C}"/>
              </a:ext>
            </a:extLst>
          </p:cNvPr>
          <p:cNvSpPr/>
          <p:nvPr/>
        </p:nvSpPr>
        <p:spPr>
          <a:xfrm>
            <a:off x="3770069" y="4933582"/>
            <a:ext cx="932156" cy="2902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10E72A3A-D3BF-180D-A753-4E6F30C24470}"/>
              </a:ext>
            </a:extLst>
          </p:cNvPr>
          <p:cNvSpPr/>
          <p:nvPr/>
        </p:nvSpPr>
        <p:spPr>
          <a:xfrm>
            <a:off x="1302781" y="3816959"/>
            <a:ext cx="932156" cy="2902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6" name="Picture 16">
            <a:extLst>
              <a:ext uri="{FF2B5EF4-FFF2-40B4-BE49-F238E27FC236}">
                <a16:creationId xmlns:a16="http://schemas.microsoft.com/office/drawing/2014/main" id="{33494FE9-0A29-411D-3279-96490E2DE0F0}"/>
              </a:ext>
            </a:extLst>
          </p:cNvPr>
          <p:cNvPicPr>
            <a:picLocks noChangeAspect="1"/>
          </p:cNvPicPr>
          <p:nvPr/>
        </p:nvPicPr>
        <p:blipFill>
          <a:blip r:embed="rId8"/>
          <a:stretch>
            <a:fillRect/>
          </a:stretch>
        </p:blipFill>
        <p:spPr>
          <a:xfrm>
            <a:off x="3019343" y="6158808"/>
            <a:ext cx="765883" cy="676656"/>
          </a:xfrm>
          <a:prstGeom prst="rect">
            <a:avLst/>
          </a:prstGeom>
          <a:noFill/>
          <a:ln cap="flat">
            <a:noFill/>
          </a:ln>
        </p:spPr>
      </p:pic>
      <p:sp>
        <p:nvSpPr>
          <p:cNvPr id="27" name="TextBox 8">
            <a:extLst>
              <a:ext uri="{FF2B5EF4-FFF2-40B4-BE49-F238E27FC236}">
                <a16:creationId xmlns:a16="http://schemas.microsoft.com/office/drawing/2014/main" id="{9D084531-7CDF-ACF9-ABF1-1B15B8D3C413}"/>
              </a:ext>
            </a:extLst>
          </p:cNvPr>
          <p:cNvSpPr txBox="1"/>
          <p:nvPr/>
        </p:nvSpPr>
        <p:spPr>
          <a:xfrm>
            <a:off x="3662490" y="6329630"/>
            <a:ext cx="1198940" cy="287770"/>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3C3C3C"/>
                </a:solidFill>
                <a:effectLst/>
                <a:uLnTx/>
                <a:uFillTx/>
                <a:latin typeface="Oswald" pitchFamily="2" charset="0"/>
                <a:ea typeface="+mn-ea"/>
                <a:cs typeface="+mn-cs"/>
              </a:rPr>
              <a:t>info@apperta.org</a:t>
            </a:r>
          </a:p>
        </p:txBody>
      </p:sp>
      <p:sp>
        <p:nvSpPr>
          <p:cNvPr id="28" name="TextBox 21">
            <a:extLst>
              <a:ext uri="{FF2B5EF4-FFF2-40B4-BE49-F238E27FC236}">
                <a16:creationId xmlns:a16="http://schemas.microsoft.com/office/drawing/2014/main" id="{6233CB5D-C288-60E2-C486-A4500ECDDBCD}"/>
              </a:ext>
            </a:extLst>
          </p:cNvPr>
          <p:cNvSpPr txBox="1"/>
          <p:nvPr/>
        </p:nvSpPr>
        <p:spPr>
          <a:xfrm>
            <a:off x="1440907" y="6308733"/>
            <a:ext cx="1334728"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9">
                  <a:extLst>
                    <a:ext uri="{A12FA001-AC4F-418D-AE19-62706E023703}">
                      <ahyp:hlinkClr xmlns:ahyp="http://schemas.microsoft.com/office/drawing/2018/hyperlinkcolor" val="tx"/>
                    </a:ext>
                  </a:extLst>
                </a:hlinkClick>
              </a:rPr>
              <a:t>https://apperta.org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29" name="Picture 5">
            <a:extLst>
              <a:ext uri="{FF2B5EF4-FFF2-40B4-BE49-F238E27FC236}">
                <a16:creationId xmlns:a16="http://schemas.microsoft.com/office/drawing/2014/main" id="{37138002-0A21-6073-ADDF-131BFF6ACA81}"/>
              </a:ext>
            </a:extLst>
          </p:cNvPr>
          <p:cNvPicPr>
            <a:picLocks noChangeAspect="1"/>
          </p:cNvPicPr>
          <p:nvPr/>
        </p:nvPicPr>
        <p:blipFill>
          <a:blip r:embed="rId10"/>
          <a:srcRect/>
          <a:stretch>
            <a:fillRect/>
          </a:stretch>
        </p:blipFill>
        <p:spPr>
          <a:xfrm>
            <a:off x="385117" y="6221989"/>
            <a:ext cx="917664" cy="435098"/>
          </a:xfrm>
          <a:prstGeom prst="rect">
            <a:avLst/>
          </a:prstGeom>
          <a:noFill/>
          <a:ln cap="flat">
            <a:noFill/>
          </a:ln>
        </p:spPr>
      </p:pic>
      <p:pic>
        <p:nvPicPr>
          <p:cNvPr id="30" name="OpenOutcomes-Logo-Blue.png" descr="OpenOutcomes-Logo-Blue.png">
            <a:extLst>
              <a:ext uri="{FF2B5EF4-FFF2-40B4-BE49-F238E27FC236}">
                <a16:creationId xmlns:a16="http://schemas.microsoft.com/office/drawing/2014/main" id="{062E452E-35CA-CFC6-A5E9-2D0B688DA79B}"/>
              </a:ext>
            </a:extLst>
          </p:cNvPr>
          <p:cNvPicPr>
            <a:picLocks noChangeAspect="1"/>
          </p:cNvPicPr>
          <p:nvPr/>
        </p:nvPicPr>
        <p:blipFill>
          <a:blip r:embed="rId2"/>
          <a:stretch>
            <a:fillRect/>
          </a:stretch>
        </p:blipFill>
        <p:spPr>
          <a:xfrm>
            <a:off x="7774995" y="6275667"/>
            <a:ext cx="1617822" cy="294675"/>
          </a:xfrm>
          <a:prstGeom prst="rect">
            <a:avLst/>
          </a:prstGeom>
          <a:ln w="12700">
            <a:miter lim="400000"/>
          </a:ln>
        </p:spPr>
      </p:pic>
      <p:sp>
        <p:nvSpPr>
          <p:cNvPr id="31" name="TextBox 21">
            <a:extLst>
              <a:ext uri="{FF2B5EF4-FFF2-40B4-BE49-F238E27FC236}">
                <a16:creationId xmlns:a16="http://schemas.microsoft.com/office/drawing/2014/main" id="{23045842-9692-0C02-0906-3753C42443DE}"/>
              </a:ext>
            </a:extLst>
          </p:cNvPr>
          <p:cNvSpPr txBox="1"/>
          <p:nvPr/>
        </p:nvSpPr>
        <p:spPr>
          <a:xfrm>
            <a:off x="9392817" y="6300703"/>
            <a:ext cx="2219675"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9">
                  <a:extLst>
                    <a:ext uri="{A12FA001-AC4F-418D-AE19-62706E023703}">
                      <ahyp:hlinkClr xmlns:ahyp="http://schemas.microsoft.com/office/drawing/2018/hyperlinkcolor" val="tx"/>
                    </a:ext>
                  </a:extLst>
                </a:hlinkClick>
              </a:rPr>
              <a:t>https://openoutcomes.apperta.org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32" name="Picture 1" descr="Picture 1">
            <a:extLst>
              <a:ext uri="{FF2B5EF4-FFF2-40B4-BE49-F238E27FC236}">
                <a16:creationId xmlns:a16="http://schemas.microsoft.com/office/drawing/2014/main" id="{5BB1D60D-84CB-7EE1-052A-C79B0126715F}"/>
              </a:ext>
            </a:extLst>
          </p:cNvPr>
          <p:cNvPicPr>
            <a:picLocks noChangeAspect="1"/>
          </p:cNvPicPr>
          <p:nvPr/>
        </p:nvPicPr>
        <p:blipFill>
          <a:blip r:embed="rId11"/>
          <a:stretch>
            <a:fillRect/>
          </a:stretch>
        </p:blipFill>
        <p:spPr>
          <a:xfrm>
            <a:off x="5403048" y="6245354"/>
            <a:ext cx="1762085" cy="456322"/>
          </a:xfrm>
          <a:prstGeom prst="rect">
            <a:avLst/>
          </a:prstGeom>
          <a:ln w="12700">
            <a:miter lim="400000"/>
          </a:ln>
        </p:spPr>
      </p:pic>
      <p:pic>
        <p:nvPicPr>
          <p:cNvPr id="33" name="Picture 4" descr="A picture containing drawing&#10;&#10;Description automatically generated">
            <a:extLst>
              <a:ext uri="{FF2B5EF4-FFF2-40B4-BE49-F238E27FC236}">
                <a16:creationId xmlns:a16="http://schemas.microsoft.com/office/drawing/2014/main" id="{3C8AF156-BF3A-3D9E-FA0D-7185CADAC4B2}"/>
              </a:ext>
            </a:extLst>
          </p:cNvPr>
          <p:cNvPicPr>
            <a:picLocks noChangeAspect="1"/>
          </p:cNvPicPr>
          <p:nvPr/>
        </p:nvPicPr>
        <p:blipFill>
          <a:blip r:embed="rId12"/>
          <a:stretch>
            <a:fillRect/>
          </a:stretch>
        </p:blipFill>
        <p:spPr>
          <a:xfrm>
            <a:off x="9789382" y="43068"/>
            <a:ext cx="2392646" cy="1113602"/>
          </a:xfrm>
          <a:prstGeom prst="rect">
            <a:avLst/>
          </a:prstGeom>
          <a:noFill/>
          <a:ln cap="flat">
            <a:noFill/>
          </a:ln>
        </p:spPr>
      </p:pic>
    </p:spTree>
    <p:extLst>
      <p:ext uri="{BB962C8B-B14F-4D97-AF65-F5344CB8AC3E}">
        <p14:creationId xmlns:p14="http://schemas.microsoft.com/office/powerpoint/2010/main" val="325122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7">
            <a:extLst>
              <a:ext uri="{FF2B5EF4-FFF2-40B4-BE49-F238E27FC236}">
                <a16:creationId xmlns:a16="http://schemas.microsoft.com/office/drawing/2014/main" id="{9A6E9DF6-45E4-575E-6E11-8F2408D803A7}"/>
              </a:ext>
            </a:extLst>
          </p:cNvPr>
          <p:cNvCxnSpPr/>
          <p:nvPr/>
        </p:nvCxnSpPr>
        <p:spPr>
          <a:xfrm>
            <a:off x="0" y="6036603"/>
            <a:ext cx="12191996" cy="0"/>
          </a:xfrm>
          <a:prstGeom prst="straightConnector1">
            <a:avLst/>
          </a:prstGeom>
          <a:noFill/>
          <a:ln w="28575" cap="flat">
            <a:solidFill>
              <a:srgbClr val="767171"/>
            </a:solidFill>
            <a:prstDash val="solid"/>
            <a:miter/>
          </a:ln>
        </p:spPr>
      </p:cxnSp>
      <p:sp>
        <p:nvSpPr>
          <p:cNvPr id="14" name="TextBox 22">
            <a:extLst>
              <a:ext uri="{FF2B5EF4-FFF2-40B4-BE49-F238E27FC236}">
                <a16:creationId xmlns:a16="http://schemas.microsoft.com/office/drawing/2014/main" id="{E5BC309A-B497-C9DB-9328-1D4E602117C2}"/>
              </a:ext>
            </a:extLst>
          </p:cNvPr>
          <p:cNvSpPr txBox="1"/>
          <p:nvPr/>
        </p:nvSpPr>
        <p:spPr>
          <a:xfrm>
            <a:off x="4468753" y="2825380"/>
            <a:ext cx="2775425" cy="92333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5400" b="0" i="0" u="none" strike="noStrike" kern="1200" cap="none" spc="0" normalizeH="0" baseline="0" noProof="0" dirty="0">
                <a:ln>
                  <a:noFill/>
                </a:ln>
                <a:solidFill>
                  <a:srgbClr val="3C3C3B"/>
                </a:solidFill>
                <a:effectLst/>
                <a:uLnTx/>
                <a:uFillTx/>
                <a:latin typeface="Oswald" pitchFamily="2"/>
                <a:ea typeface="Open Sans" pitchFamily="34"/>
                <a:cs typeface="Open Sans" pitchFamily="34"/>
              </a:rPr>
              <a:t>Thank you</a:t>
            </a:r>
            <a:endParaRPr kumimoji="0" lang="en-GB" sz="1800" b="0" i="0" u="none" strike="noStrike" kern="1200" cap="none" spc="0" normalizeH="0" baseline="0" noProof="0" dirty="0">
              <a:ln>
                <a:noFill/>
              </a:ln>
              <a:solidFill>
                <a:srgbClr val="000000"/>
              </a:solidFill>
              <a:effectLst/>
              <a:uLnTx/>
              <a:uFillTx/>
              <a:latin typeface="Oswald" pitchFamily="2"/>
              <a:ea typeface="Open Sans" pitchFamily="34"/>
              <a:cs typeface="Open Sans" pitchFamily="34"/>
            </a:endParaRPr>
          </a:p>
        </p:txBody>
      </p:sp>
      <p:pic>
        <p:nvPicPr>
          <p:cNvPr id="4" name="Picture 16">
            <a:extLst>
              <a:ext uri="{FF2B5EF4-FFF2-40B4-BE49-F238E27FC236}">
                <a16:creationId xmlns:a16="http://schemas.microsoft.com/office/drawing/2014/main" id="{20F46670-B3C8-BD57-6422-6D4F18572889}"/>
              </a:ext>
            </a:extLst>
          </p:cNvPr>
          <p:cNvPicPr>
            <a:picLocks noChangeAspect="1"/>
          </p:cNvPicPr>
          <p:nvPr/>
        </p:nvPicPr>
        <p:blipFill>
          <a:blip r:embed="rId2"/>
          <a:stretch>
            <a:fillRect/>
          </a:stretch>
        </p:blipFill>
        <p:spPr>
          <a:xfrm>
            <a:off x="3019343" y="6158808"/>
            <a:ext cx="765883" cy="676656"/>
          </a:xfrm>
          <a:prstGeom prst="rect">
            <a:avLst/>
          </a:prstGeom>
          <a:noFill/>
          <a:ln cap="flat">
            <a:noFill/>
          </a:ln>
        </p:spPr>
      </p:pic>
      <p:sp>
        <p:nvSpPr>
          <p:cNvPr id="7" name="TextBox 8">
            <a:extLst>
              <a:ext uri="{FF2B5EF4-FFF2-40B4-BE49-F238E27FC236}">
                <a16:creationId xmlns:a16="http://schemas.microsoft.com/office/drawing/2014/main" id="{FFE64667-867B-7EFF-6F6A-A2D0CE09624A}"/>
              </a:ext>
            </a:extLst>
          </p:cNvPr>
          <p:cNvSpPr txBox="1"/>
          <p:nvPr/>
        </p:nvSpPr>
        <p:spPr>
          <a:xfrm>
            <a:off x="3662490" y="6329630"/>
            <a:ext cx="1198940" cy="287770"/>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3C3C3C"/>
                </a:solidFill>
                <a:effectLst/>
                <a:uLnTx/>
                <a:uFillTx/>
                <a:latin typeface="Oswald" pitchFamily="2" charset="0"/>
                <a:ea typeface="+mn-ea"/>
                <a:cs typeface="+mn-cs"/>
              </a:rPr>
              <a:t>info@apperta.org</a:t>
            </a:r>
          </a:p>
        </p:txBody>
      </p:sp>
      <p:sp>
        <p:nvSpPr>
          <p:cNvPr id="8" name="TextBox 21">
            <a:extLst>
              <a:ext uri="{FF2B5EF4-FFF2-40B4-BE49-F238E27FC236}">
                <a16:creationId xmlns:a16="http://schemas.microsoft.com/office/drawing/2014/main" id="{9A25DD38-21E7-6452-C840-69BE570DE5B6}"/>
              </a:ext>
            </a:extLst>
          </p:cNvPr>
          <p:cNvSpPr txBox="1"/>
          <p:nvPr/>
        </p:nvSpPr>
        <p:spPr>
          <a:xfrm>
            <a:off x="1440907" y="6308733"/>
            <a:ext cx="1334728"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3">
                  <a:extLst>
                    <a:ext uri="{A12FA001-AC4F-418D-AE19-62706E023703}">
                      <ahyp:hlinkClr xmlns:ahyp="http://schemas.microsoft.com/office/drawing/2018/hyperlinkcolor" val="tx"/>
                    </a:ext>
                  </a:extLst>
                </a:hlinkClick>
              </a:rPr>
              <a:t>https://apperta.org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9" name="Picture 5">
            <a:extLst>
              <a:ext uri="{FF2B5EF4-FFF2-40B4-BE49-F238E27FC236}">
                <a16:creationId xmlns:a16="http://schemas.microsoft.com/office/drawing/2014/main" id="{C375E5E8-EFF9-0724-BDAD-18DB63C541D5}"/>
              </a:ext>
            </a:extLst>
          </p:cNvPr>
          <p:cNvPicPr>
            <a:picLocks noChangeAspect="1"/>
          </p:cNvPicPr>
          <p:nvPr/>
        </p:nvPicPr>
        <p:blipFill>
          <a:blip r:embed="rId4"/>
          <a:srcRect/>
          <a:stretch>
            <a:fillRect/>
          </a:stretch>
        </p:blipFill>
        <p:spPr>
          <a:xfrm>
            <a:off x="385117" y="6221989"/>
            <a:ext cx="917664" cy="435098"/>
          </a:xfrm>
          <a:prstGeom prst="rect">
            <a:avLst/>
          </a:prstGeom>
          <a:noFill/>
          <a:ln cap="flat">
            <a:noFill/>
          </a:ln>
        </p:spPr>
      </p:pic>
      <p:pic>
        <p:nvPicPr>
          <p:cNvPr id="10" name="OpenOutcomes-Logo-Blue.png" descr="OpenOutcomes-Logo-Blue.png">
            <a:extLst>
              <a:ext uri="{FF2B5EF4-FFF2-40B4-BE49-F238E27FC236}">
                <a16:creationId xmlns:a16="http://schemas.microsoft.com/office/drawing/2014/main" id="{8DFA6871-072F-DC6B-0CEE-A2B4FDAA2AEC}"/>
              </a:ext>
            </a:extLst>
          </p:cNvPr>
          <p:cNvPicPr>
            <a:picLocks noChangeAspect="1"/>
          </p:cNvPicPr>
          <p:nvPr/>
        </p:nvPicPr>
        <p:blipFill>
          <a:blip r:embed="rId5"/>
          <a:stretch>
            <a:fillRect/>
          </a:stretch>
        </p:blipFill>
        <p:spPr>
          <a:xfrm>
            <a:off x="7774995" y="6275667"/>
            <a:ext cx="1617822" cy="294675"/>
          </a:xfrm>
          <a:prstGeom prst="rect">
            <a:avLst/>
          </a:prstGeom>
          <a:ln w="12700">
            <a:miter lim="400000"/>
          </a:ln>
        </p:spPr>
      </p:pic>
      <p:sp>
        <p:nvSpPr>
          <p:cNvPr id="15" name="TextBox 21">
            <a:extLst>
              <a:ext uri="{FF2B5EF4-FFF2-40B4-BE49-F238E27FC236}">
                <a16:creationId xmlns:a16="http://schemas.microsoft.com/office/drawing/2014/main" id="{D486D762-F875-CC06-E354-6E93095D1215}"/>
              </a:ext>
            </a:extLst>
          </p:cNvPr>
          <p:cNvSpPr txBox="1"/>
          <p:nvPr/>
        </p:nvSpPr>
        <p:spPr>
          <a:xfrm>
            <a:off x="9392817" y="6300703"/>
            <a:ext cx="2219675"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3">
                  <a:extLst>
                    <a:ext uri="{A12FA001-AC4F-418D-AE19-62706E023703}">
                      <ahyp:hlinkClr xmlns:ahyp="http://schemas.microsoft.com/office/drawing/2018/hyperlinkcolor" val="tx"/>
                    </a:ext>
                  </a:extLst>
                </a:hlinkClick>
              </a:rPr>
              <a:t>https://openoutcomes.apperta.org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17" name="Picture 1" descr="Picture 1">
            <a:extLst>
              <a:ext uri="{FF2B5EF4-FFF2-40B4-BE49-F238E27FC236}">
                <a16:creationId xmlns:a16="http://schemas.microsoft.com/office/drawing/2014/main" id="{ECD233D5-5657-1EA5-1C60-1510A79D7495}"/>
              </a:ext>
            </a:extLst>
          </p:cNvPr>
          <p:cNvPicPr>
            <a:picLocks noChangeAspect="1"/>
          </p:cNvPicPr>
          <p:nvPr/>
        </p:nvPicPr>
        <p:blipFill>
          <a:blip r:embed="rId6"/>
          <a:stretch>
            <a:fillRect/>
          </a:stretch>
        </p:blipFill>
        <p:spPr>
          <a:xfrm>
            <a:off x="5403048" y="6245354"/>
            <a:ext cx="1762085" cy="456322"/>
          </a:xfrm>
          <a:prstGeom prst="rect">
            <a:avLst/>
          </a:prstGeom>
          <a:ln w="12700">
            <a:miter lim="400000"/>
          </a:ln>
        </p:spPr>
      </p:pic>
      <p:pic>
        <p:nvPicPr>
          <p:cNvPr id="18" name="Picture 4" descr="A picture containing drawing&#10;&#10;Description automatically generated">
            <a:extLst>
              <a:ext uri="{FF2B5EF4-FFF2-40B4-BE49-F238E27FC236}">
                <a16:creationId xmlns:a16="http://schemas.microsoft.com/office/drawing/2014/main" id="{4AF14552-FF1D-FBBA-A3E5-FFEC6C38DB2E}"/>
              </a:ext>
            </a:extLst>
          </p:cNvPr>
          <p:cNvPicPr>
            <a:picLocks noChangeAspect="1"/>
          </p:cNvPicPr>
          <p:nvPr/>
        </p:nvPicPr>
        <p:blipFill>
          <a:blip r:embed="rId7"/>
          <a:stretch>
            <a:fillRect/>
          </a:stretch>
        </p:blipFill>
        <p:spPr>
          <a:xfrm>
            <a:off x="9789382" y="43068"/>
            <a:ext cx="2392646" cy="1113602"/>
          </a:xfrm>
          <a:prstGeom prst="rect">
            <a:avLst/>
          </a:prstGeom>
          <a:noFill/>
          <a:ln cap="flat">
            <a:noFill/>
          </a:ln>
        </p:spPr>
      </p:pic>
      <p:pic>
        <p:nvPicPr>
          <p:cNvPr id="19" name="OpenOutcomes-Logo-Blue.png" descr="OpenOutcomes-Logo-Blue.png">
            <a:extLst>
              <a:ext uri="{FF2B5EF4-FFF2-40B4-BE49-F238E27FC236}">
                <a16:creationId xmlns:a16="http://schemas.microsoft.com/office/drawing/2014/main" id="{F31CF740-8475-A602-A9E0-4FC7C77EE2D0}"/>
              </a:ext>
            </a:extLst>
          </p:cNvPr>
          <p:cNvPicPr>
            <a:picLocks noChangeAspect="1"/>
          </p:cNvPicPr>
          <p:nvPr/>
        </p:nvPicPr>
        <p:blipFill>
          <a:blip r:embed="rId5"/>
          <a:stretch>
            <a:fillRect/>
          </a:stretch>
        </p:blipFill>
        <p:spPr>
          <a:xfrm>
            <a:off x="210138" y="200913"/>
            <a:ext cx="3796266" cy="691464"/>
          </a:xfrm>
          <a:prstGeom prst="rect">
            <a:avLst/>
          </a:prstGeom>
          <a:ln w="12700">
            <a:miter lim="400000"/>
          </a:ln>
        </p:spPr>
      </p:pic>
    </p:spTree>
    <p:extLst>
      <p:ext uri="{BB962C8B-B14F-4D97-AF65-F5344CB8AC3E}">
        <p14:creationId xmlns:p14="http://schemas.microsoft.com/office/powerpoint/2010/main" val="1799886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7">
            <a:extLst>
              <a:ext uri="{FF2B5EF4-FFF2-40B4-BE49-F238E27FC236}">
                <a16:creationId xmlns:a16="http://schemas.microsoft.com/office/drawing/2014/main" id="{9A6E9DF6-45E4-575E-6E11-8F2408D803A7}"/>
              </a:ext>
            </a:extLst>
          </p:cNvPr>
          <p:cNvCxnSpPr/>
          <p:nvPr/>
        </p:nvCxnSpPr>
        <p:spPr>
          <a:xfrm>
            <a:off x="0" y="6036603"/>
            <a:ext cx="12191996" cy="0"/>
          </a:xfrm>
          <a:prstGeom prst="straightConnector1">
            <a:avLst/>
          </a:prstGeom>
          <a:noFill/>
          <a:ln w="28575" cap="flat">
            <a:solidFill>
              <a:srgbClr val="767171"/>
            </a:solidFill>
            <a:prstDash val="solid"/>
            <a:miter/>
          </a:ln>
        </p:spPr>
      </p:cxnSp>
      <p:pic>
        <p:nvPicPr>
          <p:cNvPr id="26" name="Picture 16">
            <a:extLst>
              <a:ext uri="{FF2B5EF4-FFF2-40B4-BE49-F238E27FC236}">
                <a16:creationId xmlns:a16="http://schemas.microsoft.com/office/drawing/2014/main" id="{33494FE9-0A29-411D-3279-96490E2DE0F0}"/>
              </a:ext>
            </a:extLst>
          </p:cNvPr>
          <p:cNvPicPr>
            <a:picLocks noChangeAspect="1"/>
          </p:cNvPicPr>
          <p:nvPr/>
        </p:nvPicPr>
        <p:blipFill>
          <a:blip r:embed="rId2"/>
          <a:stretch>
            <a:fillRect/>
          </a:stretch>
        </p:blipFill>
        <p:spPr>
          <a:xfrm>
            <a:off x="3019343" y="6158808"/>
            <a:ext cx="765883" cy="676656"/>
          </a:xfrm>
          <a:prstGeom prst="rect">
            <a:avLst/>
          </a:prstGeom>
          <a:noFill/>
          <a:ln cap="flat">
            <a:noFill/>
          </a:ln>
        </p:spPr>
      </p:pic>
      <p:sp>
        <p:nvSpPr>
          <p:cNvPr id="27" name="TextBox 8">
            <a:extLst>
              <a:ext uri="{FF2B5EF4-FFF2-40B4-BE49-F238E27FC236}">
                <a16:creationId xmlns:a16="http://schemas.microsoft.com/office/drawing/2014/main" id="{9D084531-7CDF-ACF9-ABF1-1B15B8D3C413}"/>
              </a:ext>
            </a:extLst>
          </p:cNvPr>
          <p:cNvSpPr txBox="1"/>
          <p:nvPr/>
        </p:nvSpPr>
        <p:spPr>
          <a:xfrm>
            <a:off x="3662490" y="6329630"/>
            <a:ext cx="1198940" cy="287770"/>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3C3C3C"/>
                </a:solidFill>
                <a:effectLst/>
                <a:uLnTx/>
                <a:uFillTx/>
                <a:latin typeface="Oswald" pitchFamily="2" charset="0"/>
                <a:ea typeface="+mn-ea"/>
                <a:cs typeface="+mn-cs"/>
              </a:rPr>
              <a:t>info@apperta.org</a:t>
            </a:r>
          </a:p>
        </p:txBody>
      </p:sp>
      <p:sp>
        <p:nvSpPr>
          <p:cNvPr id="28" name="TextBox 21">
            <a:extLst>
              <a:ext uri="{FF2B5EF4-FFF2-40B4-BE49-F238E27FC236}">
                <a16:creationId xmlns:a16="http://schemas.microsoft.com/office/drawing/2014/main" id="{6233CB5D-C288-60E2-C486-A4500ECDDBCD}"/>
              </a:ext>
            </a:extLst>
          </p:cNvPr>
          <p:cNvSpPr txBox="1"/>
          <p:nvPr/>
        </p:nvSpPr>
        <p:spPr>
          <a:xfrm>
            <a:off x="1440907" y="6308733"/>
            <a:ext cx="1334728"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3">
                  <a:extLst>
                    <a:ext uri="{A12FA001-AC4F-418D-AE19-62706E023703}">
                      <ahyp:hlinkClr xmlns:ahyp="http://schemas.microsoft.com/office/drawing/2018/hyperlinkcolor" val="tx"/>
                    </a:ext>
                  </a:extLst>
                </a:hlinkClick>
              </a:rPr>
              <a:t>https://apperta.org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29" name="Picture 5">
            <a:extLst>
              <a:ext uri="{FF2B5EF4-FFF2-40B4-BE49-F238E27FC236}">
                <a16:creationId xmlns:a16="http://schemas.microsoft.com/office/drawing/2014/main" id="{37138002-0A21-6073-ADDF-131BFF6ACA81}"/>
              </a:ext>
            </a:extLst>
          </p:cNvPr>
          <p:cNvPicPr>
            <a:picLocks noChangeAspect="1"/>
          </p:cNvPicPr>
          <p:nvPr/>
        </p:nvPicPr>
        <p:blipFill>
          <a:blip r:embed="rId4"/>
          <a:srcRect/>
          <a:stretch>
            <a:fillRect/>
          </a:stretch>
        </p:blipFill>
        <p:spPr>
          <a:xfrm>
            <a:off x="385117" y="6221989"/>
            <a:ext cx="917664" cy="435098"/>
          </a:xfrm>
          <a:prstGeom prst="rect">
            <a:avLst/>
          </a:prstGeom>
          <a:noFill/>
          <a:ln cap="flat">
            <a:noFill/>
          </a:ln>
        </p:spPr>
      </p:pic>
      <p:pic>
        <p:nvPicPr>
          <p:cNvPr id="30" name="OpenOutcomes-Logo-Blue.png" descr="OpenOutcomes-Logo-Blue.png">
            <a:extLst>
              <a:ext uri="{FF2B5EF4-FFF2-40B4-BE49-F238E27FC236}">
                <a16:creationId xmlns:a16="http://schemas.microsoft.com/office/drawing/2014/main" id="{062E452E-35CA-CFC6-A5E9-2D0B688DA79B}"/>
              </a:ext>
            </a:extLst>
          </p:cNvPr>
          <p:cNvPicPr>
            <a:picLocks noChangeAspect="1"/>
          </p:cNvPicPr>
          <p:nvPr/>
        </p:nvPicPr>
        <p:blipFill>
          <a:blip r:embed="rId5"/>
          <a:stretch>
            <a:fillRect/>
          </a:stretch>
        </p:blipFill>
        <p:spPr>
          <a:xfrm>
            <a:off x="7774995" y="6275667"/>
            <a:ext cx="1617822" cy="294675"/>
          </a:xfrm>
          <a:prstGeom prst="rect">
            <a:avLst/>
          </a:prstGeom>
          <a:ln w="12700">
            <a:miter lim="400000"/>
          </a:ln>
        </p:spPr>
      </p:pic>
      <p:sp>
        <p:nvSpPr>
          <p:cNvPr id="31" name="TextBox 21">
            <a:extLst>
              <a:ext uri="{FF2B5EF4-FFF2-40B4-BE49-F238E27FC236}">
                <a16:creationId xmlns:a16="http://schemas.microsoft.com/office/drawing/2014/main" id="{23045842-9692-0C02-0906-3753C42443DE}"/>
              </a:ext>
            </a:extLst>
          </p:cNvPr>
          <p:cNvSpPr txBox="1"/>
          <p:nvPr/>
        </p:nvSpPr>
        <p:spPr>
          <a:xfrm>
            <a:off x="9392817" y="6300703"/>
            <a:ext cx="2219675"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3">
                  <a:extLst>
                    <a:ext uri="{A12FA001-AC4F-418D-AE19-62706E023703}">
                      <ahyp:hlinkClr xmlns:ahyp="http://schemas.microsoft.com/office/drawing/2018/hyperlinkcolor" val="tx"/>
                    </a:ext>
                  </a:extLst>
                </a:hlinkClick>
              </a:rPr>
              <a:t>https://openoutcomes.apperta.org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32" name="Picture 1" descr="Picture 1">
            <a:extLst>
              <a:ext uri="{FF2B5EF4-FFF2-40B4-BE49-F238E27FC236}">
                <a16:creationId xmlns:a16="http://schemas.microsoft.com/office/drawing/2014/main" id="{5BB1D60D-84CB-7EE1-052A-C79B0126715F}"/>
              </a:ext>
            </a:extLst>
          </p:cNvPr>
          <p:cNvPicPr>
            <a:picLocks noChangeAspect="1"/>
          </p:cNvPicPr>
          <p:nvPr/>
        </p:nvPicPr>
        <p:blipFill>
          <a:blip r:embed="rId6"/>
          <a:stretch>
            <a:fillRect/>
          </a:stretch>
        </p:blipFill>
        <p:spPr>
          <a:xfrm>
            <a:off x="5403048" y="6245354"/>
            <a:ext cx="1762085" cy="456322"/>
          </a:xfrm>
          <a:prstGeom prst="rect">
            <a:avLst/>
          </a:prstGeom>
          <a:ln w="12700">
            <a:miter lim="400000"/>
          </a:ln>
        </p:spPr>
      </p:pic>
      <p:pic>
        <p:nvPicPr>
          <p:cNvPr id="7" name="Picture 4" descr="A picture containing drawing&#10;&#10;Description automatically generated">
            <a:extLst>
              <a:ext uri="{FF2B5EF4-FFF2-40B4-BE49-F238E27FC236}">
                <a16:creationId xmlns:a16="http://schemas.microsoft.com/office/drawing/2014/main" id="{9390E4A2-8110-9B97-CA0F-5C631B928173}"/>
              </a:ext>
            </a:extLst>
          </p:cNvPr>
          <p:cNvPicPr>
            <a:picLocks noChangeAspect="1"/>
          </p:cNvPicPr>
          <p:nvPr/>
        </p:nvPicPr>
        <p:blipFill>
          <a:blip r:embed="rId7"/>
          <a:stretch>
            <a:fillRect/>
          </a:stretch>
        </p:blipFill>
        <p:spPr>
          <a:xfrm>
            <a:off x="9789382" y="43068"/>
            <a:ext cx="2392646" cy="1113602"/>
          </a:xfrm>
          <a:prstGeom prst="rect">
            <a:avLst/>
          </a:prstGeom>
          <a:noFill/>
          <a:ln cap="flat">
            <a:noFill/>
          </a:ln>
        </p:spPr>
      </p:pic>
      <p:sp>
        <p:nvSpPr>
          <p:cNvPr id="8" name="TextBox 7">
            <a:extLst>
              <a:ext uri="{FF2B5EF4-FFF2-40B4-BE49-F238E27FC236}">
                <a16:creationId xmlns:a16="http://schemas.microsoft.com/office/drawing/2014/main" id="{11E108FF-CCE2-736E-05CD-46A0D2359353}"/>
              </a:ext>
            </a:extLst>
          </p:cNvPr>
          <p:cNvSpPr txBox="1"/>
          <p:nvPr/>
        </p:nvSpPr>
        <p:spPr>
          <a:xfrm>
            <a:off x="1793660" y="2334584"/>
            <a:ext cx="870899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“Most businesses spend around 10-15% of revenue on quality control.”</a:t>
            </a:r>
            <a:endParaRPr kumimoji="0" lang="en-GB" sz="36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B0146390-7CCF-7065-D6F4-4CBD1E2C1D2C}"/>
              </a:ext>
            </a:extLst>
          </p:cNvPr>
          <p:cNvSpPr txBox="1"/>
          <p:nvPr/>
        </p:nvSpPr>
        <p:spPr>
          <a:xfrm>
            <a:off x="3929321" y="3639288"/>
            <a:ext cx="375122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818180"/>
                </a:solidFill>
                <a:effectLst/>
                <a:uLnTx/>
                <a:uFillTx/>
                <a:latin typeface="Aptos" panose="02110004020202020204"/>
                <a:ea typeface="+mn-ea"/>
                <a:cs typeface="+mn-cs"/>
              </a:rPr>
              <a:t>qualitastech.com</a:t>
            </a:r>
            <a:r>
              <a:rPr kumimoji="0" lang="en-US" sz="2800" b="0" i="0" u="none" strike="noStrike" kern="1200" cap="none" spc="0" normalizeH="0" baseline="0" noProof="0" dirty="0">
                <a:ln>
                  <a:noFill/>
                </a:ln>
                <a:solidFill>
                  <a:srgbClr val="818180"/>
                </a:solidFill>
                <a:effectLst/>
                <a:uLnTx/>
                <a:uFillTx/>
                <a:latin typeface="Aptos" panose="02110004020202020204"/>
                <a:ea typeface="+mn-ea"/>
                <a:cs typeface="+mn-cs"/>
              </a:rPr>
              <a:t> 2019</a:t>
            </a:r>
          </a:p>
        </p:txBody>
      </p:sp>
      <p:pic>
        <p:nvPicPr>
          <p:cNvPr id="10" name="OpenOutcomes-Logo-Blue.png" descr="OpenOutcomes-Logo-Blue.png">
            <a:extLst>
              <a:ext uri="{FF2B5EF4-FFF2-40B4-BE49-F238E27FC236}">
                <a16:creationId xmlns:a16="http://schemas.microsoft.com/office/drawing/2014/main" id="{2B7A57C4-70C7-3320-AB3A-B3210E19B4EF}"/>
              </a:ext>
            </a:extLst>
          </p:cNvPr>
          <p:cNvPicPr>
            <a:picLocks noChangeAspect="1"/>
          </p:cNvPicPr>
          <p:nvPr/>
        </p:nvPicPr>
        <p:blipFill>
          <a:blip r:embed="rId5"/>
          <a:stretch>
            <a:fillRect/>
          </a:stretch>
        </p:blipFill>
        <p:spPr>
          <a:xfrm>
            <a:off x="265588" y="287658"/>
            <a:ext cx="2951826" cy="537655"/>
          </a:xfrm>
          <a:prstGeom prst="rect">
            <a:avLst/>
          </a:prstGeom>
          <a:ln w="12700">
            <a:miter lim="400000"/>
          </a:ln>
        </p:spPr>
      </p:pic>
    </p:spTree>
    <p:extLst>
      <p:ext uri="{BB962C8B-B14F-4D97-AF65-F5344CB8AC3E}">
        <p14:creationId xmlns:p14="http://schemas.microsoft.com/office/powerpoint/2010/main" val="4281150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7">
            <a:extLst>
              <a:ext uri="{FF2B5EF4-FFF2-40B4-BE49-F238E27FC236}">
                <a16:creationId xmlns:a16="http://schemas.microsoft.com/office/drawing/2014/main" id="{9A6E9DF6-45E4-575E-6E11-8F2408D803A7}"/>
              </a:ext>
            </a:extLst>
          </p:cNvPr>
          <p:cNvCxnSpPr/>
          <p:nvPr/>
        </p:nvCxnSpPr>
        <p:spPr>
          <a:xfrm>
            <a:off x="0" y="6036603"/>
            <a:ext cx="12191996" cy="0"/>
          </a:xfrm>
          <a:prstGeom prst="straightConnector1">
            <a:avLst/>
          </a:prstGeom>
          <a:noFill/>
          <a:ln w="28575" cap="flat">
            <a:solidFill>
              <a:srgbClr val="767171"/>
            </a:solidFill>
            <a:prstDash val="solid"/>
            <a:miter/>
          </a:ln>
        </p:spPr>
      </p:cxnSp>
      <p:sp>
        <p:nvSpPr>
          <p:cNvPr id="14" name="TextBox 22">
            <a:extLst>
              <a:ext uri="{FF2B5EF4-FFF2-40B4-BE49-F238E27FC236}">
                <a16:creationId xmlns:a16="http://schemas.microsoft.com/office/drawing/2014/main" id="{E5BC309A-B497-C9DB-9328-1D4E602117C2}"/>
              </a:ext>
            </a:extLst>
          </p:cNvPr>
          <p:cNvSpPr txBox="1"/>
          <p:nvPr/>
        </p:nvSpPr>
        <p:spPr>
          <a:xfrm>
            <a:off x="1218257" y="318450"/>
            <a:ext cx="3643173"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600" b="0" i="0" u="none" strike="noStrike" kern="1200" cap="none" spc="0" normalizeH="0" baseline="0" noProof="0" dirty="0">
                <a:ln>
                  <a:noFill/>
                </a:ln>
                <a:solidFill>
                  <a:srgbClr val="3C3C3B"/>
                </a:solidFill>
                <a:effectLst/>
                <a:uLnTx/>
                <a:uFillTx/>
                <a:latin typeface="Oswald" pitchFamily="2"/>
                <a:ea typeface="Open Sans" pitchFamily="34"/>
                <a:cs typeface="Open Sans" pitchFamily="34"/>
              </a:rPr>
              <a:t>What are PROMS?</a:t>
            </a:r>
            <a:endParaRPr kumimoji="0" lang="en-GB" sz="3600" b="0" i="0" u="none" strike="noStrike" kern="1200" cap="none" spc="0" normalizeH="0" baseline="0" noProof="0" dirty="0">
              <a:ln>
                <a:noFill/>
              </a:ln>
              <a:solidFill>
                <a:srgbClr val="000000"/>
              </a:solidFill>
              <a:effectLst/>
              <a:uLnTx/>
              <a:uFillTx/>
              <a:latin typeface="Oswald" pitchFamily="2"/>
              <a:ea typeface="Open Sans" pitchFamily="34"/>
              <a:cs typeface="Open Sans" pitchFamily="34"/>
            </a:endParaRPr>
          </a:p>
        </p:txBody>
      </p:sp>
      <p:pic>
        <p:nvPicPr>
          <p:cNvPr id="26" name="Picture 16">
            <a:extLst>
              <a:ext uri="{FF2B5EF4-FFF2-40B4-BE49-F238E27FC236}">
                <a16:creationId xmlns:a16="http://schemas.microsoft.com/office/drawing/2014/main" id="{33494FE9-0A29-411D-3279-96490E2DE0F0}"/>
              </a:ext>
            </a:extLst>
          </p:cNvPr>
          <p:cNvPicPr>
            <a:picLocks noChangeAspect="1"/>
          </p:cNvPicPr>
          <p:nvPr/>
        </p:nvPicPr>
        <p:blipFill>
          <a:blip r:embed="rId3"/>
          <a:stretch>
            <a:fillRect/>
          </a:stretch>
        </p:blipFill>
        <p:spPr>
          <a:xfrm>
            <a:off x="3019343" y="6158808"/>
            <a:ext cx="765883" cy="676656"/>
          </a:xfrm>
          <a:prstGeom prst="rect">
            <a:avLst/>
          </a:prstGeom>
          <a:noFill/>
          <a:ln cap="flat">
            <a:noFill/>
          </a:ln>
        </p:spPr>
      </p:pic>
      <p:sp>
        <p:nvSpPr>
          <p:cNvPr id="27" name="TextBox 8">
            <a:extLst>
              <a:ext uri="{FF2B5EF4-FFF2-40B4-BE49-F238E27FC236}">
                <a16:creationId xmlns:a16="http://schemas.microsoft.com/office/drawing/2014/main" id="{9D084531-7CDF-ACF9-ABF1-1B15B8D3C413}"/>
              </a:ext>
            </a:extLst>
          </p:cNvPr>
          <p:cNvSpPr txBox="1"/>
          <p:nvPr/>
        </p:nvSpPr>
        <p:spPr>
          <a:xfrm>
            <a:off x="3662490" y="6329630"/>
            <a:ext cx="1198940" cy="287770"/>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3C3C3C"/>
                </a:solidFill>
                <a:effectLst/>
                <a:uLnTx/>
                <a:uFillTx/>
                <a:latin typeface="Oswald" pitchFamily="2" charset="0"/>
                <a:ea typeface="+mn-ea"/>
                <a:cs typeface="+mn-cs"/>
              </a:rPr>
              <a:t>info@apperta.org</a:t>
            </a:r>
          </a:p>
        </p:txBody>
      </p:sp>
      <p:sp>
        <p:nvSpPr>
          <p:cNvPr id="28" name="TextBox 21">
            <a:extLst>
              <a:ext uri="{FF2B5EF4-FFF2-40B4-BE49-F238E27FC236}">
                <a16:creationId xmlns:a16="http://schemas.microsoft.com/office/drawing/2014/main" id="{6233CB5D-C288-60E2-C486-A4500ECDDBCD}"/>
              </a:ext>
            </a:extLst>
          </p:cNvPr>
          <p:cNvSpPr txBox="1"/>
          <p:nvPr/>
        </p:nvSpPr>
        <p:spPr>
          <a:xfrm>
            <a:off x="1440907" y="6308733"/>
            <a:ext cx="1334728"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4">
                  <a:extLst>
                    <a:ext uri="{A12FA001-AC4F-418D-AE19-62706E023703}">
                      <ahyp:hlinkClr xmlns:ahyp="http://schemas.microsoft.com/office/drawing/2018/hyperlinkcolor" val="tx"/>
                    </a:ext>
                  </a:extLst>
                </a:hlinkClick>
              </a:rPr>
              <a:t>https://apperta.org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29" name="Picture 5">
            <a:extLst>
              <a:ext uri="{FF2B5EF4-FFF2-40B4-BE49-F238E27FC236}">
                <a16:creationId xmlns:a16="http://schemas.microsoft.com/office/drawing/2014/main" id="{37138002-0A21-6073-ADDF-131BFF6ACA81}"/>
              </a:ext>
            </a:extLst>
          </p:cNvPr>
          <p:cNvPicPr>
            <a:picLocks noChangeAspect="1"/>
          </p:cNvPicPr>
          <p:nvPr/>
        </p:nvPicPr>
        <p:blipFill>
          <a:blip r:embed="rId5"/>
          <a:srcRect/>
          <a:stretch>
            <a:fillRect/>
          </a:stretch>
        </p:blipFill>
        <p:spPr>
          <a:xfrm>
            <a:off x="385117" y="6221989"/>
            <a:ext cx="917664" cy="435098"/>
          </a:xfrm>
          <a:prstGeom prst="rect">
            <a:avLst/>
          </a:prstGeom>
          <a:noFill/>
          <a:ln cap="flat">
            <a:noFill/>
          </a:ln>
        </p:spPr>
      </p:pic>
      <p:pic>
        <p:nvPicPr>
          <p:cNvPr id="30" name="OpenOutcomes-Logo-Blue.png" descr="OpenOutcomes-Logo-Blue.png">
            <a:extLst>
              <a:ext uri="{FF2B5EF4-FFF2-40B4-BE49-F238E27FC236}">
                <a16:creationId xmlns:a16="http://schemas.microsoft.com/office/drawing/2014/main" id="{062E452E-35CA-CFC6-A5E9-2D0B688DA79B}"/>
              </a:ext>
            </a:extLst>
          </p:cNvPr>
          <p:cNvPicPr>
            <a:picLocks noChangeAspect="1"/>
          </p:cNvPicPr>
          <p:nvPr/>
        </p:nvPicPr>
        <p:blipFill>
          <a:blip r:embed="rId6"/>
          <a:stretch>
            <a:fillRect/>
          </a:stretch>
        </p:blipFill>
        <p:spPr>
          <a:xfrm>
            <a:off x="7774995" y="6275667"/>
            <a:ext cx="1617822" cy="294675"/>
          </a:xfrm>
          <a:prstGeom prst="rect">
            <a:avLst/>
          </a:prstGeom>
          <a:ln w="12700">
            <a:miter lim="400000"/>
          </a:ln>
        </p:spPr>
      </p:pic>
      <p:sp>
        <p:nvSpPr>
          <p:cNvPr id="31" name="TextBox 21">
            <a:extLst>
              <a:ext uri="{FF2B5EF4-FFF2-40B4-BE49-F238E27FC236}">
                <a16:creationId xmlns:a16="http://schemas.microsoft.com/office/drawing/2014/main" id="{23045842-9692-0C02-0906-3753C42443DE}"/>
              </a:ext>
            </a:extLst>
          </p:cNvPr>
          <p:cNvSpPr txBox="1"/>
          <p:nvPr/>
        </p:nvSpPr>
        <p:spPr>
          <a:xfrm>
            <a:off x="9392817" y="6300703"/>
            <a:ext cx="2219675"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4">
                  <a:extLst>
                    <a:ext uri="{A12FA001-AC4F-418D-AE19-62706E023703}">
                      <ahyp:hlinkClr xmlns:ahyp="http://schemas.microsoft.com/office/drawing/2018/hyperlinkcolor" val="tx"/>
                    </a:ext>
                  </a:extLst>
                </a:hlinkClick>
              </a:rPr>
              <a:t>https://openoutcomes.apperta.org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32" name="Picture 1" descr="Picture 1">
            <a:extLst>
              <a:ext uri="{FF2B5EF4-FFF2-40B4-BE49-F238E27FC236}">
                <a16:creationId xmlns:a16="http://schemas.microsoft.com/office/drawing/2014/main" id="{5BB1D60D-84CB-7EE1-052A-C79B0126715F}"/>
              </a:ext>
            </a:extLst>
          </p:cNvPr>
          <p:cNvPicPr>
            <a:picLocks noChangeAspect="1"/>
          </p:cNvPicPr>
          <p:nvPr/>
        </p:nvPicPr>
        <p:blipFill>
          <a:blip r:embed="rId7"/>
          <a:stretch>
            <a:fillRect/>
          </a:stretch>
        </p:blipFill>
        <p:spPr>
          <a:xfrm>
            <a:off x="5403048" y="6245354"/>
            <a:ext cx="1762085" cy="456322"/>
          </a:xfrm>
          <a:prstGeom prst="rect">
            <a:avLst/>
          </a:prstGeom>
          <a:ln w="12700">
            <a:miter lim="400000"/>
          </a:ln>
        </p:spPr>
      </p:pic>
      <p:pic>
        <p:nvPicPr>
          <p:cNvPr id="6" name="Picture 5">
            <a:extLst>
              <a:ext uri="{FF2B5EF4-FFF2-40B4-BE49-F238E27FC236}">
                <a16:creationId xmlns:a16="http://schemas.microsoft.com/office/drawing/2014/main" id="{DFBA43EF-345F-BEDC-5B3A-9C4D346E1F83}"/>
              </a:ext>
            </a:extLst>
          </p:cNvPr>
          <p:cNvPicPr>
            <a:picLocks noChangeAspect="1"/>
          </p:cNvPicPr>
          <p:nvPr/>
        </p:nvPicPr>
        <p:blipFill>
          <a:blip r:embed="rId8"/>
          <a:stretch>
            <a:fillRect/>
          </a:stretch>
        </p:blipFill>
        <p:spPr>
          <a:xfrm>
            <a:off x="186938" y="200913"/>
            <a:ext cx="946798" cy="873158"/>
          </a:xfrm>
          <a:prstGeom prst="rect">
            <a:avLst/>
          </a:prstGeom>
        </p:spPr>
      </p:pic>
      <p:pic>
        <p:nvPicPr>
          <p:cNvPr id="7" name="Picture 4" descr="A picture containing drawing&#10;&#10;Description automatically generated">
            <a:extLst>
              <a:ext uri="{FF2B5EF4-FFF2-40B4-BE49-F238E27FC236}">
                <a16:creationId xmlns:a16="http://schemas.microsoft.com/office/drawing/2014/main" id="{9390E4A2-8110-9B97-CA0F-5C631B928173}"/>
              </a:ext>
            </a:extLst>
          </p:cNvPr>
          <p:cNvPicPr>
            <a:picLocks noChangeAspect="1"/>
          </p:cNvPicPr>
          <p:nvPr/>
        </p:nvPicPr>
        <p:blipFill>
          <a:blip r:embed="rId9"/>
          <a:stretch>
            <a:fillRect/>
          </a:stretch>
        </p:blipFill>
        <p:spPr>
          <a:xfrm>
            <a:off x="9789382" y="43068"/>
            <a:ext cx="2392646" cy="1113602"/>
          </a:xfrm>
          <a:prstGeom prst="rect">
            <a:avLst/>
          </a:prstGeom>
          <a:noFill/>
          <a:ln cap="flat">
            <a:noFill/>
          </a:ln>
        </p:spPr>
      </p:pic>
      <p:sp>
        <p:nvSpPr>
          <p:cNvPr id="8" name="Content Placeholder 2">
            <a:extLst>
              <a:ext uri="{FF2B5EF4-FFF2-40B4-BE49-F238E27FC236}">
                <a16:creationId xmlns:a16="http://schemas.microsoft.com/office/drawing/2014/main" id="{086BB69C-4920-8C6D-A9D7-D114AFE2DC11}"/>
              </a:ext>
            </a:extLst>
          </p:cNvPr>
          <p:cNvSpPr txBox="1">
            <a:spLocks/>
          </p:cNvSpPr>
          <p:nvPr/>
        </p:nvSpPr>
        <p:spPr>
          <a:xfrm>
            <a:off x="488671" y="2364284"/>
            <a:ext cx="7286324" cy="1722231"/>
          </a:xfrm>
          <a:prstGeom prst="rect">
            <a:avLst/>
          </a:prstGeom>
          <a:noFill/>
          <a:ln>
            <a:noFill/>
          </a:ln>
        </p:spPr>
        <p:txBody>
          <a:bodyPr vert="horz" wrap="square" lIns="91440" tIns="45720" rIns="91440" bIns="45720" anchor="t" anchorCtr="1" compatLnSpc="1">
            <a:normAutofit/>
          </a:bodyPr>
          <a:lstStyle>
            <a:lvl1pPr marL="0" marR="0" lvl="0" indent="0" algn="ctr" defTabSz="914400" rtl="0" fontAlgn="auto" hangingPunct="1">
              <a:lnSpc>
                <a:spcPct val="90000"/>
              </a:lnSpc>
              <a:spcBef>
                <a:spcPts val="1000"/>
              </a:spcBef>
              <a:spcAft>
                <a:spcPts val="0"/>
              </a:spcAft>
              <a:buSzPct val="100000"/>
              <a:buFont typeface="Arial" pitchFamily="34"/>
              <a:buNone/>
              <a:tabLst/>
              <a:defRPr lang="en-US" sz="24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Pct val="100000"/>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Assess the quality of care delivered to patients from the patient perspective. </a:t>
            </a:r>
            <a:r>
              <a:rPr kumimoji="0" lang="en-GB" sz="20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(NHS England)</a:t>
            </a:r>
          </a:p>
          <a:p>
            <a:pPr marL="342900" marR="0" lvl="0" indent="-342900" algn="l" defTabSz="914400" rtl="0" eaLnBrk="1" fontAlgn="auto" latinLnBrk="0" hangingPunct="1">
              <a:lnSpc>
                <a:spcPct val="90000"/>
              </a:lnSpc>
              <a:spcBef>
                <a:spcPts val="1000"/>
              </a:spcBef>
              <a:spcAft>
                <a:spcPts val="0"/>
              </a:spcAft>
              <a:buClrTx/>
              <a:buSzPct val="100000"/>
              <a:buFont typeface="Arial" panose="020B0604020202020204" pitchFamily="34" charset="0"/>
              <a:buChar char="•"/>
              <a:tabLst/>
              <a:defRPr/>
            </a:pPr>
            <a:endParaRPr kumimoji="0" lang="en-GB" sz="20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90000"/>
              </a:lnSpc>
              <a:spcBef>
                <a:spcPts val="1000"/>
              </a:spcBef>
              <a:spcAft>
                <a:spcPts val="0"/>
              </a:spcAft>
              <a:buClrTx/>
              <a:buSzPct val="100000"/>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Patient-centred clinical care </a:t>
            </a:r>
          </a:p>
          <a:p>
            <a:pPr marL="0" marR="0" lvl="0" indent="0" algn="ctr" defTabSz="914400" rtl="0" eaLnBrk="1" fontAlgn="auto" latinLnBrk="0" hangingPunct="1">
              <a:lnSpc>
                <a:spcPct val="90000"/>
              </a:lnSpc>
              <a:spcBef>
                <a:spcPts val="1000"/>
              </a:spcBef>
              <a:spcAft>
                <a:spcPts val="0"/>
              </a:spcAft>
              <a:buClrTx/>
              <a:buSzPct val="100000"/>
              <a:buFont typeface="Arial" pitchFamily="34"/>
              <a:buNone/>
              <a:tabLst/>
              <a:defRPr/>
            </a:pPr>
            <a:endParaRPr kumimoji="0" lang="en-GB" sz="2000" b="1" i="0" u="none" strike="noStrike" kern="1200" cap="none" spc="0" normalizeH="0" baseline="0" noProof="0" dirty="0">
              <a:ln>
                <a:noFill/>
              </a:ln>
              <a:solidFill>
                <a:srgbClr val="000000"/>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4D3AF904-B722-E868-2419-4068BA98C674}"/>
              </a:ext>
            </a:extLst>
          </p:cNvPr>
          <p:cNvPicPr>
            <a:picLocks noChangeAspect="1"/>
          </p:cNvPicPr>
          <p:nvPr/>
        </p:nvPicPr>
        <p:blipFill>
          <a:blip r:embed="rId10"/>
          <a:stretch>
            <a:fillRect/>
          </a:stretch>
        </p:blipFill>
        <p:spPr>
          <a:xfrm>
            <a:off x="8327400" y="2262438"/>
            <a:ext cx="3072819" cy="192592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00974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7">
            <a:extLst>
              <a:ext uri="{FF2B5EF4-FFF2-40B4-BE49-F238E27FC236}">
                <a16:creationId xmlns:a16="http://schemas.microsoft.com/office/drawing/2014/main" id="{9A6E9DF6-45E4-575E-6E11-8F2408D803A7}"/>
              </a:ext>
            </a:extLst>
          </p:cNvPr>
          <p:cNvCxnSpPr/>
          <p:nvPr/>
        </p:nvCxnSpPr>
        <p:spPr>
          <a:xfrm>
            <a:off x="0" y="6036603"/>
            <a:ext cx="12191996" cy="0"/>
          </a:xfrm>
          <a:prstGeom prst="straightConnector1">
            <a:avLst/>
          </a:prstGeom>
          <a:noFill/>
          <a:ln w="28575" cap="flat">
            <a:solidFill>
              <a:srgbClr val="767171"/>
            </a:solidFill>
            <a:prstDash val="solid"/>
            <a:miter/>
          </a:ln>
        </p:spPr>
      </p:cxnSp>
      <p:sp>
        <p:nvSpPr>
          <p:cNvPr id="14" name="TextBox 22">
            <a:extLst>
              <a:ext uri="{FF2B5EF4-FFF2-40B4-BE49-F238E27FC236}">
                <a16:creationId xmlns:a16="http://schemas.microsoft.com/office/drawing/2014/main" id="{E5BC309A-B497-C9DB-9328-1D4E602117C2}"/>
              </a:ext>
            </a:extLst>
          </p:cNvPr>
          <p:cNvSpPr txBox="1"/>
          <p:nvPr/>
        </p:nvSpPr>
        <p:spPr>
          <a:xfrm>
            <a:off x="1218257" y="318450"/>
            <a:ext cx="3643173"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600" b="0" i="0" u="none" strike="noStrike" kern="1200" cap="none" spc="0" normalizeH="0" baseline="0" noProof="0" dirty="0">
                <a:ln>
                  <a:noFill/>
                </a:ln>
                <a:solidFill>
                  <a:srgbClr val="3C3C3B"/>
                </a:solidFill>
                <a:effectLst/>
                <a:uLnTx/>
                <a:uFillTx/>
                <a:latin typeface="Oswald" pitchFamily="2"/>
                <a:ea typeface="Open Sans" pitchFamily="34"/>
                <a:cs typeface="Open Sans" pitchFamily="34"/>
              </a:rPr>
              <a:t>What are PROMS?</a:t>
            </a:r>
            <a:endParaRPr kumimoji="0" lang="en-GB" sz="3600" b="0" i="0" u="none" strike="noStrike" kern="1200" cap="none" spc="0" normalizeH="0" baseline="0" noProof="0" dirty="0">
              <a:ln>
                <a:noFill/>
              </a:ln>
              <a:solidFill>
                <a:srgbClr val="000000"/>
              </a:solidFill>
              <a:effectLst/>
              <a:uLnTx/>
              <a:uFillTx/>
              <a:latin typeface="Oswald" pitchFamily="2"/>
              <a:ea typeface="Open Sans" pitchFamily="34"/>
              <a:cs typeface="Open Sans" pitchFamily="34"/>
            </a:endParaRPr>
          </a:p>
        </p:txBody>
      </p:sp>
      <p:pic>
        <p:nvPicPr>
          <p:cNvPr id="26" name="Picture 16">
            <a:extLst>
              <a:ext uri="{FF2B5EF4-FFF2-40B4-BE49-F238E27FC236}">
                <a16:creationId xmlns:a16="http://schemas.microsoft.com/office/drawing/2014/main" id="{33494FE9-0A29-411D-3279-96490E2DE0F0}"/>
              </a:ext>
            </a:extLst>
          </p:cNvPr>
          <p:cNvPicPr>
            <a:picLocks noChangeAspect="1"/>
          </p:cNvPicPr>
          <p:nvPr/>
        </p:nvPicPr>
        <p:blipFill>
          <a:blip r:embed="rId3"/>
          <a:stretch>
            <a:fillRect/>
          </a:stretch>
        </p:blipFill>
        <p:spPr>
          <a:xfrm>
            <a:off x="3019343" y="6158808"/>
            <a:ext cx="765883" cy="676656"/>
          </a:xfrm>
          <a:prstGeom prst="rect">
            <a:avLst/>
          </a:prstGeom>
          <a:noFill/>
          <a:ln cap="flat">
            <a:noFill/>
          </a:ln>
        </p:spPr>
      </p:pic>
      <p:sp>
        <p:nvSpPr>
          <p:cNvPr id="27" name="TextBox 8">
            <a:extLst>
              <a:ext uri="{FF2B5EF4-FFF2-40B4-BE49-F238E27FC236}">
                <a16:creationId xmlns:a16="http://schemas.microsoft.com/office/drawing/2014/main" id="{9D084531-7CDF-ACF9-ABF1-1B15B8D3C413}"/>
              </a:ext>
            </a:extLst>
          </p:cNvPr>
          <p:cNvSpPr txBox="1"/>
          <p:nvPr/>
        </p:nvSpPr>
        <p:spPr>
          <a:xfrm>
            <a:off x="3662490" y="6329630"/>
            <a:ext cx="1198940" cy="287770"/>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3C3C3C"/>
                </a:solidFill>
                <a:effectLst/>
                <a:uLnTx/>
                <a:uFillTx/>
                <a:latin typeface="Oswald" pitchFamily="2" charset="0"/>
                <a:ea typeface="+mn-ea"/>
                <a:cs typeface="+mn-cs"/>
              </a:rPr>
              <a:t>info@apperta.org</a:t>
            </a:r>
          </a:p>
        </p:txBody>
      </p:sp>
      <p:sp>
        <p:nvSpPr>
          <p:cNvPr id="28" name="TextBox 21">
            <a:extLst>
              <a:ext uri="{FF2B5EF4-FFF2-40B4-BE49-F238E27FC236}">
                <a16:creationId xmlns:a16="http://schemas.microsoft.com/office/drawing/2014/main" id="{6233CB5D-C288-60E2-C486-A4500ECDDBCD}"/>
              </a:ext>
            </a:extLst>
          </p:cNvPr>
          <p:cNvSpPr txBox="1"/>
          <p:nvPr/>
        </p:nvSpPr>
        <p:spPr>
          <a:xfrm>
            <a:off x="1440907" y="6308733"/>
            <a:ext cx="1334728"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4">
                  <a:extLst>
                    <a:ext uri="{A12FA001-AC4F-418D-AE19-62706E023703}">
                      <ahyp:hlinkClr xmlns:ahyp="http://schemas.microsoft.com/office/drawing/2018/hyperlinkcolor" val="tx"/>
                    </a:ext>
                  </a:extLst>
                </a:hlinkClick>
              </a:rPr>
              <a:t>https://apperta.org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29" name="Picture 5">
            <a:extLst>
              <a:ext uri="{FF2B5EF4-FFF2-40B4-BE49-F238E27FC236}">
                <a16:creationId xmlns:a16="http://schemas.microsoft.com/office/drawing/2014/main" id="{37138002-0A21-6073-ADDF-131BFF6ACA81}"/>
              </a:ext>
            </a:extLst>
          </p:cNvPr>
          <p:cNvPicPr>
            <a:picLocks noChangeAspect="1"/>
          </p:cNvPicPr>
          <p:nvPr/>
        </p:nvPicPr>
        <p:blipFill>
          <a:blip r:embed="rId5"/>
          <a:srcRect/>
          <a:stretch>
            <a:fillRect/>
          </a:stretch>
        </p:blipFill>
        <p:spPr>
          <a:xfrm>
            <a:off x="385117" y="6221989"/>
            <a:ext cx="917664" cy="435098"/>
          </a:xfrm>
          <a:prstGeom prst="rect">
            <a:avLst/>
          </a:prstGeom>
          <a:noFill/>
          <a:ln cap="flat">
            <a:noFill/>
          </a:ln>
        </p:spPr>
      </p:pic>
      <p:pic>
        <p:nvPicPr>
          <p:cNvPr id="30" name="OpenOutcomes-Logo-Blue.png" descr="OpenOutcomes-Logo-Blue.png">
            <a:extLst>
              <a:ext uri="{FF2B5EF4-FFF2-40B4-BE49-F238E27FC236}">
                <a16:creationId xmlns:a16="http://schemas.microsoft.com/office/drawing/2014/main" id="{062E452E-35CA-CFC6-A5E9-2D0B688DA79B}"/>
              </a:ext>
            </a:extLst>
          </p:cNvPr>
          <p:cNvPicPr>
            <a:picLocks noChangeAspect="1"/>
          </p:cNvPicPr>
          <p:nvPr/>
        </p:nvPicPr>
        <p:blipFill>
          <a:blip r:embed="rId6"/>
          <a:stretch>
            <a:fillRect/>
          </a:stretch>
        </p:blipFill>
        <p:spPr>
          <a:xfrm>
            <a:off x="7774995" y="6275667"/>
            <a:ext cx="1617822" cy="294675"/>
          </a:xfrm>
          <a:prstGeom prst="rect">
            <a:avLst/>
          </a:prstGeom>
          <a:ln w="12700">
            <a:miter lim="400000"/>
          </a:ln>
        </p:spPr>
      </p:pic>
      <p:sp>
        <p:nvSpPr>
          <p:cNvPr id="31" name="TextBox 21">
            <a:extLst>
              <a:ext uri="{FF2B5EF4-FFF2-40B4-BE49-F238E27FC236}">
                <a16:creationId xmlns:a16="http://schemas.microsoft.com/office/drawing/2014/main" id="{23045842-9692-0C02-0906-3753C42443DE}"/>
              </a:ext>
            </a:extLst>
          </p:cNvPr>
          <p:cNvSpPr txBox="1"/>
          <p:nvPr/>
        </p:nvSpPr>
        <p:spPr>
          <a:xfrm>
            <a:off x="9392817" y="6300703"/>
            <a:ext cx="2219675"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4">
                  <a:extLst>
                    <a:ext uri="{A12FA001-AC4F-418D-AE19-62706E023703}">
                      <ahyp:hlinkClr xmlns:ahyp="http://schemas.microsoft.com/office/drawing/2018/hyperlinkcolor" val="tx"/>
                    </a:ext>
                  </a:extLst>
                </a:hlinkClick>
              </a:rPr>
              <a:t>https://openoutcomes.apperta.org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32" name="Picture 1" descr="Picture 1">
            <a:extLst>
              <a:ext uri="{FF2B5EF4-FFF2-40B4-BE49-F238E27FC236}">
                <a16:creationId xmlns:a16="http://schemas.microsoft.com/office/drawing/2014/main" id="{5BB1D60D-84CB-7EE1-052A-C79B0126715F}"/>
              </a:ext>
            </a:extLst>
          </p:cNvPr>
          <p:cNvPicPr>
            <a:picLocks noChangeAspect="1"/>
          </p:cNvPicPr>
          <p:nvPr/>
        </p:nvPicPr>
        <p:blipFill>
          <a:blip r:embed="rId7"/>
          <a:stretch>
            <a:fillRect/>
          </a:stretch>
        </p:blipFill>
        <p:spPr>
          <a:xfrm>
            <a:off x="5403048" y="6245354"/>
            <a:ext cx="1762085" cy="456322"/>
          </a:xfrm>
          <a:prstGeom prst="rect">
            <a:avLst/>
          </a:prstGeom>
          <a:ln w="12700">
            <a:miter lim="400000"/>
          </a:ln>
        </p:spPr>
      </p:pic>
      <p:pic>
        <p:nvPicPr>
          <p:cNvPr id="6" name="Picture 5">
            <a:extLst>
              <a:ext uri="{FF2B5EF4-FFF2-40B4-BE49-F238E27FC236}">
                <a16:creationId xmlns:a16="http://schemas.microsoft.com/office/drawing/2014/main" id="{DFBA43EF-345F-BEDC-5B3A-9C4D346E1F83}"/>
              </a:ext>
            </a:extLst>
          </p:cNvPr>
          <p:cNvPicPr>
            <a:picLocks noChangeAspect="1"/>
          </p:cNvPicPr>
          <p:nvPr/>
        </p:nvPicPr>
        <p:blipFill>
          <a:blip r:embed="rId8"/>
          <a:stretch>
            <a:fillRect/>
          </a:stretch>
        </p:blipFill>
        <p:spPr>
          <a:xfrm>
            <a:off x="186938" y="200913"/>
            <a:ext cx="946798" cy="873158"/>
          </a:xfrm>
          <a:prstGeom prst="rect">
            <a:avLst/>
          </a:prstGeom>
        </p:spPr>
      </p:pic>
      <p:pic>
        <p:nvPicPr>
          <p:cNvPr id="7" name="Picture 4" descr="A picture containing drawing&#10;&#10;Description automatically generated">
            <a:extLst>
              <a:ext uri="{FF2B5EF4-FFF2-40B4-BE49-F238E27FC236}">
                <a16:creationId xmlns:a16="http://schemas.microsoft.com/office/drawing/2014/main" id="{9390E4A2-8110-9B97-CA0F-5C631B928173}"/>
              </a:ext>
            </a:extLst>
          </p:cNvPr>
          <p:cNvPicPr>
            <a:picLocks noChangeAspect="1"/>
          </p:cNvPicPr>
          <p:nvPr/>
        </p:nvPicPr>
        <p:blipFill>
          <a:blip r:embed="rId9"/>
          <a:stretch>
            <a:fillRect/>
          </a:stretch>
        </p:blipFill>
        <p:spPr>
          <a:xfrm>
            <a:off x="9789382" y="43068"/>
            <a:ext cx="2392646" cy="1113602"/>
          </a:xfrm>
          <a:prstGeom prst="rect">
            <a:avLst/>
          </a:prstGeom>
          <a:noFill/>
          <a:ln cap="flat">
            <a:noFill/>
          </a:ln>
        </p:spPr>
      </p:pic>
      <p:sp>
        <p:nvSpPr>
          <p:cNvPr id="4" name="TextBox 3">
            <a:extLst>
              <a:ext uri="{FF2B5EF4-FFF2-40B4-BE49-F238E27FC236}">
                <a16:creationId xmlns:a16="http://schemas.microsoft.com/office/drawing/2014/main" id="{A1281DF9-D58E-7252-7195-707932E65241}"/>
              </a:ext>
            </a:extLst>
          </p:cNvPr>
          <p:cNvSpPr txBox="1"/>
          <p:nvPr/>
        </p:nvSpPr>
        <p:spPr>
          <a:xfrm>
            <a:off x="1016215" y="2746985"/>
            <a:ext cx="10535747" cy="2308324"/>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362D30"/>
                </a:solidFill>
                <a:effectLst/>
                <a:uLnTx/>
                <a:uFillTx/>
                <a:latin typeface="Open Sans" panose="020B0606030504020204" pitchFamily="34" charset="0"/>
                <a:ea typeface="Open Sans" panose="020B0606030504020204" pitchFamily="34" charset="0"/>
                <a:cs typeface="Open Sans" panose="020B0606030504020204" pitchFamily="34" charset="0"/>
              </a:rPr>
              <a:t>Guidance from the report is explicit in recommending long term PROMs follow-up for all cases associated with the use of medical devices.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362D30"/>
                </a:solidFill>
                <a:effectLst/>
                <a:uLnTx/>
                <a:uFillTx/>
                <a:latin typeface="Open Sans" panose="020B0606030504020204" pitchFamily="34" charset="0"/>
                <a:ea typeface="Open Sans" panose="020B0606030504020204" pitchFamily="34" charset="0"/>
                <a:cs typeface="Open Sans" panose="020B0606030504020204" pitchFamily="34" charset="0"/>
              </a:rPr>
              <a:t>In essence the report calls for an all-specialities PROMs registry, mandating the routine collection of PROMs which is central to medical device safety. </a:t>
            </a:r>
            <a:endPar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3856FEF9-9706-17BD-ABD7-8B70F6DD2B69}"/>
              </a:ext>
            </a:extLst>
          </p:cNvPr>
          <p:cNvSpPr txBox="1"/>
          <p:nvPr/>
        </p:nvSpPr>
        <p:spPr>
          <a:xfrm>
            <a:off x="1929592" y="1827015"/>
            <a:ext cx="87089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Cumberledge</a:t>
            </a:r>
            <a:r>
              <a:rPr kumimoji="0" lang="en-US" sz="36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'First do no harm’ - 2020</a:t>
            </a:r>
            <a:endParaRPr kumimoji="0" lang="en-GB" sz="36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02736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7">
            <a:extLst>
              <a:ext uri="{FF2B5EF4-FFF2-40B4-BE49-F238E27FC236}">
                <a16:creationId xmlns:a16="http://schemas.microsoft.com/office/drawing/2014/main" id="{9A6E9DF6-45E4-575E-6E11-8F2408D803A7}"/>
              </a:ext>
            </a:extLst>
          </p:cNvPr>
          <p:cNvCxnSpPr/>
          <p:nvPr/>
        </p:nvCxnSpPr>
        <p:spPr>
          <a:xfrm>
            <a:off x="0" y="6036603"/>
            <a:ext cx="12191996" cy="0"/>
          </a:xfrm>
          <a:prstGeom prst="straightConnector1">
            <a:avLst/>
          </a:prstGeom>
          <a:noFill/>
          <a:ln w="28575" cap="flat">
            <a:solidFill>
              <a:srgbClr val="767171"/>
            </a:solidFill>
            <a:prstDash val="solid"/>
            <a:miter/>
          </a:ln>
        </p:spPr>
      </p:cxnSp>
      <p:sp>
        <p:nvSpPr>
          <p:cNvPr id="14" name="TextBox 22">
            <a:extLst>
              <a:ext uri="{FF2B5EF4-FFF2-40B4-BE49-F238E27FC236}">
                <a16:creationId xmlns:a16="http://schemas.microsoft.com/office/drawing/2014/main" id="{E5BC309A-B497-C9DB-9328-1D4E602117C2}"/>
              </a:ext>
            </a:extLst>
          </p:cNvPr>
          <p:cNvSpPr txBox="1"/>
          <p:nvPr/>
        </p:nvSpPr>
        <p:spPr>
          <a:xfrm>
            <a:off x="1206953" y="252771"/>
            <a:ext cx="3683822"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600" b="0" i="0" u="none" strike="noStrike" kern="1200" cap="none" spc="0" normalizeH="0" baseline="0" noProof="0" dirty="0">
                <a:ln>
                  <a:noFill/>
                </a:ln>
                <a:solidFill>
                  <a:srgbClr val="3C3C3B"/>
                </a:solidFill>
                <a:effectLst/>
                <a:uLnTx/>
                <a:uFillTx/>
                <a:latin typeface="Oswald" pitchFamily="2"/>
                <a:ea typeface="Open Sans" pitchFamily="34"/>
                <a:cs typeface="Open Sans" pitchFamily="34"/>
              </a:rPr>
              <a:t>Why use PROMS?</a:t>
            </a:r>
            <a:endParaRPr kumimoji="0" lang="en-GB" sz="3600" b="0" i="0" u="none" strike="noStrike" kern="1200" cap="none" spc="0" normalizeH="0" baseline="0" noProof="0" dirty="0">
              <a:ln>
                <a:noFill/>
              </a:ln>
              <a:solidFill>
                <a:srgbClr val="000000"/>
              </a:solidFill>
              <a:effectLst/>
              <a:uLnTx/>
              <a:uFillTx/>
              <a:latin typeface="Oswald" pitchFamily="2"/>
              <a:ea typeface="Open Sans" pitchFamily="34"/>
              <a:cs typeface="Open Sans" pitchFamily="34"/>
            </a:endParaRPr>
          </a:p>
        </p:txBody>
      </p:sp>
      <p:pic>
        <p:nvPicPr>
          <p:cNvPr id="26" name="Picture 16">
            <a:extLst>
              <a:ext uri="{FF2B5EF4-FFF2-40B4-BE49-F238E27FC236}">
                <a16:creationId xmlns:a16="http://schemas.microsoft.com/office/drawing/2014/main" id="{33494FE9-0A29-411D-3279-96490E2DE0F0}"/>
              </a:ext>
            </a:extLst>
          </p:cNvPr>
          <p:cNvPicPr>
            <a:picLocks noChangeAspect="1"/>
          </p:cNvPicPr>
          <p:nvPr/>
        </p:nvPicPr>
        <p:blipFill>
          <a:blip r:embed="rId3"/>
          <a:stretch>
            <a:fillRect/>
          </a:stretch>
        </p:blipFill>
        <p:spPr>
          <a:xfrm>
            <a:off x="3019343" y="6158808"/>
            <a:ext cx="765883" cy="676656"/>
          </a:xfrm>
          <a:prstGeom prst="rect">
            <a:avLst/>
          </a:prstGeom>
          <a:noFill/>
          <a:ln cap="flat">
            <a:noFill/>
          </a:ln>
        </p:spPr>
      </p:pic>
      <p:sp>
        <p:nvSpPr>
          <p:cNvPr id="27" name="TextBox 8">
            <a:extLst>
              <a:ext uri="{FF2B5EF4-FFF2-40B4-BE49-F238E27FC236}">
                <a16:creationId xmlns:a16="http://schemas.microsoft.com/office/drawing/2014/main" id="{9D084531-7CDF-ACF9-ABF1-1B15B8D3C413}"/>
              </a:ext>
            </a:extLst>
          </p:cNvPr>
          <p:cNvSpPr txBox="1"/>
          <p:nvPr/>
        </p:nvSpPr>
        <p:spPr>
          <a:xfrm>
            <a:off x="3662490" y="6329630"/>
            <a:ext cx="1198940" cy="287770"/>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3C3C3C"/>
                </a:solidFill>
                <a:effectLst/>
                <a:uLnTx/>
                <a:uFillTx/>
                <a:latin typeface="Oswald" pitchFamily="2" charset="0"/>
                <a:ea typeface="+mn-ea"/>
                <a:cs typeface="+mn-cs"/>
              </a:rPr>
              <a:t>info@apperta.org</a:t>
            </a:r>
          </a:p>
        </p:txBody>
      </p:sp>
      <p:sp>
        <p:nvSpPr>
          <p:cNvPr id="28" name="TextBox 21">
            <a:extLst>
              <a:ext uri="{FF2B5EF4-FFF2-40B4-BE49-F238E27FC236}">
                <a16:creationId xmlns:a16="http://schemas.microsoft.com/office/drawing/2014/main" id="{6233CB5D-C288-60E2-C486-A4500ECDDBCD}"/>
              </a:ext>
            </a:extLst>
          </p:cNvPr>
          <p:cNvSpPr txBox="1"/>
          <p:nvPr/>
        </p:nvSpPr>
        <p:spPr>
          <a:xfrm>
            <a:off x="1440907" y="6308733"/>
            <a:ext cx="1334728"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4">
                  <a:extLst>
                    <a:ext uri="{A12FA001-AC4F-418D-AE19-62706E023703}">
                      <ahyp:hlinkClr xmlns:ahyp="http://schemas.microsoft.com/office/drawing/2018/hyperlinkcolor" val="tx"/>
                    </a:ext>
                  </a:extLst>
                </a:hlinkClick>
              </a:rPr>
              <a:t>https://apperta.org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29" name="Picture 5">
            <a:extLst>
              <a:ext uri="{FF2B5EF4-FFF2-40B4-BE49-F238E27FC236}">
                <a16:creationId xmlns:a16="http://schemas.microsoft.com/office/drawing/2014/main" id="{37138002-0A21-6073-ADDF-131BFF6ACA81}"/>
              </a:ext>
            </a:extLst>
          </p:cNvPr>
          <p:cNvPicPr>
            <a:picLocks noChangeAspect="1"/>
          </p:cNvPicPr>
          <p:nvPr/>
        </p:nvPicPr>
        <p:blipFill>
          <a:blip r:embed="rId5"/>
          <a:srcRect/>
          <a:stretch>
            <a:fillRect/>
          </a:stretch>
        </p:blipFill>
        <p:spPr>
          <a:xfrm>
            <a:off x="385117" y="6221989"/>
            <a:ext cx="917664" cy="435098"/>
          </a:xfrm>
          <a:prstGeom prst="rect">
            <a:avLst/>
          </a:prstGeom>
          <a:noFill/>
          <a:ln cap="flat">
            <a:noFill/>
          </a:ln>
        </p:spPr>
      </p:pic>
      <p:pic>
        <p:nvPicPr>
          <p:cNvPr id="30" name="OpenOutcomes-Logo-Blue.png" descr="OpenOutcomes-Logo-Blue.png">
            <a:extLst>
              <a:ext uri="{FF2B5EF4-FFF2-40B4-BE49-F238E27FC236}">
                <a16:creationId xmlns:a16="http://schemas.microsoft.com/office/drawing/2014/main" id="{062E452E-35CA-CFC6-A5E9-2D0B688DA79B}"/>
              </a:ext>
            </a:extLst>
          </p:cNvPr>
          <p:cNvPicPr>
            <a:picLocks noChangeAspect="1"/>
          </p:cNvPicPr>
          <p:nvPr/>
        </p:nvPicPr>
        <p:blipFill>
          <a:blip r:embed="rId6"/>
          <a:stretch>
            <a:fillRect/>
          </a:stretch>
        </p:blipFill>
        <p:spPr>
          <a:xfrm>
            <a:off x="7774995" y="6275667"/>
            <a:ext cx="1617822" cy="294675"/>
          </a:xfrm>
          <a:prstGeom prst="rect">
            <a:avLst/>
          </a:prstGeom>
          <a:ln w="12700">
            <a:miter lim="400000"/>
          </a:ln>
        </p:spPr>
      </p:pic>
      <p:sp>
        <p:nvSpPr>
          <p:cNvPr id="31" name="TextBox 21">
            <a:extLst>
              <a:ext uri="{FF2B5EF4-FFF2-40B4-BE49-F238E27FC236}">
                <a16:creationId xmlns:a16="http://schemas.microsoft.com/office/drawing/2014/main" id="{23045842-9692-0C02-0906-3753C42443DE}"/>
              </a:ext>
            </a:extLst>
          </p:cNvPr>
          <p:cNvSpPr txBox="1"/>
          <p:nvPr/>
        </p:nvSpPr>
        <p:spPr>
          <a:xfrm>
            <a:off x="9392817" y="6300703"/>
            <a:ext cx="2219675"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4">
                  <a:extLst>
                    <a:ext uri="{A12FA001-AC4F-418D-AE19-62706E023703}">
                      <ahyp:hlinkClr xmlns:ahyp="http://schemas.microsoft.com/office/drawing/2018/hyperlinkcolor" val="tx"/>
                    </a:ext>
                  </a:extLst>
                </a:hlinkClick>
              </a:rPr>
              <a:t>https://openoutcomes.apperta.org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32" name="Picture 1" descr="Picture 1">
            <a:extLst>
              <a:ext uri="{FF2B5EF4-FFF2-40B4-BE49-F238E27FC236}">
                <a16:creationId xmlns:a16="http://schemas.microsoft.com/office/drawing/2014/main" id="{5BB1D60D-84CB-7EE1-052A-C79B0126715F}"/>
              </a:ext>
            </a:extLst>
          </p:cNvPr>
          <p:cNvPicPr>
            <a:picLocks noChangeAspect="1"/>
          </p:cNvPicPr>
          <p:nvPr/>
        </p:nvPicPr>
        <p:blipFill>
          <a:blip r:embed="rId7"/>
          <a:stretch>
            <a:fillRect/>
          </a:stretch>
        </p:blipFill>
        <p:spPr>
          <a:xfrm>
            <a:off x="5403048" y="6245354"/>
            <a:ext cx="1762085" cy="456322"/>
          </a:xfrm>
          <a:prstGeom prst="rect">
            <a:avLst/>
          </a:prstGeom>
          <a:ln w="12700">
            <a:miter lim="400000"/>
          </a:ln>
        </p:spPr>
      </p:pic>
      <p:pic>
        <p:nvPicPr>
          <p:cNvPr id="7" name="Picture 6">
            <a:extLst>
              <a:ext uri="{FF2B5EF4-FFF2-40B4-BE49-F238E27FC236}">
                <a16:creationId xmlns:a16="http://schemas.microsoft.com/office/drawing/2014/main" id="{059FBA0B-5A44-9B4A-8338-2E8931DA2BA1}"/>
              </a:ext>
            </a:extLst>
          </p:cNvPr>
          <p:cNvPicPr>
            <a:picLocks noChangeAspect="1"/>
          </p:cNvPicPr>
          <p:nvPr/>
        </p:nvPicPr>
        <p:blipFill>
          <a:blip r:embed="rId8"/>
          <a:stretch>
            <a:fillRect/>
          </a:stretch>
        </p:blipFill>
        <p:spPr>
          <a:xfrm>
            <a:off x="186938" y="200913"/>
            <a:ext cx="946798" cy="873158"/>
          </a:xfrm>
          <a:prstGeom prst="rect">
            <a:avLst/>
          </a:prstGeom>
        </p:spPr>
      </p:pic>
      <p:pic>
        <p:nvPicPr>
          <p:cNvPr id="8" name="Picture 4" descr="A picture containing drawing&#10;&#10;Description automatically generated">
            <a:extLst>
              <a:ext uri="{FF2B5EF4-FFF2-40B4-BE49-F238E27FC236}">
                <a16:creationId xmlns:a16="http://schemas.microsoft.com/office/drawing/2014/main" id="{A2F5B1EC-F79D-22B0-BD8C-8DE7345E1D26}"/>
              </a:ext>
            </a:extLst>
          </p:cNvPr>
          <p:cNvPicPr>
            <a:picLocks noChangeAspect="1"/>
          </p:cNvPicPr>
          <p:nvPr/>
        </p:nvPicPr>
        <p:blipFill>
          <a:blip r:embed="rId9"/>
          <a:stretch>
            <a:fillRect/>
          </a:stretch>
        </p:blipFill>
        <p:spPr>
          <a:xfrm>
            <a:off x="9789382" y="43068"/>
            <a:ext cx="2392646" cy="1113602"/>
          </a:xfrm>
          <a:prstGeom prst="rect">
            <a:avLst/>
          </a:prstGeom>
          <a:noFill/>
          <a:ln cap="flat">
            <a:noFill/>
          </a:ln>
        </p:spPr>
      </p:pic>
      <p:pic>
        <p:nvPicPr>
          <p:cNvPr id="2" name="Content Placeholder 4">
            <a:extLst>
              <a:ext uri="{FF2B5EF4-FFF2-40B4-BE49-F238E27FC236}">
                <a16:creationId xmlns:a16="http://schemas.microsoft.com/office/drawing/2014/main" id="{F22741D7-E026-3686-6495-D583889561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37906" y="1041886"/>
            <a:ext cx="8116188" cy="4774228"/>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4972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7">
            <a:extLst>
              <a:ext uri="{FF2B5EF4-FFF2-40B4-BE49-F238E27FC236}">
                <a16:creationId xmlns:a16="http://schemas.microsoft.com/office/drawing/2014/main" id="{9A6E9DF6-45E4-575E-6E11-8F2408D803A7}"/>
              </a:ext>
            </a:extLst>
          </p:cNvPr>
          <p:cNvCxnSpPr/>
          <p:nvPr/>
        </p:nvCxnSpPr>
        <p:spPr>
          <a:xfrm>
            <a:off x="0" y="6036603"/>
            <a:ext cx="12191996" cy="0"/>
          </a:xfrm>
          <a:prstGeom prst="straightConnector1">
            <a:avLst/>
          </a:prstGeom>
          <a:noFill/>
          <a:ln w="28575" cap="flat">
            <a:solidFill>
              <a:srgbClr val="767171"/>
            </a:solidFill>
            <a:prstDash val="solid"/>
            <a:miter/>
          </a:ln>
        </p:spPr>
      </p:cxnSp>
      <p:sp>
        <p:nvSpPr>
          <p:cNvPr id="14" name="TextBox 22">
            <a:extLst>
              <a:ext uri="{FF2B5EF4-FFF2-40B4-BE49-F238E27FC236}">
                <a16:creationId xmlns:a16="http://schemas.microsoft.com/office/drawing/2014/main" id="{E5BC309A-B497-C9DB-9328-1D4E602117C2}"/>
              </a:ext>
            </a:extLst>
          </p:cNvPr>
          <p:cNvSpPr txBox="1"/>
          <p:nvPr/>
        </p:nvSpPr>
        <p:spPr>
          <a:xfrm>
            <a:off x="1206953" y="252771"/>
            <a:ext cx="3683822"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600" b="0" i="0" u="none" strike="noStrike" kern="1200" cap="none" spc="0" normalizeH="0" baseline="0" noProof="0" dirty="0">
                <a:ln>
                  <a:noFill/>
                </a:ln>
                <a:solidFill>
                  <a:srgbClr val="3C3C3B"/>
                </a:solidFill>
                <a:effectLst/>
                <a:uLnTx/>
                <a:uFillTx/>
                <a:latin typeface="Oswald" pitchFamily="2"/>
                <a:ea typeface="Open Sans" pitchFamily="34"/>
                <a:cs typeface="Open Sans" pitchFamily="34"/>
              </a:rPr>
              <a:t>Why use PROMS?</a:t>
            </a:r>
            <a:endParaRPr kumimoji="0" lang="en-GB" sz="3600" b="0" i="0" u="none" strike="noStrike" kern="1200" cap="none" spc="0" normalizeH="0" baseline="0" noProof="0" dirty="0">
              <a:ln>
                <a:noFill/>
              </a:ln>
              <a:solidFill>
                <a:srgbClr val="000000"/>
              </a:solidFill>
              <a:effectLst/>
              <a:uLnTx/>
              <a:uFillTx/>
              <a:latin typeface="Oswald" pitchFamily="2"/>
              <a:ea typeface="Open Sans" pitchFamily="34"/>
              <a:cs typeface="Open Sans" pitchFamily="34"/>
            </a:endParaRPr>
          </a:p>
        </p:txBody>
      </p:sp>
      <p:pic>
        <p:nvPicPr>
          <p:cNvPr id="26" name="Picture 16">
            <a:extLst>
              <a:ext uri="{FF2B5EF4-FFF2-40B4-BE49-F238E27FC236}">
                <a16:creationId xmlns:a16="http://schemas.microsoft.com/office/drawing/2014/main" id="{33494FE9-0A29-411D-3279-96490E2DE0F0}"/>
              </a:ext>
            </a:extLst>
          </p:cNvPr>
          <p:cNvPicPr>
            <a:picLocks noChangeAspect="1"/>
          </p:cNvPicPr>
          <p:nvPr/>
        </p:nvPicPr>
        <p:blipFill>
          <a:blip r:embed="rId3"/>
          <a:stretch>
            <a:fillRect/>
          </a:stretch>
        </p:blipFill>
        <p:spPr>
          <a:xfrm>
            <a:off x="3019343" y="6158808"/>
            <a:ext cx="765883" cy="676656"/>
          </a:xfrm>
          <a:prstGeom prst="rect">
            <a:avLst/>
          </a:prstGeom>
          <a:noFill/>
          <a:ln cap="flat">
            <a:noFill/>
          </a:ln>
        </p:spPr>
      </p:pic>
      <p:sp>
        <p:nvSpPr>
          <p:cNvPr id="27" name="TextBox 8">
            <a:extLst>
              <a:ext uri="{FF2B5EF4-FFF2-40B4-BE49-F238E27FC236}">
                <a16:creationId xmlns:a16="http://schemas.microsoft.com/office/drawing/2014/main" id="{9D084531-7CDF-ACF9-ABF1-1B15B8D3C413}"/>
              </a:ext>
            </a:extLst>
          </p:cNvPr>
          <p:cNvSpPr txBox="1"/>
          <p:nvPr/>
        </p:nvSpPr>
        <p:spPr>
          <a:xfrm>
            <a:off x="3662490" y="6329630"/>
            <a:ext cx="1198940" cy="287770"/>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3C3C3C"/>
                </a:solidFill>
                <a:effectLst/>
                <a:uLnTx/>
                <a:uFillTx/>
                <a:latin typeface="Oswald" pitchFamily="2" charset="0"/>
                <a:ea typeface="+mn-ea"/>
                <a:cs typeface="+mn-cs"/>
              </a:rPr>
              <a:t>info@apperta.org</a:t>
            </a:r>
          </a:p>
        </p:txBody>
      </p:sp>
      <p:sp>
        <p:nvSpPr>
          <p:cNvPr id="28" name="TextBox 21">
            <a:extLst>
              <a:ext uri="{FF2B5EF4-FFF2-40B4-BE49-F238E27FC236}">
                <a16:creationId xmlns:a16="http://schemas.microsoft.com/office/drawing/2014/main" id="{6233CB5D-C288-60E2-C486-A4500ECDDBCD}"/>
              </a:ext>
            </a:extLst>
          </p:cNvPr>
          <p:cNvSpPr txBox="1"/>
          <p:nvPr/>
        </p:nvSpPr>
        <p:spPr>
          <a:xfrm>
            <a:off x="1440907" y="6308733"/>
            <a:ext cx="1334728"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4">
                  <a:extLst>
                    <a:ext uri="{A12FA001-AC4F-418D-AE19-62706E023703}">
                      <ahyp:hlinkClr xmlns:ahyp="http://schemas.microsoft.com/office/drawing/2018/hyperlinkcolor" val="tx"/>
                    </a:ext>
                  </a:extLst>
                </a:hlinkClick>
              </a:rPr>
              <a:t>https://apperta.org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29" name="Picture 5">
            <a:extLst>
              <a:ext uri="{FF2B5EF4-FFF2-40B4-BE49-F238E27FC236}">
                <a16:creationId xmlns:a16="http://schemas.microsoft.com/office/drawing/2014/main" id="{37138002-0A21-6073-ADDF-131BFF6ACA81}"/>
              </a:ext>
            </a:extLst>
          </p:cNvPr>
          <p:cNvPicPr>
            <a:picLocks noChangeAspect="1"/>
          </p:cNvPicPr>
          <p:nvPr/>
        </p:nvPicPr>
        <p:blipFill>
          <a:blip r:embed="rId5"/>
          <a:srcRect/>
          <a:stretch>
            <a:fillRect/>
          </a:stretch>
        </p:blipFill>
        <p:spPr>
          <a:xfrm>
            <a:off x="385117" y="6221989"/>
            <a:ext cx="917664" cy="435098"/>
          </a:xfrm>
          <a:prstGeom prst="rect">
            <a:avLst/>
          </a:prstGeom>
          <a:noFill/>
          <a:ln cap="flat">
            <a:noFill/>
          </a:ln>
        </p:spPr>
      </p:pic>
      <p:pic>
        <p:nvPicPr>
          <p:cNvPr id="30" name="OpenOutcomes-Logo-Blue.png" descr="OpenOutcomes-Logo-Blue.png">
            <a:extLst>
              <a:ext uri="{FF2B5EF4-FFF2-40B4-BE49-F238E27FC236}">
                <a16:creationId xmlns:a16="http://schemas.microsoft.com/office/drawing/2014/main" id="{062E452E-35CA-CFC6-A5E9-2D0B688DA79B}"/>
              </a:ext>
            </a:extLst>
          </p:cNvPr>
          <p:cNvPicPr>
            <a:picLocks noChangeAspect="1"/>
          </p:cNvPicPr>
          <p:nvPr/>
        </p:nvPicPr>
        <p:blipFill>
          <a:blip r:embed="rId6"/>
          <a:stretch>
            <a:fillRect/>
          </a:stretch>
        </p:blipFill>
        <p:spPr>
          <a:xfrm>
            <a:off x="7774995" y="6275667"/>
            <a:ext cx="1617822" cy="294675"/>
          </a:xfrm>
          <a:prstGeom prst="rect">
            <a:avLst/>
          </a:prstGeom>
          <a:ln w="12700">
            <a:miter lim="400000"/>
          </a:ln>
        </p:spPr>
      </p:pic>
      <p:sp>
        <p:nvSpPr>
          <p:cNvPr id="31" name="TextBox 21">
            <a:extLst>
              <a:ext uri="{FF2B5EF4-FFF2-40B4-BE49-F238E27FC236}">
                <a16:creationId xmlns:a16="http://schemas.microsoft.com/office/drawing/2014/main" id="{23045842-9692-0C02-0906-3753C42443DE}"/>
              </a:ext>
            </a:extLst>
          </p:cNvPr>
          <p:cNvSpPr txBox="1"/>
          <p:nvPr/>
        </p:nvSpPr>
        <p:spPr>
          <a:xfrm>
            <a:off x="9392817" y="6300703"/>
            <a:ext cx="2219675"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4">
                  <a:extLst>
                    <a:ext uri="{A12FA001-AC4F-418D-AE19-62706E023703}">
                      <ahyp:hlinkClr xmlns:ahyp="http://schemas.microsoft.com/office/drawing/2018/hyperlinkcolor" val="tx"/>
                    </a:ext>
                  </a:extLst>
                </a:hlinkClick>
              </a:rPr>
              <a:t>https://openoutcomes.apperta.org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32" name="Picture 1" descr="Picture 1">
            <a:extLst>
              <a:ext uri="{FF2B5EF4-FFF2-40B4-BE49-F238E27FC236}">
                <a16:creationId xmlns:a16="http://schemas.microsoft.com/office/drawing/2014/main" id="{5BB1D60D-84CB-7EE1-052A-C79B0126715F}"/>
              </a:ext>
            </a:extLst>
          </p:cNvPr>
          <p:cNvPicPr>
            <a:picLocks noChangeAspect="1"/>
          </p:cNvPicPr>
          <p:nvPr/>
        </p:nvPicPr>
        <p:blipFill>
          <a:blip r:embed="rId7"/>
          <a:stretch>
            <a:fillRect/>
          </a:stretch>
        </p:blipFill>
        <p:spPr>
          <a:xfrm>
            <a:off x="5403048" y="6245354"/>
            <a:ext cx="1762085" cy="456322"/>
          </a:xfrm>
          <a:prstGeom prst="rect">
            <a:avLst/>
          </a:prstGeom>
          <a:ln w="12700">
            <a:miter lim="400000"/>
          </a:ln>
        </p:spPr>
      </p:pic>
      <p:pic>
        <p:nvPicPr>
          <p:cNvPr id="7" name="Picture 6">
            <a:extLst>
              <a:ext uri="{FF2B5EF4-FFF2-40B4-BE49-F238E27FC236}">
                <a16:creationId xmlns:a16="http://schemas.microsoft.com/office/drawing/2014/main" id="{059FBA0B-5A44-9B4A-8338-2E8931DA2BA1}"/>
              </a:ext>
            </a:extLst>
          </p:cNvPr>
          <p:cNvPicPr>
            <a:picLocks noChangeAspect="1"/>
          </p:cNvPicPr>
          <p:nvPr/>
        </p:nvPicPr>
        <p:blipFill>
          <a:blip r:embed="rId8"/>
          <a:stretch>
            <a:fillRect/>
          </a:stretch>
        </p:blipFill>
        <p:spPr>
          <a:xfrm>
            <a:off x="186938" y="200913"/>
            <a:ext cx="946798" cy="873158"/>
          </a:xfrm>
          <a:prstGeom prst="rect">
            <a:avLst/>
          </a:prstGeom>
        </p:spPr>
      </p:pic>
      <p:pic>
        <p:nvPicPr>
          <p:cNvPr id="8" name="Picture 4" descr="A picture containing drawing&#10;&#10;Description automatically generated">
            <a:extLst>
              <a:ext uri="{FF2B5EF4-FFF2-40B4-BE49-F238E27FC236}">
                <a16:creationId xmlns:a16="http://schemas.microsoft.com/office/drawing/2014/main" id="{A2F5B1EC-F79D-22B0-BD8C-8DE7345E1D26}"/>
              </a:ext>
            </a:extLst>
          </p:cNvPr>
          <p:cNvPicPr>
            <a:picLocks noChangeAspect="1"/>
          </p:cNvPicPr>
          <p:nvPr/>
        </p:nvPicPr>
        <p:blipFill>
          <a:blip r:embed="rId9"/>
          <a:stretch>
            <a:fillRect/>
          </a:stretch>
        </p:blipFill>
        <p:spPr>
          <a:xfrm>
            <a:off x="9789382" y="43068"/>
            <a:ext cx="2392646" cy="1113602"/>
          </a:xfrm>
          <a:prstGeom prst="rect">
            <a:avLst/>
          </a:prstGeom>
          <a:noFill/>
          <a:ln cap="flat">
            <a:noFill/>
          </a:ln>
        </p:spPr>
      </p:pic>
      <p:pic>
        <p:nvPicPr>
          <p:cNvPr id="4" name="Picture 4">
            <a:extLst>
              <a:ext uri="{FF2B5EF4-FFF2-40B4-BE49-F238E27FC236}">
                <a16:creationId xmlns:a16="http://schemas.microsoft.com/office/drawing/2014/main" id="{6C8DFBD8-A304-E577-AC26-5F187E63435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577952" y="1125566"/>
            <a:ext cx="7055146" cy="4606868"/>
          </a:xfrm>
          <a:prstGeom prst="rect">
            <a:avLst/>
          </a:prstGeom>
          <a:noFill/>
          <a:ln w="9525">
            <a:solidFill>
              <a:srgbClr val="95B3D7"/>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A6F433C-5F09-E1F0-D738-059CFBA6F74F}"/>
              </a:ext>
            </a:extLst>
          </p:cNvPr>
          <p:cNvPicPr>
            <a:picLocks noChangeAspect="1"/>
          </p:cNvPicPr>
          <p:nvPr/>
        </p:nvPicPr>
        <p:blipFill>
          <a:blip r:embed="rId11"/>
          <a:stretch>
            <a:fillRect/>
          </a:stretch>
        </p:blipFill>
        <p:spPr>
          <a:xfrm>
            <a:off x="9977674" y="5069535"/>
            <a:ext cx="1634818" cy="616914"/>
          </a:xfrm>
          <a:prstGeom prst="rect">
            <a:avLst/>
          </a:prstGeom>
        </p:spPr>
      </p:pic>
    </p:spTree>
    <p:extLst>
      <p:ext uri="{BB962C8B-B14F-4D97-AF65-F5344CB8AC3E}">
        <p14:creationId xmlns:p14="http://schemas.microsoft.com/office/powerpoint/2010/main" val="3346887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7">
            <a:extLst>
              <a:ext uri="{FF2B5EF4-FFF2-40B4-BE49-F238E27FC236}">
                <a16:creationId xmlns:a16="http://schemas.microsoft.com/office/drawing/2014/main" id="{9A6E9DF6-45E4-575E-6E11-8F2408D803A7}"/>
              </a:ext>
            </a:extLst>
          </p:cNvPr>
          <p:cNvCxnSpPr/>
          <p:nvPr/>
        </p:nvCxnSpPr>
        <p:spPr>
          <a:xfrm>
            <a:off x="0" y="6036603"/>
            <a:ext cx="12191996" cy="0"/>
          </a:xfrm>
          <a:prstGeom prst="straightConnector1">
            <a:avLst/>
          </a:prstGeom>
          <a:noFill/>
          <a:ln w="28575" cap="flat">
            <a:solidFill>
              <a:srgbClr val="767171"/>
            </a:solidFill>
            <a:prstDash val="solid"/>
            <a:miter/>
          </a:ln>
        </p:spPr>
      </p:cxnSp>
      <p:sp>
        <p:nvSpPr>
          <p:cNvPr id="14" name="TextBox 22">
            <a:extLst>
              <a:ext uri="{FF2B5EF4-FFF2-40B4-BE49-F238E27FC236}">
                <a16:creationId xmlns:a16="http://schemas.microsoft.com/office/drawing/2014/main" id="{E5BC309A-B497-C9DB-9328-1D4E602117C2}"/>
              </a:ext>
            </a:extLst>
          </p:cNvPr>
          <p:cNvSpPr txBox="1"/>
          <p:nvPr/>
        </p:nvSpPr>
        <p:spPr>
          <a:xfrm>
            <a:off x="1206953" y="252771"/>
            <a:ext cx="5863698"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600" b="0" i="0" u="none" strike="noStrike" kern="1200" cap="none" spc="0" normalizeH="0" baseline="0" noProof="0" dirty="0">
                <a:ln>
                  <a:noFill/>
                </a:ln>
                <a:solidFill>
                  <a:srgbClr val="3C3C3B"/>
                </a:solidFill>
                <a:effectLst/>
                <a:uLnTx/>
                <a:uFillTx/>
                <a:latin typeface="Oswald" pitchFamily="2"/>
                <a:ea typeface="Open Sans" pitchFamily="34"/>
                <a:cs typeface="Open Sans" pitchFamily="34"/>
              </a:rPr>
              <a:t>Preserve or Excise the Fat Pad?</a:t>
            </a:r>
            <a:endParaRPr kumimoji="0" lang="en-GB" sz="3600" b="0" i="0" u="none" strike="noStrike" kern="1200" cap="none" spc="0" normalizeH="0" baseline="0" noProof="0" dirty="0">
              <a:ln>
                <a:noFill/>
              </a:ln>
              <a:solidFill>
                <a:srgbClr val="000000"/>
              </a:solidFill>
              <a:effectLst/>
              <a:uLnTx/>
              <a:uFillTx/>
              <a:latin typeface="Oswald" pitchFamily="2"/>
              <a:ea typeface="Open Sans" pitchFamily="34"/>
              <a:cs typeface="Open Sans" pitchFamily="34"/>
            </a:endParaRPr>
          </a:p>
        </p:txBody>
      </p:sp>
      <p:pic>
        <p:nvPicPr>
          <p:cNvPr id="26" name="Picture 16">
            <a:extLst>
              <a:ext uri="{FF2B5EF4-FFF2-40B4-BE49-F238E27FC236}">
                <a16:creationId xmlns:a16="http://schemas.microsoft.com/office/drawing/2014/main" id="{33494FE9-0A29-411D-3279-96490E2DE0F0}"/>
              </a:ext>
            </a:extLst>
          </p:cNvPr>
          <p:cNvPicPr>
            <a:picLocks noChangeAspect="1"/>
          </p:cNvPicPr>
          <p:nvPr/>
        </p:nvPicPr>
        <p:blipFill>
          <a:blip r:embed="rId3"/>
          <a:stretch>
            <a:fillRect/>
          </a:stretch>
        </p:blipFill>
        <p:spPr>
          <a:xfrm>
            <a:off x="3019343" y="6158808"/>
            <a:ext cx="765883" cy="676656"/>
          </a:xfrm>
          <a:prstGeom prst="rect">
            <a:avLst/>
          </a:prstGeom>
          <a:noFill/>
          <a:ln cap="flat">
            <a:noFill/>
          </a:ln>
        </p:spPr>
      </p:pic>
      <p:sp>
        <p:nvSpPr>
          <p:cNvPr id="27" name="TextBox 8">
            <a:extLst>
              <a:ext uri="{FF2B5EF4-FFF2-40B4-BE49-F238E27FC236}">
                <a16:creationId xmlns:a16="http://schemas.microsoft.com/office/drawing/2014/main" id="{9D084531-7CDF-ACF9-ABF1-1B15B8D3C413}"/>
              </a:ext>
            </a:extLst>
          </p:cNvPr>
          <p:cNvSpPr txBox="1"/>
          <p:nvPr/>
        </p:nvSpPr>
        <p:spPr>
          <a:xfrm>
            <a:off x="3662490" y="6329630"/>
            <a:ext cx="1198940" cy="287770"/>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3C3C3C"/>
                </a:solidFill>
                <a:effectLst/>
                <a:uLnTx/>
                <a:uFillTx/>
                <a:latin typeface="Oswald" pitchFamily="2" charset="0"/>
                <a:ea typeface="+mn-ea"/>
                <a:cs typeface="+mn-cs"/>
              </a:rPr>
              <a:t>info@apperta.org</a:t>
            </a:r>
          </a:p>
        </p:txBody>
      </p:sp>
      <p:sp>
        <p:nvSpPr>
          <p:cNvPr id="28" name="TextBox 21">
            <a:extLst>
              <a:ext uri="{FF2B5EF4-FFF2-40B4-BE49-F238E27FC236}">
                <a16:creationId xmlns:a16="http://schemas.microsoft.com/office/drawing/2014/main" id="{6233CB5D-C288-60E2-C486-A4500ECDDBCD}"/>
              </a:ext>
            </a:extLst>
          </p:cNvPr>
          <p:cNvSpPr txBox="1"/>
          <p:nvPr/>
        </p:nvSpPr>
        <p:spPr>
          <a:xfrm>
            <a:off x="1440907" y="6308733"/>
            <a:ext cx="1334728"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4">
                  <a:extLst>
                    <a:ext uri="{A12FA001-AC4F-418D-AE19-62706E023703}">
                      <ahyp:hlinkClr xmlns:ahyp="http://schemas.microsoft.com/office/drawing/2018/hyperlinkcolor" val="tx"/>
                    </a:ext>
                  </a:extLst>
                </a:hlinkClick>
              </a:rPr>
              <a:t>https://apperta.org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29" name="Picture 5">
            <a:extLst>
              <a:ext uri="{FF2B5EF4-FFF2-40B4-BE49-F238E27FC236}">
                <a16:creationId xmlns:a16="http://schemas.microsoft.com/office/drawing/2014/main" id="{37138002-0A21-6073-ADDF-131BFF6ACA81}"/>
              </a:ext>
            </a:extLst>
          </p:cNvPr>
          <p:cNvPicPr>
            <a:picLocks noChangeAspect="1"/>
          </p:cNvPicPr>
          <p:nvPr/>
        </p:nvPicPr>
        <p:blipFill>
          <a:blip r:embed="rId5"/>
          <a:srcRect/>
          <a:stretch>
            <a:fillRect/>
          </a:stretch>
        </p:blipFill>
        <p:spPr>
          <a:xfrm>
            <a:off x="385117" y="6221989"/>
            <a:ext cx="917664" cy="435098"/>
          </a:xfrm>
          <a:prstGeom prst="rect">
            <a:avLst/>
          </a:prstGeom>
          <a:noFill/>
          <a:ln cap="flat">
            <a:noFill/>
          </a:ln>
        </p:spPr>
      </p:pic>
      <p:pic>
        <p:nvPicPr>
          <p:cNvPr id="30" name="OpenOutcomes-Logo-Blue.png" descr="OpenOutcomes-Logo-Blue.png">
            <a:extLst>
              <a:ext uri="{FF2B5EF4-FFF2-40B4-BE49-F238E27FC236}">
                <a16:creationId xmlns:a16="http://schemas.microsoft.com/office/drawing/2014/main" id="{062E452E-35CA-CFC6-A5E9-2D0B688DA79B}"/>
              </a:ext>
            </a:extLst>
          </p:cNvPr>
          <p:cNvPicPr>
            <a:picLocks noChangeAspect="1"/>
          </p:cNvPicPr>
          <p:nvPr/>
        </p:nvPicPr>
        <p:blipFill>
          <a:blip r:embed="rId6"/>
          <a:stretch>
            <a:fillRect/>
          </a:stretch>
        </p:blipFill>
        <p:spPr>
          <a:xfrm>
            <a:off x="7774995" y="6275667"/>
            <a:ext cx="1617822" cy="294675"/>
          </a:xfrm>
          <a:prstGeom prst="rect">
            <a:avLst/>
          </a:prstGeom>
          <a:ln w="12700">
            <a:miter lim="400000"/>
          </a:ln>
        </p:spPr>
      </p:pic>
      <p:sp>
        <p:nvSpPr>
          <p:cNvPr id="31" name="TextBox 21">
            <a:extLst>
              <a:ext uri="{FF2B5EF4-FFF2-40B4-BE49-F238E27FC236}">
                <a16:creationId xmlns:a16="http://schemas.microsoft.com/office/drawing/2014/main" id="{23045842-9692-0C02-0906-3753C42443DE}"/>
              </a:ext>
            </a:extLst>
          </p:cNvPr>
          <p:cNvSpPr txBox="1"/>
          <p:nvPr/>
        </p:nvSpPr>
        <p:spPr>
          <a:xfrm>
            <a:off x="9392817" y="6300703"/>
            <a:ext cx="2219675" cy="2616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hlinkClick r:id="rId4">
                  <a:extLst>
                    <a:ext uri="{A12FA001-AC4F-418D-AE19-62706E023703}">
                      <ahyp:hlinkClr xmlns:ahyp="http://schemas.microsoft.com/office/drawing/2018/hyperlinkcolor" val="tx"/>
                    </a:ext>
                  </a:extLst>
                </a:hlinkClick>
              </a:rPr>
              <a:t>https://openoutcomes.apperta.org</a:t>
            </a:r>
            <a:r>
              <a:rPr kumimoji="0" lang="en-GB" sz="1100" b="0" i="0" u="none" strike="noStrike" kern="1200" cap="none" spc="0" normalizeH="0" baseline="0" noProof="0" dirty="0">
                <a:ln>
                  <a:noFill/>
                </a:ln>
                <a:solidFill>
                  <a:srgbClr val="000000"/>
                </a:solidFill>
                <a:effectLst/>
                <a:uLnTx/>
                <a:uFillTx/>
                <a:latin typeface="Oswald" pitchFamily="2" charset="0"/>
                <a:ea typeface="+mn-ea"/>
                <a:cs typeface="+mn-cs"/>
              </a:rPr>
              <a:t> </a:t>
            </a:r>
          </a:p>
        </p:txBody>
      </p:sp>
      <p:pic>
        <p:nvPicPr>
          <p:cNvPr id="32" name="Picture 1" descr="Picture 1">
            <a:extLst>
              <a:ext uri="{FF2B5EF4-FFF2-40B4-BE49-F238E27FC236}">
                <a16:creationId xmlns:a16="http://schemas.microsoft.com/office/drawing/2014/main" id="{5BB1D60D-84CB-7EE1-052A-C79B0126715F}"/>
              </a:ext>
            </a:extLst>
          </p:cNvPr>
          <p:cNvPicPr>
            <a:picLocks noChangeAspect="1"/>
          </p:cNvPicPr>
          <p:nvPr/>
        </p:nvPicPr>
        <p:blipFill>
          <a:blip r:embed="rId7"/>
          <a:stretch>
            <a:fillRect/>
          </a:stretch>
        </p:blipFill>
        <p:spPr>
          <a:xfrm>
            <a:off x="5403048" y="6245354"/>
            <a:ext cx="1762085" cy="456322"/>
          </a:xfrm>
          <a:prstGeom prst="rect">
            <a:avLst/>
          </a:prstGeom>
          <a:ln w="12700">
            <a:miter lim="400000"/>
          </a:ln>
        </p:spPr>
      </p:pic>
      <p:pic>
        <p:nvPicPr>
          <p:cNvPr id="7" name="Picture 6">
            <a:extLst>
              <a:ext uri="{FF2B5EF4-FFF2-40B4-BE49-F238E27FC236}">
                <a16:creationId xmlns:a16="http://schemas.microsoft.com/office/drawing/2014/main" id="{059FBA0B-5A44-9B4A-8338-2E8931DA2BA1}"/>
              </a:ext>
            </a:extLst>
          </p:cNvPr>
          <p:cNvPicPr>
            <a:picLocks noChangeAspect="1"/>
          </p:cNvPicPr>
          <p:nvPr/>
        </p:nvPicPr>
        <p:blipFill>
          <a:blip r:embed="rId8"/>
          <a:stretch>
            <a:fillRect/>
          </a:stretch>
        </p:blipFill>
        <p:spPr>
          <a:xfrm>
            <a:off x="186938" y="200913"/>
            <a:ext cx="946798" cy="873158"/>
          </a:xfrm>
          <a:prstGeom prst="rect">
            <a:avLst/>
          </a:prstGeom>
        </p:spPr>
      </p:pic>
      <p:pic>
        <p:nvPicPr>
          <p:cNvPr id="8" name="Picture 4" descr="A picture containing drawing&#10;&#10;Description automatically generated">
            <a:extLst>
              <a:ext uri="{FF2B5EF4-FFF2-40B4-BE49-F238E27FC236}">
                <a16:creationId xmlns:a16="http://schemas.microsoft.com/office/drawing/2014/main" id="{A2F5B1EC-F79D-22B0-BD8C-8DE7345E1D26}"/>
              </a:ext>
            </a:extLst>
          </p:cNvPr>
          <p:cNvPicPr>
            <a:picLocks noChangeAspect="1"/>
          </p:cNvPicPr>
          <p:nvPr/>
        </p:nvPicPr>
        <p:blipFill>
          <a:blip r:embed="rId9"/>
          <a:stretch>
            <a:fillRect/>
          </a:stretch>
        </p:blipFill>
        <p:spPr>
          <a:xfrm>
            <a:off x="9789382" y="43068"/>
            <a:ext cx="2392646" cy="1113602"/>
          </a:xfrm>
          <a:prstGeom prst="rect">
            <a:avLst/>
          </a:prstGeom>
          <a:noFill/>
          <a:ln cap="flat">
            <a:noFill/>
          </a:ln>
        </p:spPr>
      </p:pic>
      <p:pic>
        <p:nvPicPr>
          <p:cNvPr id="2" name="Picture 1">
            <a:extLst>
              <a:ext uri="{FF2B5EF4-FFF2-40B4-BE49-F238E27FC236}">
                <a16:creationId xmlns:a16="http://schemas.microsoft.com/office/drawing/2014/main" id="{BC43E446-4DD6-D241-C8A6-80C7C53C4F6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69110" y="1005760"/>
            <a:ext cx="6037908" cy="484648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42577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32358C74A89A419650AD017E1FAC40" ma:contentTypeVersion="21" ma:contentTypeDescription="Create a new document." ma:contentTypeScope="" ma:versionID="dd6c4204f5074b5410a9afb8b5a8e5b9">
  <xsd:schema xmlns:xsd="http://www.w3.org/2001/XMLSchema" xmlns:xs="http://www.w3.org/2001/XMLSchema" xmlns:p="http://schemas.microsoft.com/office/2006/metadata/properties" xmlns:ns1="http://schemas.microsoft.com/sharepoint/v3" xmlns:ns2="e37e8048-7f47-46c3-9f5d-bf2bf54c9279" xmlns:ns3="812061dd-523a-47bf-9db5-a71fd49c94a4" targetNamespace="http://schemas.microsoft.com/office/2006/metadata/properties" ma:root="true" ma:fieldsID="d891b9df4695bf4b034ff6e5d348055e" ns1:_="" ns2:_="" ns3:_="">
    <xsd:import namespace="http://schemas.microsoft.com/sharepoint/v3"/>
    <xsd:import namespace="e37e8048-7f47-46c3-9f5d-bf2bf54c9279"/>
    <xsd:import namespace="812061dd-523a-47bf-9db5-a71fd49c94a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Picture" minOccurs="0"/>
                <xsd:element ref="ns2:lcf76f155ced4ddcb4097134ff3c332f" minOccurs="0"/>
                <xsd:element ref="ns3:TaxCatchAll" minOccurs="0"/>
                <xsd:element ref="ns2:MediaServiceObjectDetectorVersions" minOccurs="0"/>
                <xsd:element ref="ns1:_ip_UnifiedCompliancePolicyProperties" minOccurs="0"/>
                <xsd:element ref="ns1:_ip_UnifiedCompliancePolicyUIAc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7e8048-7f47-46c3-9f5d-bf2bf54c92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Picture" ma:index="21" nillable="true" ma:displayName="Picture" ma:format="Image" ma:internalName="Pictur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e36c5f2-2d8c-4cc3-a61b-4b56d022d3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2061dd-523a-47bf-9db5-a71fd49c94a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398d9916-7899-4a6c-b68a-d60d75cd35ea}" ma:internalName="TaxCatchAll" ma:showField="CatchAllData" ma:web="812061dd-523a-47bf-9db5-a71fd49c94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37e8048-7f47-46c3-9f5d-bf2bf54c9279">
      <Terms xmlns="http://schemas.microsoft.com/office/infopath/2007/PartnerControls"/>
    </lcf76f155ced4ddcb4097134ff3c332f>
    <TaxCatchAll xmlns="812061dd-523a-47bf-9db5-a71fd49c94a4" xsi:nil="true"/>
    <_ip_UnifiedCompliancePolicyUIAction xmlns="http://schemas.microsoft.com/sharepoint/v3" xsi:nil="true"/>
    <_ip_UnifiedCompliancePolicyProperties xmlns="http://schemas.microsoft.com/sharepoint/v3" xsi:nil="true"/>
    <Picture xmlns="e37e8048-7f47-46c3-9f5d-bf2bf54c9279">
      <Url xsi:nil="true"/>
      <Description xsi:nil="true"/>
    </Picture>
  </documentManagement>
</p:properties>
</file>

<file path=customXml/itemProps1.xml><?xml version="1.0" encoding="utf-8"?>
<ds:datastoreItem xmlns:ds="http://schemas.openxmlformats.org/officeDocument/2006/customXml" ds:itemID="{FF44AD1F-85D0-4E49-ACF2-6B9339AC9D85}">
  <ds:schemaRefs>
    <ds:schemaRef ds:uri="http://schemas.microsoft.com/sharepoint/v3/contenttype/forms"/>
  </ds:schemaRefs>
</ds:datastoreItem>
</file>

<file path=customXml/itemProps2.xml><?xml version="1.0" encoding="utf-8"?>
<ds:datastoreItem xmlns:ds="http://schemas.openxmlformats.org/officeDocument/2006/customXml" ds:itemID="{E4F22771-4CC7-4E0B-A033-0B6983EAC7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7e8048-7f47-46c3-9f5d-bf2bf54c9279"/>
    <ds:schemaRef ds:uri="812061dd-523a-47bf-9db5-a71fd49c94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2AEAEAE-E04C-469A-98F3-191929743DD0}">
  <ds:schemaRefs>
    <ds:schemaRef ds:uri="812061dd-523a-47bf-9db5-a71fd49c94a4"/>
    <ds:schemaRef ds:uri="bb4f4c61-b71f-465f-b187-a2d98c00a19c"/>
    <ds:schemaRef ds:uri="http://schemas.microsoft.com/office/2006/metadata/properties"/>
    <ds:schemaRef ds:uri="http://schemas.microsoft.com/office/infopath/2007/PartnerControls"/>
    <ds:schemaRef ds:uri="18b93cbd-54e9-40da-9070-514ff6179ef4"/>
    <ds:schemaRef ds:uri="1659905f-6782-415b-9fb5-da250abc3541"/>
    <ds:schemaRef ds:uri="e37e8048-7f47-46c3-9f5d-bf2bf54c9279"/>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85</TotalTime>
  <Words>3577</Words>
  <Application>Microsoft Office PowerPoint</Application>
  <PresentationFormat>Widescreen</PresentationFormat>
  <Paragraphs>506</Paragraphs>
  <Slides>37</Slides>
  <Notes>17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37</vt:i4>
      </vt:variant>
    </vt:vector>
  </HeadingPairs>
  <TitlesOfParts>
    <vt:vector size="48" baseType="lpstr">
      <vt:lpstr>Aptos</vt:lpstr>
      <vt:lpstr>Arial</vt:lpstr>
      <vt:lpstr>Calibri</vt:lpstr>
      <vt:lpstr>Calibri Light</vt:lpstr>
      <vt:lpstr>Open Sans</vt:lpstr>
      <vt:lpstr>Oswald</vt:lpstr>
      <vt:lpstr>Raleway</vt:lpstr>
      <vt:lpstr>Raleway ExtraBold</vt:lpstr>
      <vt:lpstr>Wingdings 2</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Teece</dc:creator>
  <cp:lastModifiedBy>Sebastian Raphael Biggs</cp:lastModifiedBy>
  <cp:revision>8</cp:revision>
  <dcterms:created xsi:type="dcterms:W3CDTF">2023-07-13T09:12:47Z</dcterms:created>
  <dcterms:modified xsi:type="dcterms:W3CDTF">2024-07-17T17:16:01Z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0x010100F532358C74A89A419650AD017E1FAC40</vt:lpwstr>
  </property>
  <property fmtid="{D5CDD505-2E9C-101B-9397-08002B2CF9AE}" pid="3" name="MediaServiceImageTags">
    <vt:lpwstr/>
  </property>
</Properties>
</file>