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9"/>
  </p:notesMasterIdLst>
  <p:sldIdLst>
    <p:sldId id="256" r:id="rId2"/>
    <p:sldId id="261" r:id="rId3"/>
    <p:sldId id="262" r:id="rId4"/>
    <p:sldId id="257" r:id="rId5"/>
    <p:sldId id="258"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8" autoAdjust="0"/>
    <p:restoredTop sz="50690" autoAdjust="0"/>
  </p:normalViewPr>
  <p:slideViewPr>
    <p:cSldViewPr snapToGrid="0">
      <p:cViewPr varScale="1">
        <p:scale>
          <a:sx n="40" d="100"/>
          <a:sy n="40" d="100"/>
        </p:scale>
        <p:origin x="1858"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rian Byrne" userId="0b8573eb6658d073" providerId="LiveId" clId="{157723AE-01B5-4D1C-83AE-3B26E5AAF15A}"/>
    <pc:docChg chg="custSel addSld modSld sldOrd">
      <pc:chgData name="Adrian Byrne" userId="0b8573eb6658d073" providerId="LiveId" clId="{157723AE-01B5-4D1C-83AE-3B26E5AAF15A}" dt="2024-07-19T08:57:56.662" v="346" actId="1076"/>
      <pc:docMkLst>
        <pc:docMk/>
      </pc:docMkLst>
      <pc:sldChg chg="modNotesTx">
        <pc:chgData name="Adrian Byrne" userId="0b8573eb6658d073" providerId="LiveId" clId="{157723AE-01B5-4D1C-83AE-3B26E5AAF15A}" dt="2024-07-19T08:56:22.858" v="343" actId="20577"/>
        <pc:sldMkLst>
          <pc:docMk/>
          <pc:sldMk cId="2789940896" sldId="260"/>
        </pc:sldMkLst>
      </pc:sldChg>
      <pc:sldChg chg="addSp modSp new mod ord modNotesTx">
        <pc:chgData name="Adrian Byrne" userId="0b8573eb6658d073" providerId="LiveId" clId="{157723AE-01B5-4D1C-83AE-3B26E5AAF15A}" dt="2024-07-19T08:57:56.662" v="346" actId="1076"/>
        <pc:sldMkLst>
          <pc:docMk/>
          <pc:sldMk cId="3438487386" sldId="261"/>
        </pc:sldMkLst>
        <pc:spChg chg="mod">
          <ac:chgData name="Adrian Byrne" userId="0b8573eb6658d073" providerId="LiveId" clId="{157723AE-01B5-4D1C-83AE-3B26E5AAF15A}" dt="2024-07-19T08:36:06.816" v="24" actId="20577"/>
          <ac:spMkLst>
            <pc:docMk/>
            <pc:sldMk cId="3438487386" sldId="261"/>
            <ac:spMk id="2" creationId="{7B0866F4-525B-D19F-6AF0-B97384EB27BB}"/>
          </ac:spMkLst>
        </pc:spChg>
        <pc:spChg chg="mod">
          <ac:chgData name="Adrian Byrne" userId="0b8573eb6658d073" providerId="LiveId" clId="{157723AE-01B5-4D1C-83AE-3B26E5AAF15A}" dt="2024-07-19T08:38:27.086" v="46" actId="20577"/>
          <ac:spMkLst>
            <pc:docMk/>
            <pc:sldMk cId="3438487386" sldId="261"/>
            <ac:spMk id="3" creationId="{9307BF1A-A95B-B9E8-BE7F-2B57439299CC}"/>
          </ac:spMkLst>
        </pc:spChg>
        <pc:spChg chg="add mod">
          <ac:chgData name="Adrian Byrne" userId="0b8573eb6658d073" providerId="LiveId" clId="{157723AE-01B5-4D1C-83AE-3B26E5AAF15A}" dt="2024-07-19T08:57:56.662" v="346" actId="1076"/>
          <ac:spMkLst>
            <pc:docMk/>
            <pc:sldMk cId="3438487386" sldId="261"/>
            <ac:spMk id="5" creationId="{AB25A3B6-9E7B-AD8B-7A20-6FB5007924DF}"/>
          </ac:spMkLst>
        </pc:spChg>
      </pc:sldChg>
      <pc:sldChg chg="modSp new mod">
        <pc:chgData name="Adrian Byrne" userId="0b8573eb6658d073" providerId="LiveId" clId="{157723AE-01B5-4D1C-83AE-3B26E5AAF15A}" dt="2024-07-19T08:39:10.416" v="67" actId="20577"/>
        <pc:sldMkLst>
          <pc:docMk/>
          <pc:sldMk cId="1783030576" sldId="262"/>
        </pc:sldMkLst>
        <pc:spChg chg="mod">
          <ac:chgData name="Adrian Byrne" userId="0b8573eb6658d073" providerId="LiveId" clId="{157723AE-01B5-4D1C-83AE-3B26E5AAF15A}" dt="2024-07-19T08:38:37.331" v="62" actId="20577"/>
          <ac:spMkLst>
            <pc:docMk/>
            <pc:sldMk cId="1783030576" sldId="262"/>
            <ac:spMk id="2" creationId="{37C1793A-F398-10F1-C043-9B15D0F12C4C}"/>
          </ac:spMkLst>
        </pc:spChg>
        <pc:spChg chg="mod">
          <ac:chgData name="Adrian Byrne" userId="0b8573eb6658d073" providerId="LiveId" clId="{157723AE-01B5-4D1C-83AE-3B26E5AAF15A}" dt="2024-07-19T08:39:10.416" v="67" actId="20577"/>
          <ac:spMkLst>
            <pc:docMk/>
            <pc:sldMk cId="1783030576" sldId="262"/>
            <ac:spMk id="3" creationId="{CFA94F0D-6F03-1A97-9EE7-220716984C2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CF134F-C4FD-4B6F-8094-9E08E20AE931}" type="datetimeFigureOut">
              <a:rPr lang="en-GB" smtClean="0"/>
              <a:t>19/07/2024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635D8A-BEE9-48B9-AD7A-F33C969A60D5}" type="slidenum">
              <a:rPr lang="en-GB" smtClean="0"/>
              <a:t>‹#›</a:t>
            </a:fld>
            <a:endParaRPr lang="en-GB"/>
          </a:p>
        </p:txBody>
      </p:sp>
    </p:spTree>
    <p:extLst>
      <p:ext uri="{BB962C8B-B14F-4D97-AF65-F5344CB8AC3E}">
        <p14:creationId xmlns:p14="http://schemas.microsoft.com/office/powerpoint/2010/main" val="3870451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https://www.england.nhs.uk/mids-east/wp-content/uploads/sites/7/2014/10/bus-cas-five-cas-mod-guide.pdf</a:t>
            </a:r>
          </a:p>
        </p:txBody>
      </p:sp>
      <p:sp>
        <p:nvSpPr>
          <p:cNvPr id="4" name="Slide Number Placeholder 3"/>
          <p:cNvSpPr>
            <a:spLocks noGrp="1"/>
          </p:cNvSpPr>
          <p:nvPr>
            <p:ph type="sldNum" sz="quarter" idx="5"/>
          </p:nvPr>
        </p:nvSpPr>
        <p:spPr/>
        <p:txBody>
          <a:bodyPr/>
          <a:lstStyle/>
          <a:p>
            <a:fld id="{1A635D8A-BEE9-48B9-AD7A-F33C969A60D5}" type="slidenum">
              <a:rPr lang="en-GB" smtClean="0"/>
              <a:t>2</a:t>
            </a:fld>
            <a:endParaRPr lang="en-GB"/>
          </a:p>
        </p:txBody>
      </p:sp>
    </p:spTree>
    <p:extLst>
      <p:ext uri="{BB962C8B-B14F-4D97-AF65-F5344CB8AC3E}">
        <p14:creationId xmlns:p14="http://schemas.microsoft.com/office/powerpoint/2010/main" val="339440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Nothing is decided at any board. It is all up front. Don't go to a board expecting a discussion and a decision, just a few questions usually from non executive members. </a:t>
            </a:r>
          </a:p>
          <a:p>
            <a:r>
              <a:rPr lang="en-GB" dirty="0"/>
              <a:t>- Know your board and play to their interests. Finance have to say they are not only interested in finance but bottom line is they are interested in the bottom line. Director of nursing, about patient care, medical too and better outcomes. Increasingly efficiency. If the case doesn't mention the patient in the very first sentence they wont even read it.</a:t>
            </a:r>
          </a:p>
          <a:p>
            <a:r>
              <a:rPr lang="en-GB" dirty="0"/>
              <a:t>- Don't over explain especially technical things. They are not interested. Think only of their interests. IT people are especially poor at this, and love the opportunity to explain their tech case in detail - Don't allow this.</a:t>
            </a:r>
            <a:br>
              <a:rPr lang="en-GB" dirty="0"/>
            </a:br>
            <a:endParaRPr lang="en-GB" dirty="0"/>
          </a:p>
          <a:p>
            <a:r>
              <a:rPr lang="en-GB" dirty="0"/>
              <a:t>- Put yourself in their shoes as much as you can. What do they want from this. They have a limited number of things that can be approved (£) and what is it that makes your thing more important than a new scanner, fixing something that is broken etc. Not every positive ROI will be funded.</a:t>
            </a:r>
          </a:p>
          <a:p>
            <a:r>
              <a:rPr lang="en-GB" dirty="0"/>
              <a:t>- Everything is a negotiation, and therefore negotiation skills are important.</a:t>
            </a:r>
          </a:p>
          <a:p>
            <a:r>
              <a:rPr lang="en-GB" dirty="0"/>
              <a:t>- Things seem to be getting harder to approve. Local scope allowed for local priorities to be understood, addressed. With priorities set externally and money released centrally the decision makers are further from the impact, disconnected. This creates a nervousness and bureaucracy. No understanding of how long it takes to deliver implementation and change. Money does not flow across financial years as it used to, resulting in tension around the phasing or sometimes suppliers getting too much money up front.</a:t>
            </a:r>
          </a:p>
          <a:p>
            <a:r>
              <a:rPr lang="en-GB" dirty="0"/>
              <a:t>- We used to bring things in and then add a cost pressure. Cannot do this any more due to tighter governance around the impact of spending capital. Good old "proceed until apprehended" is getting harder to implement as a strategy!</a:t>
            </a:r>
            <a:br>
              <a:rPr lang="en-GB" dirty="0"/>
            </a:br>
            <a:endParaRPr lang="en-GB" dirty="0"/>
          </a:p>
          <a:p>
            <a:r>
              <a:rPr lang="en-GB" dirty="0"/>
              <a:t>- Much of what is approved by boards is down to trust in the CIO. I was at a trust as CIO for a long time, and generally the board felt that if I was saying we needed to do something, we needed to do it and would deliver it. You need to establish this credibility. Sometimes we rely on well known consultancies but why would they trust them ?</a:t>
            </a:r>
          </a:p>
          <a:p>
            <a:r>
              <a:rPr lang="en-GB" dirty="0"/>
              <a:t>- Sometimes you are cashing in some chips and trading on your reputation, but always be truthful and retain integrity. Once your reputation is gone it's gone. I deliberately put us at the back of the queue in </a:t>
            </a:r>
            <a:r>
              <a:rPr lang="en-GB" dirty="0" err="1"/>
              <a:t>NPfIT</a:t>
            </a:r>
            <a:r>
              <a:rPr lang="en-GB" dirty="0"/>
              <a:t> and this was questioned but accepted. I knew they would run out of road. </a:t>
            </a:r>
          </a:p>
          <a:p>
            <a:r>
              <a:rPr lang="en-GB" dirty="0"/>
              <a:t>- So always tell the truth, but not the whole truth. You're made to write statements such as "this will reduce length of stay by 0.5 days" and everyone expects to see something like that. They also all know it's BS so you have to be very careful with words. It's all a game really, about doing the right thing sometimes but has to be backed up by evidence.</a:t>
            </a:r>
          </a:p>
          <a:p>
            <a:r>
              <a:rPr lang="en-GB" dirty="0"/>
              <a:t>- The business case itself is all something of a faux process in a not for profit industry, but the idea is to lead to a logical outcome. In the end we are not going to make more £ or treat more patients etc and soft benefits are really not respected that much. Finding the sweet spot can be v difficult.</a:t>
            </a:r>
          </a:p>
          <a:p>
            <a:r>
              <a:rPr lang="en-GB" dirty="0"/>
              <a:t>- People like to hard wire in process, especially procurement people. However, the soft skills, trust and negotiation are equally/more important. If you are giving it all up to trust a process then you are abdicating duty and responsibility. </a:t>
            </a:r>
          </a:p>
          <a:p>
            <a:br>
              <a:rPr lang="en-GB" dirty="0"/>
            </a:br>
            <a:endParaRPr lang="en-GB" dirty="0"/>
          </a:p>
        </p:txBody>
      </p:sp>
      <p:sp>
        <p:nvSpPr>
          <p:cNvPr id="4" name="Slide Number Placeholder 3"/>
          <p:cNvSpPr>
            <a:spLocks noGrp="1"/>
          </p:cNvSpPr>
          <p:nvPr>
            <p:ph type="sldNum" sz="quarter" idx="5"/>
          </p:nvPr>
        </p:nvSpPr>
        <p:spPr/>
        <p:txBody>
          <a:bodyPr/>
          <a:lstStyle/>
          <a:p>
            <a:fld id="{1A635D8A-BEE9-48B9-AD7A-F33C969A60D5}" type="slidenum">
              <a:rPr lang="en-GB" smtClean="0"/>
              <a:t>4</a:t>
            </a:fld>
            <a:endParaRPr lang="en-GB"/>
          </a:p>
        </p:txBody>
      </p:sp>
    </p:spTree>
    <p:extLst>
      <p:ext uri="{BB962C8B-B14F-4D97-AF65-F5344CB8AC3E}">
        <p14:creationId xmlns:p14="http://schemas.microsoft.com/office/powerpoint/2010/main" val="746369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Nothing is decided at any board. It is all up front. Don't go to a board expecting a discussion and a decision, just a few questions usually from non executive members. </a:t>
            </a:r>
          </a:p>
          <a:p>
            <a:r>
              <a:rPr lang="en-GB" dirty="0"/>
              <a:t>- Know your board and play to their interests. Finance have to say they are not only interested in finance but bottom line is they are interested in the bottom line. Director of nursing, about patient care, medical too and better outcomes. Increasingly efficiency. If the case doesn't mention the patient in the very first sentence they wont even read it.</a:t>
            </a:r>
          </a:p>
          <a:p>
            <a:r>
              <a:rPr lang="en-GB" dirty="0"/>
              <a:t>- Don't over explain especially technical things. They are not interested. Think only of their interests. IT people are especially poor at this, and love the opportunity to explain their tech case in detail - Don't allow this.</a:t>
            </a:r>
            <a:br>
              <a:rPr lang="en-GB" dirty="0"/>
            </a:br>
            <a:endParaRPr lang="en-GB" dirty="0"/>
          </a:p>
          <a:p>
            <a:r>
              <a:rPr lang="en-GB" dirty="0"/>
              <a:t>- Put yourself in their shoes as much as you can. What do they want from this. They have a limited number of things that can be approved (£) and what is it that makes your thing more important than a new scanner, fixing something that is broken etc. Not every positive ROI will be funded.</a:t>
            </a:r>
          </a:p>
          <a:p>
            <a:r>
              <a:rPr lang="en-GB" dirty="0"/>
              <a:t>- Everything is a negotiation, and therefore negotiation skills are important.</a:t>
            </a:r>
          </a:p>
          <a:p>
            <a:r>
              <a:rPr lang="en-GB" dirty="0"/>
              <a:t>- Things seem to be getting harder to approve. Local scope allowed for local priorities to be understood, addressed. With priorities set externally and money released centrally the decision makers are further from the impact, disconnected. This creates a nervousness and bureaucracy. No understanding of how long it takes to deliver implementation and change. Money does not flow across financial years as it used to, resulting in tension around the phasing or sometimes suppliers getting too much money up front.</a:t>
            </a:r>
          </a:p>
          <a:p>
            <a:r>
              <a:rPr lang="en-GB" dirty="0"/>
              <a:t>- We used to bring things in and then add a cost pressure. Cannot do this any more due to tighter governance around the impact of spending capital. Good old "proceed until apprehended" is getting harder to implement as a strategy!</a:t>
            </a:r>
            <a:br>
              <a:rPr lang="en-GB" dirty="0"/>
            </a:br>
            <a:endParaRPr lang="en-GB" dirty="0"/>
          </a:p>
          <a:p>
            <a:r>
              <a:rPr lang="en-GB" dirty="0"/>
              <a:t>- Much of what is approved by boards is down to trust in the CIO. I was at a trust as CIO for a long time, and generally the board felt that if I was saying we needed to do something, we needed to do it and would deliver it. You need to establish this credibility. Sometimes we rely on well known consultancies but why would they trust them ?</a:t>
            </a:r>
          </a:p>
          <a:p>
            <a:r>
              <a:rPr lang="en-GB" dirty="0"/>
              <a:t>- Sometimes you are cashing in some chips and trading on your reputation, but always be truthful and retain integrity. Once your reputation is gone it's gone. I deliberately put us at the back of the queue in </a:t>
            </a:r>
            <a:r>
              <a:rPr lang="en-GB" dirty="0" err="1"/>
              <a:t>NPfIT</a:t>
            </a:r>
            <a:r>
              <a:rPr lang="en-GB" dirty="0"/>
              <a:t> and this was questioned but accepted. I knew they would run out of road. </a:t>
            </a:r>
          </a:p>
          <a:p>
            <a:r>
              <a:rPr lang="en-GB" dirty="0"/>
              <a:t>- So always tell the truth, but not the whole truth. You're made to write statements such as "this will reduce length of stay by 0.5 days" and everyone expects to see something like that. They also all know it's BS so you have to be very careful with words. It's all a game really, about doing the right thing sometimes but has to be backed up by evidence.</a:t>
            </a:r>
          </a:p>
          <a:p>
            <a:r>
              <a:rPr lang="en-GB" dirty="0"/>
              <a:t>- The business case itself is all something of a faux process in a not for profit industry, but the idea is to lead to a logical outcome. In the end we are not going to make more £ or treat more patients etc and soft benefits are really not respected that much. Finding the sweet spot can be v difficult.</a:t>
            </a:r>
          </a:p>
          <a:p>
            <a:r>
              <a:rPr lang="en-GB" dirty="0"/>
              <a:t>- People like to hard wire in process, especially procurement people. However, the soft skills, trust and negotiation are equally/more important. If you are giving it all up to trust a process then you are abdicating duty and responsibility. </a:t>
            </a:r>
          </a:p>
          <a:p>
            <a:br>
              <a:rPr lang="en-GB" dirty="0"/>
            </a:br>
            <a:endParaRPr lang="en-GB" dirty="0"/>
          </a:p>
        </p:txBody>
      </p:sp>
      <p:sp>
        <p:nvSpPr>
          <p:cNvPr id="4" name="Slide Number Placeholder 3"/>
          <p:cNvSpPr>
            <a:spLocks noGrp="1"/>
          </p:cNvSpPr>
          <p:nvPr>
            <p:ph type="sldNum" sz="quarter" idx="5"/>
          </p:nvPr>
        </p:nvSpPr>
        <p:spPr/>
        <p:txBody>
          <a:bodyPr/>
          <a:lstStyle/>
          <a:p>
            <a:fld id="{1A635D8A-BEE9-48B9-AD7A-F33C969A60D5}" type="slidenum">
              <a:rPr lang="en-GB" smtClean="0"/>
              <a:t>5</a:t>
            </a:fld>
            <a:endParaRPr lang="en-GB"/>
          </a:p>
        </p:txBody>
      </p:sp>
    </p:spTree>
    <p:extLst>
      <p:ext uri="{BB962C8B-B14F-4D97-AF65-F5344CB8AC3E}">
        <p14:creationId xmlns:p14="http://schemas.microsoft.com/office/powerpoint/2010/main" val="3282202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Nothing is decided at any board. It is all up front. Don't go to a board expecting a discussion and a decision, just a few questions usually from non executive members. </a:t>
            </a:r>
          </a:p>
          <a:p>
            <a:r>
              <a:rPr lang="en-GB" dirty="0"/>
              <a:t>- Know your board and play to their interests. Finance have to say they are not only interested in finance but bottom line is they are interested in the bottom line. Director of nursing, about patient care, medical too and better outcomes. Increasingly efficiency. If the case doesn't mention the patient in the very first sentence they wont even read it.</a:t>
            </a:r>
          </a:p>
          <a:p>
            <a:r>
              <a:rPr lang="en-GB" dirty="0"/>
              <a:t>- Don't over explain especially technical things. They are not interested. Think only of their interests. IT people are especially poor at this, and love the opportunity to explain their tech case in detail - Don't allow this.</a:t>
            </a:r>
            <a:br>
              <a:rPr lang="en-GB" dirty="0"/>
            </a:br>
            <a:endParaRPr lang="en-GB" dirty="0"/>
          </a:p>
          <a:p>
            <a:r>
              <a:rPr lang="en-GB" dirty="0"/>
              <a:t>- Put yourself in their shoes as much as you can. What do they want from this. They have a limited number of things that can be approved (£) and what is it that makes your thing more important than a new scanner, fixing something that is broken etc. Not every positive ROI will be funded.</a:t>
            </a:r>
          </a:p>
          <a:p>
            <a:r>
              <a:rPr lang="en-GB" dirty="0"/>
              <a:t>- Everything is a negotiation, and therefore negotiation skills are important.</a:t>
            </a:r>
          </a:p>
          <a:p>
            <a:r>
              <a:rPr lang="en-GB" dirty="0"/>
              <a:t>- Things seem to be getting harder to approve. Local scope allowed for local priorities to be understood, addressed. With priorities set externally and money released centrally the decision makers are further from the impact, disconnected. This creates a nervousness and bureaucracy. No understanding of how long it takes to deliver implementation and change. Money does not flow across financial years as it used to, resulting in tension around the phasing or sometimes suppliers getting too much money up front.</a:t>
            </a:r>
          </a:p>
          <a:p>
            <a:r>
              <a:rPr lang="en-GB" dirty="0"/>
              <a:t>- We used to bring things in and then add a cost pressure. Cannot do this any more due to tighter governance around the impact of spending capital. Good old "proceed until apprehended" is getting harder to implement as a strategy!</a:t>
            </a:r>
            <a:br>
              <a:rPr lang="en-GB" dirty="0"/>
            </a:br>
            <a:endParaRPr lang="en-GB" dirty="0"/>
          </a:p>
          <a:p>
            <a:r>
              <a:rPr lang="en-GB" dirty="0"/>
              <a:t>- Much of what is approved by boards is down to trust in the CIO. I was at a trust as CIO for a long time, and generally the board felt that if I was saying we needed to do something, we needed to do it and would deliver it. You need to establish this credibility. Sometimes we rely on well known consultancies but why would they trust them ?</a:t>
            </a:r>
          </a:p>
          <a:p>
            <a:r>
              <a:rPr lang="en-GB" dirty="0"/>
              <a:t>- Sometimes you are cashing in some chips and trading on your reputation, but always be truthful and retain integrity. Once your reputation is gone it's gone. I deliberately put us at the back of the queue in </a:t>
            </a:r>
            <a:r>
              <a:rPr lang="en-GB" dirty="0" err="1"/>
              <a:t>NPfIT</a:t>
            </a:r>
            <a:r>
              <a:rPr lang="en-GB" dirty="0"/>
              <a:t> and this was questioned but accepted. I knew they would run out of road. </a:t>
            </a:r>
          </a:p>
          <a:p>
            <a:r>
              <a:rPr lang="en-GB" dirty="0"/>
              <a:t>- So always tell the truth, but not the whole truth. You're made to write statements such as "this will reduce length of stay by 0.5 days" and everyone expects to see something like that. They also all know it's BS so you have to be very careful with words. It's all a game really, about doing the right thing sometimes but has to be backed up by evidence.</a:t>
            </a:r>
          </a:p>
          <a:p>
            <a:r>
              <a:rPr lang="en-GB" dirty="0"/>
              <a:t>- The business case itself is all something of a faux process in a not for profit industry, but the idea is to lead to a logical outcome. In the end we are not going to make more £ or treat more patients etc and soft benefits are really not respected that much. Finding the sweet spot can be v difficult.</a:t>
            </a:r>
          </a:p>
          <a:p>
            <a:r>
              <a:rPr lang="en-GB" dirty="0"/>
              <a:t>- People like to hard wire in process, especially procurement people. However, the soft skills, trust and negotiation are equally/more important. If you are giving it all up to trust a process then you are abdicating duty and responsibility. </a:t>
            </a:r>
          </a:p>
          <a:p>
            <a:br>
              <a:rPr lang="en-GB" dirty="0"/>
            </a:br>
            <a:endParaRPr lang="en-GB" dirty="0"/>
          </a:p>
        </p:txBody>
      </p:sp>
      <p:sp>
        <p:nvSpPr>
          <p:cNvPr id="4" name="Slide Number Placeholder 3"/>
          <p:cNvSpPr>
            <a:spLocks noGrp="1"/>
          </p:cNvSpPr>
          <p:nvPr>
            <p:ph type="sldNum" sz="quarter" idx="5"/>
          </p:nvPr>
        </p:nvSpPr>
        <p:spPr/>
        <p:txBody>
          <a:bodyPr/>
          <a:lstStyle/>
          <a:p>
            <a:fld id="{1A635D8A-BEE9-48B9-AD7A-F33C969A60D5}" type="slidenum">
              <a:rPr lang="en-GB" smtClean="0"/>
              <a:t>6</a:t>
            </a:fld>
            <a:endParaRPr lang="en-GB"/>
          </a:p>
        </p:txBody>
      </p:sp>
    </p:spTree>
    <p:extLst>
      <p:ext uri="{BB962C8B-B14F-4D97-AF65-F5344CB8AC3E}">
        <p14:creationId xmlns:p14="http://schemas.microsoft.com/office/powerpoint/2010/main" val="3574595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Systems are used too long</a:t>
            </a:r>
          </a:p>
          <a:p>
            <a:pPr marL="171450" indent="-171450">
              <a:buFontTx/>
              <a:buChar char="-"/>
            </a:pPr>
            <a:r>
              <a:rPr lang="en-GB" dirty="0"/>
              <a:t>The benefits are fake</a:t>
            </a:r>
          </a:p>
          <a:p>
            <a:pPr marL="171450" indent="-171450">
              <a:buFontTx/>
              <a:buChar char="-"/>
            </a:pPr>
            <a:r>
              <a:rPr lang="en-GB" dirty="0"/>
              <a:t>We specify as if we are developing but actually make a choice of systems</a:t>
            </a:r>
          </a:p>
          <a:p>
            <a:pPr marL="171450" indent="-171450">
              <a:buFontTx/>
              <a:buChar char="-"/>
            </a:pPr>
            <a:r>
              <a:rPr lang="en-GB" dirty="0"/>
              <a:t>The contracts are not up to scratch for performance guarantees, penalties, standard T n C went years ago</a:t>
            </a:r>
          </a:p>
          <a:p>
            <a:pPr marL="171450" indent="-171450">
              <a:buFontTx/>
              <a:buChar char="-"/>
            </a:pPr>
            <a:r>
              <a:rPr lang="en-GB" dirty="0"/>
              <a:t>Paying for cloud services up front</a:t>
            </a:r>
          </a:p>
          <a:p>
            <a:pPr marL="171450" indent="-171450">
              <a:buFontTx/>
              <a:buChar char="-"/>
            </a:pPr>
            <a:endParaRPr lang="en-GB" dirty="0"/>
          </a:p>
          <a:p>
            <a:endParaRPr lang="en-GB" dirty="0"/>
          </a:p>
          <a:p>
            <a:r>
              <a:rPr lang="en-GB" dirty="0"/>
              <a:t>Nothing is decided at any board. It is all up front. Don't go to a board expecting a discussion and a decision, just a few questions usually from non executive members. </a:t>
            </a:r>
          </a:p>
          <a:p>
            <a:r>
              <a:rPr lang="en-GB" dirty="0"/>
              <a:t>- Know your board and play to their interests. Finance have to say they are not only interested in finance but bottom line is they are interested in the bottom line. Director of nursing, about patient care, medical too and better outcomes. Increasingly efficiency. If the case doesn't mention the patient in the very first sentence they wont even read it.</a:t>
            </a:r>
          </a:p>
          <a:p>
            <a:r>
              <a:rPr lang="en-GB" dirty="0"/>
              <a:t>- Don't over explain especially technical things. They are not interested. Think only of their interests. IT people are especially poor at this, and love the opportunity to explain their tech case in detail - Don't allow this.</a:t>
            </a:r>
            <a:br>
              <a:rPr lang="en-GB" dirty="0"/>
            </a:br>
            <a:endParaRPr lang="en-GB" dirty="0"/>
          </a:p>
          <a:p>
            <a:r>
              <a:rPr lang="en-GB" dirty="0"/>
              <a:t>- Put yourself in their shoes as much as you can. What do they want from this. They have a limited number of things that can be approved (£) and what is it that makes your thing more important than a new scanner, fixing something that is broken etc. Not every positive ROI will be funded.</a:t>
            </a:r>
          </a:p>
          <a:p>
            <a:r>
              <a:rPr lang="en-GB" dirty="0"/>
              <a:t>- Everything is a negotiation, and therefore negotiation skills are important.</a:t>
            </a:r>
          </a:p>
          <a:p>
            <a:r>
              <a:rPr lang="en-GB" dirty="0"/>
              <a:t>- Things seem to be getting harder to approve. Local scope allowed for local priorities to be understood, addressed. With priorities set externally and money released centrally the decision makers are further from the impact, disconnected. This creates a nervousness and bureaucracy. No understanding of how long it takes to deliver implementation and change. Money does not flow across financial years as it used to, resulting in tension around the phasing or sometimes suppliers getting too much money up front.</a:t>
            </a:r>
          </a:p>
          <a:p>
            <a:r>
              <a:rPr lang="en-GB" dirty="0"/>
              <a:t>- We used to bring things in and then add a cost pressure. Cannot do this any more due to tighter governance around the impact of spending capital. Good old "proceed until apprehended" is getting harder to implement as a strategy!</a:t>
            </a:r>
            <a:br>
              <a:rPr lang="en-GB" dirty="0"/>
            </a:br>
            <a:endParaRPr lang="en-GB" dirty="0"/>
          </a:p>
          <a:p>
            <a:r>
              <a:rPr lang="en-GB" dirty="0"/>
              <a:t>- Much of what is approved by boards is down to trust in the CIO. I was at a trust as CIO for a long time, and generally the board felt that if I was saying we needed to do something, we needed to do it and would deliver it. You need to establish this credibility. Sometimes we rely on well known consultancies but why would they trust them ?</a:t>
            </a:r>
          </a:p>
          <a:p>
            <a:r>
              <a:rPr lang="en-GB" dirty="0"/>
              <a:t>- Sometimes you are cashing in some chips and trading on your reputation, but always be truthful and retain integrity. Once your reputation is gone it's gone. I deliberately put us at the back of the queue in </a:t>
            </a:r>
            <a:r>
              <a:rPr lang="en-GB" dirty="0" err="1"/>
              <a:t>NPfIT</a:t>
            </a:r>
            <a:r>
              <a:rPr lang="en-GB" dirty="0"/>
              <a:t> and this was questioned but accepted. I knew they would run out of road. </a:t>
            </a:r>
          </a:p>
          <a:p>
            <a:r>
              <a:rPr lang="en-GB" dirty="0"/>
              <a:t>- So always tell the truth, but not the whole truth. You're made to write statements such as "this will reduce length of stay by 0.5 days" and everyone expects to see something like that. They also all know it's BS so you have to be very careful with words. It's all a game really, about doing the right thing sometimes but has to be backed up by evidence.</a:t>
            </a:r>
          </a:p>
          <a:p>
            <a:r>
              <a:rPr lang="en-GB" dirty="0"/>
              <a:t>- The business case itself is all something of a faux process in a not for profit industry, but the idea is to lead to a logical outcome. In the end we are not going to make more £ or treat more patients etc and soft benefits are really not respected that much. Finding the sweet spot can be v difficult.</a:t>
            </a:r>
          </a:p>
          <a:p>
            <a:r>
              <a:rPr lang="en-GB" dirty="0"/>
              <a:t>- People like to hard wire in process, especially procurement people. However, the soft skills, trust and negotiation are equally/more important. If you are giving it all up to trust a process then you are abdicating duty and responsibility. </a:t>
            </a:r>
          </a:p>
          <a:p>
            <a:br>
              <a:rPr lang="en-GB" dirty="0"/>
            </a:br>
            <a:endParaRPr lang="en-GB" dirty="0"/>
          </a:p>
        </p:txBody>
      </p:sp>
      <p:sp>
        <p:nvSpPr>
          <p:cNvPr id="4" name="Slide Number Placeholder 3"/>
          <p:cNvSpPr>
            <a:spLocks noGrp="1"/>
          </p:cNvSpPr>
          <p:nvPr>
            <p:ph type="sldNum" sz="quarter" idx="5"/>
          </p:nvPr>
        </p:nvSpPr>
        <p:spPr/>
        <p:txBody>
          <a:bodyPr/>
          <a:lstStyle/>
          <a:p>
            <a:fld id="{1A635D8A-BEE9-48B9-AD7A-F33C969A60D5}" type="slidenum">
              <a:rPr lang="en-GB" smtClean="0"/>
              <a:t>7</a:t>
            </a:fld>
            <a:endParaRPr lang="en-GB"/>
          </a:p>
        </p:txBody>
      </p:sp>
    </p:spTree>
    <p:extLst>
      <p:ext uri="{BB962C8B-B14F-4D97-AF65-F5344CB8AC3E}">
        <p14:creationId xmlns:p14="http://schemas.microsoft.com/office/powerpoint/2010/main" val="3956475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7/19/2024</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81434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7/19/2024</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59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7/19/2024</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129052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7/19/2024</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07499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7/19/2024</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11297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7/19/2024</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93537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7/19/2024</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623717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7/19/2024</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48357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7/19/2024</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95625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7/19/2024</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84264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7/19/2024</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8072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7/19/2024</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424123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ECA69B-4C2A-7F31-8019-E90DB3BD49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pic>
        <p:nvPicPr>
          <p:cNvPr id="4" name="Picture 3" descr="White structure">
            <a:extLst>
              <a:ext uri="{FF2B5EF4-FFF2-40B4-BE49-F238E27FC236}">
                <a16:creationId xmlns:a16="http://schemas.microsoft.com/office/drawing/2014/main" id="{F4D91B54-3A5A-BA0C-B6F4-6D15FBD0DC3B}"/>
              </a:ext>
            </a:extLst>
          </p:cNvPr>
          <p:cNvPicPr>
            <a:picLocks noChangeAspect="1"/>
          </p:cNvPicPr>
          <p:nvPr/>
        </p:nvPicPr>
        <p:blipFill>
          <a:blip r:embed="rId2"/>
          <a:srcRect t="865" b="23378"/>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1103FDB8-D911-F8F8-F9EC-FB7FF54359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4324"/>
            <a:ext cx="12192000" cy="2573677"/>
          </a:xfrm>
          <a:prstGeom prst="rect">
            <a:avLst/>
          </a:prstGeom>
          <a:gradFill>
            <a:gsLst>
              <a:gs pos="0">
                <a:schemeClr val="bg1">
                  <a:alpha val="0"/>
                </a:schemeClr>
              </a:gs>
              <a:gs pos="46000">
                <a:schemeClr val="bg1">
                  <a:alpha val="17000"/>
                </a:schemeClr>
              </a:gs>
              <a:gs pos="65000">
                <a:schemeClr val="bg1">
                  <a:alpha val="29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
        <p:nvSpPr>
          <p:cNvPr id="2" name="Title 1">
            <a:extLst>
              <a:ext uri="{FF2B5EF4-FFF2-40B4-BE49-F238E27FC236}">
                <a16:creationId xmlns:a16="http://schemas.microsoft.com/office/drawing/2014/main" id="{5B8050AD-A4BC-A0CE-3309-4356DD243586}"/>
              </a:ext>
            </a:extLst>
          </p:cNvPr>
          <p:cNvSpPr>
            <a:spLocks noGrp="1"/>
          </p:cNvSpPr>
          <p:nvPr>
            <p:ph type="ctrTitle"/>
          </p:nvPr>
        </p:nvSpPr>
        <p:spPr>
          <a:xfrm>
            <a:off x="320040" y="5702710"/>
            <a:ext cx="7983068" cy="974347"/>
          </a:xfrm>
          <a:ln>
            <a:noFill/>
          </a:ln>
        </p:spPr>
        <p:txBody>
          <a:bodyPr anchor="ctr">
            <a:normAutofit/>
          </a:bodyPr>
          <a:lstStyle/>
          <a:p>
            <a:r>
              <a:rPr lang="en-GB" sz="3600" dirty="0"/>
              <a:t>Business case skills</a:t>
            </a:r>
          </a:p>
        </p:txBody>
      </p:sp>
      <p:sp>
        <p:nvSpPr>
          <p:cNvPr id="3" name="Subtitle 2">
            <a:extLst>
              <a:ext uri="{FF2B5EF4-FFF2-40B4-BE49-F238E27FC236}">
                <a16:creationId xmlns:a16="http://schemas.microsoft.com/office/drawing/2014/main" id="{D4C0D493-C5E2-D487-CD88-682EA0A90E17}"/>
              </a:ext>
            </a:extLst>
          </p:cNvPr>
          <p:cNvSpPr>
            <a:spLocks noGrp="1"/>
          </p:cNvSpPr>
          <p:nvPr>
            <p:ph type="subTitle" idx="1"/>
          </p:nvPr>
        </p:nvSpPr>
        <p:spPr>
          <a:xfrm>
            <a:off x="8303108" y="5702710"/>
            <a:ext cx="3633535" cy="974347"/>
          </a:xfrm>
        </p:spPr>
        <p:txBody>
          <a:bodyPr anchor="ctr">
            <a:normAutofit/>
          </a:bodyPr>
          <a:lstStyle/>
          <a:p>
            <a:pPr algn="r"/>
            <a:r>
              <a:rPr lang="en-GB" sz="1800" dirty="0"/>
              <a:t>Adrian Byrne </a:t>
            </a:r>
          </a:p>
        </p:txBody>
      </p:sp>
    </p:spTree>
    <p:extLst>
      <p:ext uri="{BB962C8B-B14F-4D97-AF65-F5344CB8AC3E}">
        <p14:creationId xmlns:p14="http://schemas.microsoft.com/office/powerpoint/2010/main" val="196776736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866F4-525B-D19F-6AF0-B97384EB27BB}"/>
              </a:ext>
            </a:extLst>
          </p:cNvPr>
          <p:cNvSpPr>
            <a:spLocks noGrp="1"/>
          </p:cNvSpPr>
          <p:nvPr>
            <p:ph type="title"/>
          </p:nvPr>
        </p:nvSpPr>
        <p:spPr/>
        <p:txBody>
          <a:bodyPr/>
          <a:lstStyle/>
          <a:p>
            <a:r>
              <a:rPr lang="en-GB" dirty="0"/>
              <a:t>Business Case model</a:t>
            </a:r>
          </a:p>
        </p:txBody>
      </p:sp>
      <p:sp>
        <p:nvSpPr>
          <p:cNvPr id="3" name="Content Placeholder 2">
            <a:extLst>
              <a:ext uri="{FF2B5EF4-FFF2-40B4-BE49-F238E27FC236}">
                <a16:creationId xmlns:a16="http://schemas.microsoft.com/office/drawing/2014/main" id="{9307BF1A-A95B-B9E8-BE7F-2B57439299CC}"/>
              </a:ext>
            </a:extLst>
          </p:cNvPr>
          <p:cNvSpPr>
            <a:spLocks noGrp="1"/>
          </p:cNvSpPr>
          <p:nvPr>
            <p:ph idx="1"/>
          </p:nvPr>
        </p:nvSpPr>
        <p:spPr/>
        <p:txBody>
          <a:bodyPr/>
          <a:lstStyle/>
          <a:p>
            <a:r>
              <a:rPr lang="en-GB" dirty="0"/>
              <a:t>Where are we now? </a:t>
            </a:r>
          </a:p>
          <a:p>
            <a:r>
              <a:rPr lang="en-GB" dirty="0"/>
              <a:t>Where to we want to be? </a:t>
            </a:r>
          </a:p>
          <a:p>
            <a:r>
              <a:rPr lang="en-GB" dirty="0"/>
              <a:t>How are we going to get there? </a:t>
            </a:r>
          </a:p>
          <a:p>
            <a:endParaRPr lang="en-GB" dirty="0"/>
          </a:p>
          <a:p>
            <a:r>
              <a:rPr lang="en-GB" dirty="0"/>
              <a:t>A thinking framework</a:t>
            </a:r>
          </a:p>
        </p:txBody>
      </p:sp>
      <p:sp>
        <p:nvSpPr>
          <p:cNvPr id="5" name="TextBox 4">
            <a:extLst>
              <a:ext uri="{FF2B5EF4-FFF2-40B4-BE49-F238E27FC236}">
                <a16:creationId xmlns:a16="http://schemas.microsoft.com/office/drawing/2014/main" id="{AB25A3B6-9E7B-AD8B-7A20-6FB5007924DF}"/>
              </a:ext>
            </a:extLst>
          </p:cNvPr>
          <p:cNvSpPr txBox="1"/>
          <p:nvPr/>
        </p:nvSpPr>
        <p:spPr>
          <a:xfrm>
            <a:off x="6046267" y="5196185"/>
            <a:ext cx="6096000" cy="923330"/>
          </a:xfrm>
          <a:prstGeom prst="rect">
            <a:avLst/>
          </a:prstGeom>
          <a:noFill/>
        </p:spPr>
        <p:txBody>
          <a:bodyPr wrap="square">
            <a:spAutoFit/>
          </a:bodyPr>
          <a:lstStyle/>
          <a:p>
            <a:r>
              <a:rPr lang="en-GB" dirty="0"/>
              <a:t>https://www.england.nhs.uk/mids-east/wp-content/uploads/sites/7/2014/10/bus-cas-five-cas-mod-guide.pdf</a:t>
            </a:r>
          </a:p>
        </p:txBody>
      </p:sp>
    </p:spTree>
    <p:extLst>
      <p:ext uri="{BB962C8B-B14F-4D97-AF65-F5344CB8AC3E}">
        <p14:creationId xmlns:p14="http://schemas.microsoft.com/office/powerpoint/2010/main" val="343848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793A-F398-10F1-C043-9B15D0F12C4C}"/>
              </a:ext>
            </a:extLst>
          </p:cNvPr>
          <p:cNvSpPr>
            <a:spLocks noGrp="1"/>
          </p:cNvSpPr>
          <p:nvPr>
            <p:ph type="title"/>
          </p:nvPr>
        </p:nvSpPr>
        <p:spPr/>
        <p:txBody>
          <a:bodyPr/>
          <a:lstStyle/>
          <a:p>
            <a:r>
              <a:rPr lang="en-GB" dirty="0"/>
              <a:t>The five cases</a:t>
            </a:r>
          </a:p>
        </p:txBody>
      </p:sp>
      <p:sp>
        <p:nvSpPr>
          <p:cNvPr id="3" name="Content Placeholder 2">
            <a:extLst>
              <a:ext uri="{FF2B5EF4-FFF2-40B4-BE49-F238E27FC236}">
                <a16:creationId xmlns:a16="http://schemas.microsoft.com/office/drawing/2014/main" id="{CFA94F0D-6F03-1A97-9EE7-220716984C24}"/>
              </a:ext>
            </a:extLst>
          </p:cNvPr>
          <p:cNvSpPr>
            <a:spLocks noGrp="1"/>
          </p:cNvSpPr>
          <p:nvPr>
            <p:ph idx="1"/>
          </p:nvPr>
        </p:nvSpPr>
        <p:spPr/>
        <p:txBody>
          <a:bodyPr/>
          <a:lstStyle/>
          <a:p>
            <a:r>
              <a:rPr lang="en-GB" dirty="0"/>
              <a:t>The Strategic Case </a:t>
            </a:r>
          </a:p>
          <a:p>
            <a:r>
              <a:rPr lang="en-GB" dirty="0"/>
              <a:t>The Economic Case </a:t>
            </a:r>
          </a:p>
          <a:p>
            <a:r>
              <a:rPr lang="en-GB" dirty="0"/>
              <a:t>The Commercial Case </a:t>
            </a:r>
          </a:p>
          <a:p>
            <a:r>
              <a:rPr lang="en-GB" dirty="0"/>
              <a:t>The Financial Case </a:t>
            </a:r>
          </a:p>
          <a:p>
            <a:r>
              <a:rPr lang="en-GB" dirty="0"/>
              <a:t>The Management Case </a:t>
            </a:r>
          </a:p>
        </p:txBody>
      </p:sp>
    </p:spTree>
    <p:extLst>
      <p:ext uri="{BB962C8B-B14F-4D97-AF65-F5344CB8AC3E}">
        <p14:creationId xmlns:p14="http://schemas.microsoft.com/office/powerpoint/2010/main" val="1783030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D6620-53DA-3093-C785-0F53117C65F9}"/>
              </a:ext>
            </a:extLst>
          </p:cNvPr>
          <p:cNvSpPr>
            <a:spLocks noGrp="1"/>
          </p:cNvSpPr>
          <p:nvPr>
            <p:ph type="title"/>
          </p:nvPr>
        </p:nvSpPr>
        <p:spPr/>
        <p:txBody>
          <a:bodyPr/>
          <a:lstStyle/>
          <a:p>
            <a:r>
              <a:rPr lang="en-GB" dirty="0"/>
              <a:t>101 for the business case</a:t>
            </a:r>
          </a:p>
        </p:txBody>
      </p:sp>
      <p:sp>
        <p:nvSpPr>
          <p:cNvPr id="3" name="Content Placeholder 2">
            <a:extLst>
              <a:ext uri="{FF2B5EF4-FFF2-40B4-BE49-F238E27FC236}">
                <a16:creationId xmlns:a16="http://schemas.microsoft.com/office/drawing/2014/main" id="{95E6E862-7F42-113B-48CE-C5C3E88B9793}"/>
              </a:ext>
            </a:extLst>
          </p:cNvPr>
          <p:cNvSpPr>
            <a:spLocks noGrp="1"/>
          </p:cNvSpPr>
          <p:nvPr>
            <p:ph idx="1"/>
          </p:nvPr>
        </p:nvSpPr>
        <p:spPr/>
        <p:txBody>
          <a:bodyPr/>
          <a:lstStyle/>
          <a:p>
            <a:r>
              <a:rPr lang="en-GB" dirty="0"/>
              <a:t>Don’t expect to have your debate at the board</a:t>
            </a:r>
          </a:p>
          <a:p>
            <a:r>
              <a:rPr lang="en-GB" dirty="0"/>
              <a:t>Think about the board individual triggers</a:t>
            </a:r>
          </a:p>
          <a:p>
            <a:pPr lvl="1"/>
            <a:r>
              <a:rPr lang="en-GB" dirty="0"/>
              <a:t>Put yourself in their shoes</a:t>
            </a:r>
          </a:p>
          <a:p>
            <a:r>
              <a:rPr lang="en-GB" dirty="0"/>
              <a:t>Don’t over explain [technical] things</a:t>
            </a:r>
          </a:p>
          <a:p>
            <a:r>
              <a:rPr lang="en-GB" dirty="0"/>
              <a:t>Be prepared to negotiate</a:t>
            </a:r>
          </a:p>
          <a:p>
            <a:endParaRPr lang="en-GB" dirty="0"/>
          </a:p>
        </p:txBody>
      </p:sp>
    </p:spTree>
    <p:extLst>
      <p:ext uri="{BB962C8B-B14F-4D97-AF65-F5344CB8AC3E}">
        <p14:creationId xmlns:p14="http://schemas.microsoft.com/office/powerpoint/2010/main" val="943913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F4EDC-41ED-EC95-72E1-37EB64206D77}"/>
              </a:ext>
            </a:extLst>
          </p:cNvPr>
          <p:cNvSpPr>
            <a:spLocks noGrp="1"/>
          </p:cNvSpPr>
          <p:nvPr>
            <p:ph type="title"/>
          </p:nvPr>
        </p:nvSpPr>
        <p:spPr/>
        <p:txBody>
          <a:bodyPr/>
          <a:lstStyle/>
          <a:p>
            <a:r>
              <a:rPr lang="en-GB" dirty="0"/>
              <a:t>The landscape</a:t>
            </a:r>
          </a:p>
        </p:txBody>
      </p:sp>
      <p:sp>
        <p:nvSpPr>
          <p:cNvPr id="3" name="Content Placeholder 2">
            <a:extLst>
              <a:ext uri="{FF2B5EF4-FFF2-40B4-BE49-F238E27FC236}">
                <a16:creationId xmlns:a16="http://schemas.microsoft.com/office/drawing/2014/main" id="{30DBFD47-0AFE-4592-1574-C709517B2C6F}"/>
              </a:ext>
            </a:extLst>
          </p:cNvPr>
          <p:cNvSpPr>
            <a:spLocks noGrp="1"/>
          </p:cNvSpPr>
          <p:nvPr>
            <p:ph idx="1"/>
          </p:nvPr>
        </p:nvSpPr>
        <p:spPr/>
        <p:txBody>
          <a:bodyPr/>
          <a:lstStyle/>
          <a:p>
            <a:r>
              <a:rPr lang="en-GB" dirty="0"/>
              <a:t>Its getting harder due to less local control of priorities etc</a:t>
            </a:r>
          </a:p>
          <a:p>
            <a:r>
              <a:rPr lang="en-GB" dirty="0"/>
              <a:t>People further away are being asked to approve money</a:t>
            </a:r>
          </a:p>
          <a:p>
            <a:r>
              <a:rPr lang="en-GB" dirty="0"/>
              <a:t>Cannot carry money forward</a:t>
            </a:r>
          </a:p>
          <a:p>
            <a:r>
              <a:rPr lang="en-GB" dirty="0"/>
              <a:t>Cost pressures not accepted</a:t>
            </a:r>
          </a:p>
          <a:p>
            <a:r>
              <a:rPr lang="en-GB" dirty="0"/>
              <a:t>Less discretion</a:t>
            </a:r>
          </a:p>
          <a:p>
            <a:endParaRPr lang="en-GB" dirty="0"/>
          </a:p>
        </p:txBody>
      </p:sp>
    </p:spTree>
    <p:extLst>
      <p:ext uri="{BB962C8B-B14F-4D97-AF65-F5344CB8AC3E}">
        <p14:creationId xmlns:p14="http://schemas.microsoft.com/office/powerpoint/2010/main" val="3376731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03A50-A95D-5460-1ECE-73CEF23D1ACE}"/>
              </a:ext>
            </a:extLst>
          </p:cNvPr>
          <p:cNvSpPr>
            <a:spLocks noGrp="1"/>
          </p:cNvSpPr>
          <p:nvPr>
            <p:ph type="title"/>
          </p:nvPr>
        </p:nvSpPr>
        <p:spPr/>
        <p:txBody>
          <a:bodyPr/>
          <a:lstStyle/>
          <a:p>
            <a:r>
              <a:rPr lang="en-GB" dirty="0"/>
              <a:t>The </a:t>
            </a:r>
            <a:r>
              <a:rPr lang="en-GB" dirty="0" err="1"/>
              <a:t>cio</a:t>
            </a:r>
            <a:endParaRPr lang="en-GB" dirty="0"/>
          </a:p>
        </p:txBody>
      </p:sp>
      <p:sp>
        <p:nvSpPr>
          <p:cNvPr id="3" name="Content Placeholder 2">
            <a:extLst>
              <a:ext uri="{FF2B5EF4-FFF2-40B4-BE49-F238E27FC236}">
                <a16:creationId xmlns:a16="http://schemas.microsoft.com/office/drawing/2014/main" id="{AF094267-9933-4CFF-41E0-61FB554878A4}"/>
              </a:ext>
            </a:extLst>
          </p:cNvPr>
          <p:cNvSpPr>
            <a:spLocks noGrp="1"/>
          </p:cNvSpPr>
          <p:nvPr>
            <p:ph idx="1"/>
          </p:nvPr>
        </p:nvSpPr>
        <p:spPr/>
        <p:txBody>
          <a:bodyPr/>
          <a:lstStyle/>
          <a:p>
            <a:r>
              <a:rPr lang="en-GB" dirty="0"/>
              <a:t>Trust and credibility are key</a:t>
            </a:r>
          </a:p>
          <a:p>
            <a:r>
              <a:rPr lang="en-GB" dirty="0"/>
              <a:t>Trade on it but always retain honesty and integrity</a:t>
            </a:r>
          </a:p>
          <a:p>
            <a:pPr lvl="1"/>
            <a:r>
              <a:rPr lang="en-GB" dirty="0"/>
              <a:t>You trade on your reputation</a:t>
            </a:r>
          </a:p>
          <a:p>
            <a:r>
              <a:rPr lang="en-GB" dirty="0"/>
              <a:t>The business case document is essential but don’t be a process jockey</a:t>
            </a:r>
          </a:p>
          <a:p>
            <a:pPr lvl="1"/>
            <a:r>
              <a:rPr lang="en-GB" dirty="0"/>
              <a:t>Procurement are terrible for this</a:t>
            </a:r>
          </a:p>
          <a:p>
            <a:r>
              <a:rPr lang="en-GB" dirty="0"/>
              <a:t>Approval will be more down to soft skills and relationships than the document itself</a:t>
            </a:r>
          </a:p>
          <a:p>
            <a:r>
              <a:rPr lang="en-GB" dirty="0"/>
              <a:t>Think about how you gain this credibility</a:t>
            </a:r>
          </a:p>
          <a:p>
            <a:pPr lvl="1"/>
            <a:r>
              <a:rPr lang="en-GB" dirty="0"/>
              <a:t>A lot of it will be relationships with the CXIO type roles</a:t>
            </a:r>
          </a:p>
        </p:txBody>
      </p:sp>
    </p:spTree>
    <p:extLst>
      <p:ext uri="{BB962C8B-B14F-4D97-AF65-F5344CB8AC3E}">
        <p14:creationId xmlns:p14="http://schemas.microsoft.com/office/powerpoint/2010/main" val="224864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2C282-F0AA-90D3-6AD5-3016BBBD6E2B}"/>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25036330-1BBC-3595-444F-7FACA59110B2}"/>
              </a:ext>
            </a:extLst>
          </p:cNvPr>
          <p:cNvSpPr>
            <a:spLocks noGrp="1"/>
          </p:cNvSpPr>
          <p:nvPr>
            <p:ph idx="1"/>
          </p:nvPr>
        </p:nvSpPr>
        <p:spPr/>
        <p:txBody>
          <a:bodyPr/>
          <a:lstStyle/>
          <a:p>
            <a:r>
              <a:rPr lang="en-GB" dirty="0"/>
              <a:t>Tell the truth but not the whole truth</a:t>
            </a:r>
          </a:p>
          <a:p>
            <a:pPr lvl="1"/>
            <a:r>
              <a:rPr lang="en-GB" dirty="0"/>
              <a:t>You may have to write that a system will save 0.5 D LOS but how do you couch that</a:t>
            </a:r>
          </a:p>
          <a:p>
            <a:r>
              <a:rPr lang="en-GB" dirty="0"/>
              <a:t>If you can, proceed until apprehended</a:t>
            </a:r>
          </a:p>
          <a:p>
            <a:pPr lvl="1"/>
            <a:r>
              <a:rPr lang="en-GB" dirty="0"/>
              <a:t>Do not overstretch your credibility but use it to your advantage</a:t>
            </a:r>
          </a:p>
        </p:txBody>
      </p:sp>
    </p:spTree>
    <p:extLst>
      <p:ext uri="{BB962C8B-B14F-4D97-AF65-F5344CB8AC3E}">
        <p14:creationId xmlns:p14="http://schemas.microsoft.com/office/powerpoint/2010/main" val="2789940896"/>
      </p:ext>
    </p:extLst>
  </p:cSld>
  <p:clrMapOvr>
    <a:masterClrMapping/>
  </p:clrMapOvr>
</p:sld>
</file>

<file path=ppt/theme/theme1.xml><?xml version="1.0" encoding="utf-8"?>
<a:theme xmlns:a="http://schemas.openxmlformats.org/drawingml/2006/main" name="Chronicle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532358C74A89A419650AD017E1FAC40" ma:contentTypeVersion="21" ma:contentTypeDescription="Create a new document." ma:contentTypeScope="" ma:versionID="dd6c4204f5074b5410a9afb8b5a8e5b9">
  <xsd:schema xmlns:xsd="http://www.w3.org/2001/XMLSchema" xmlns:xs="http://www.w3.org/2001/XMLSchema" xmlns:p="http://schemas.microsoft.com/office/2006/metadata/properties" xmlns:ns1="http://schemas.microsoft.com/sharepoint/v3" xmlns:ns2="e37e8048-7f47-46c3-9f5d-bf2bf54c9279" xmlns:ns3="812061dd-523a-47bf-9db5-a71fd49c94a4" targetNamespace="http://schemas.microsoft.com/office/2006/metadata/properties" ma:root="true" ma:fieldsID="d891b9df4695bf4b034ff6e5d348055e" ns1:_="" ns2:_="" ns3:_="">
    <xsd:import namespace="http://schemas.microsoft.com/sharepoint/v3"/>
    <xsd:import namespace="e37e8048-7f47-46c3-9f5d-bf2bf54c9279"/>
    <xsd:import namespace="812061dd-523a-47bf-9db5-a71fd49c94a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Picture" minOccurs="0"/>
                <xsd:element ref="ns2:lcf76f155ced4ddcb4097134ff3c332f" minOccurs="0"/>
                <xsd:element ref="ns3:TaxCatchAll"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7e8048-7f47-46c3-9f5d-bf2bf54c92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Picture" ma:index="21" nillable="true" ma:displayName="Picture" ma:format="Image" ma:internalName="Pictur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fe36c5f2-2d8c-4cc3-a61b-4b56d022d3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2061dd-523a-47bf-9db5-a71fd49c94a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398d9916-7899-4a6c-b68a-d60d75cd35ea}" ma:internalName="TaxCatchAll" ma:showField="CatchAllData" ma:web="812061dd-523a-47bf-9db5-a71fd49c94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1EC042-19BC-4533-B538-CED9DF600589}"/>
</file>

<file path=customXml/itemProps2.xml><?xml version="1.0" encoding="utf-8"?>
<ds:datastoreItem xmlns:ds="http://schemas.openxmlformats.org/officeDocument/2006/customXml" ds:itemID="{E5E60CDA-6E30-4170-9C55-DEE43402C2C8}"/>
</file>

<file path=docProps/app.xml><?xml version="1.0" encoding="utf-8"?>
<Properties xmlns="http://schemas.openxmlformats.org/officeDocument/2006/extended-properties" xmlns:vt="http://schemas.openxmlformats.org/officeDocument/2006/docPropsVTypes">
  <TotalTime>56</TotalTime>
  <Words>3057</Words>
  <Application>Microsoft Office PowerPoint</Application>
  <PresentationFormat>Widescreen</PresentationFormat>
  <Paragraphs>106</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Calisto MT</vt:lpstr>
      <vt:lpstr>Univers Condensed</vt:lpstr>
      <vt:lpstr>ChronicleVTI</vt:lpstr>
      <vt:lpstr>Business case skills</vt:lpstr>
      <vt:lpstr>Business Case model</vt:lpstr>
      <vt:lpstr>The five cases</vt:lpstr>
      <vt:lpstr>101 for the business case</vt:lpstr>
      <vt:lpstr>The landscape</vt:lpstr>
      <vt:lpstr>The cio</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Adrian Byrne</dc:creator>
  <cp:lastModifiedBy>Adrian Byrne</cp:lastModifiedBy>
  <cp:revision>1</cp:revision>
  <dcterms:created xsi:type="dcterms:W3CDTF">2024-07-17T13:28:51Z</dcterms:created>
  <dcterms:modified xsi:type="dcterms:W3CDTF">2024-07-19T08:58:07Z</dcterms:modified>
</cp:coreProperties>
</file>