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1" r:id="rId5"/>
  </p:sldMasterIdLst>
  <p:notesMasterIdLst>
    <p:notesMasterId r:id="rId55"/>
  </p:notesMasterIdLst>
  <p:handoutMasterIdLst>
    <p:handoutMasterId r:id="rId56"/>
  </p:handoutMasterIdLst>
  <p:sldIdLst>
    <p:sldId id="2147473928" r:id="rId6"/>
    <p:sldId id="297" r:id="rId7"/>
    <p:sldId id="298" r:id="rId8"/>
    <p:sldId id="309" r:id="rId9"/>
    <p:sldId id="256" r:id="rId10"/>
    <p:sldId id="286" r:id="rId11"/>
    <p:sldId id="279" r:id="rId12"/>
    <p:sldId id="280" r:id="rId13"/>
    <p:sldId id="282" r:id="rId14"/>
    <p:sldId id="284" r:id="rId15"/>
    <p:sldId id="285" r:id="rId16"/>
    <p:sldId id="283" r:id="rId17"/>
    <p:sldId id="296" r:id="rId18"/>
    <p:sldId id="287" r:id="rId19"/>
    <p:sldId id="299" r:id="rId20"/>
    <p:sldId id="265" r:id="rId21"/>
    <p:sldId id="261" r:id="rId22"/>
    <p:sldId id="257" r:id="rId23"/>
    <p:sldId id="258" r:id="rId24"/>
    <p:sldId id="259" r:id="rId25"/>
    <p:sldId id="269" r:id="rId26"/>
    <p:sldId id="263" r:id="rId27"/>
    <p:sldId id="266" r:id="rId28"/>
    <p:sldId id="264" r:id="rId29"/>
    <p:sldId id="300" r:id="rId30"/>
    <p:sldId id="2147473927" r:id="rId31"/>
    <p:sldId id="2147473900" r:id="rId32"/>
    <p:sldId id="2147473889" r:id="rId33"/>
    <p:sldId id="2147473890" r:id="rId34"/>
    <p:sldId id="2147473903" r:id="rId35"/>
    <p:sldId id="2147473904" r:id="rId36"/>
    <p:sldId id="2147473905" r:id="rId37"/>
    <p:sldId id="290" r:id="rId38"/>
    <p:sldId id="288" r:id="rId39"/>
    <p:sldId id="289" r:id="rId40"/>
    <p:sldId id="291" r:id="rId41"/>
    <p:sldId id="292" r:id="rId42"/>
    <p:sldId id="294" r:id="rId43"/>
    <p:sldId id="295" r:id="rId44"/>
    <p:sldId id="276" r:id="rId45"/>
    <p:sldId id="301" r:id="rId46"/>
    <p:sldId id="310" r:id="rId47"/>
    <p:sldId id="308" r:id="rId48"/>
    <p:sldId id="302" r:id="rId49"/>
    <p:sldId id="303" r:id="rId50"/>
    <p:sldId id="304" r:id="rId51"/>
    <p:sldId id="305" r:id="rId52"/>
    <p:sldId id="306" r:id="rId53"/>
    <p:sldId id="307" r:id="rId54"/>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E8D97A-22F6-404B-9A80-26A9558569A1}" v="45" dt="2024-07-15T07:16:32.8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969"/>
    <p:restoredTop sz="96327"/>
  </p:normalViewPr>
  <p:slideViewPr>
    <p:cSldViewPr snapToGrid="0" snapToObjects="1">
      <p:cViewPr varScale="1">
        <p:scale>
          <a:sx n="82" d="100"/>
          <a:sy n="82" d="100"/>
        </p:scale>
        <p:origin x="950" y="62"/>
      </p:cViewPr>
      <p:guideLst/>
    </p:cSldViewPr>
  </p:slideViewPr>
  <p:notesTextViewPr>
    <p:cViewPr>
      <p:scale>
        <a:sx n="3" d="2"/>
        <a:sy n="3" d="2"/>
      </p:scale>
      <p:origin x="0" y="0"/>
    </p:cViewPr>
  </p:notesTextViewPr>
  <p:notesViewPr>
    <p:cSldViewPr snapToGrid="0" snapToObjects="1">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5/10/relationships/revisionInfo" Target="revisionInfo.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AFE2CD-94BB-4AFC-B7D5-39D70F984903}"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en-GB"/>
        </a:p>
      </dgm:t>
    </dgm:pt>
    <dgm:pt modelId="{6EA4858C-EEF8-483F-AFBF-1FB4625B38DD}">
      <dgm:prSet phldrT="[Text]"/>
      <dgm:spPr>
        <a:solidFill>
          <a:schemeClr val="accent1">
            <a:hueOff val="0"/>
            <a:satOff val="0"/>
            <a:lumOff val="0"/>
          </a:schemeClr>
        </a:solidFill>
      </dgm:spPr>
      <dgm:t>
        <a:bodyPr/>
        <a:lstStyle/>
        <a:p>
          <a:r>
            <a:rPr lang="en-GB" dirty="0"/>
            <a:t>HAS DIGITAL IMPROVED </a:t>
          </a:r>
        </a:p>
      </dgm:t>
    </dgm:pt>
    <dgm:pt modelId="{F8F97D6D-E741-435F-9DF1-DB52A1D747CF}" type="parTrans" cxnId="{F7091FF4-76FE-4772-A7FE-4E6D9E1399F9}">
      <dgm:prSet/>
      <dgm:spPr/>
      <dgm:t>
        <a:bodyPr/>
        <a:lstStyle/>
        <a:p>
          <a:endParaRPr lang="en-GB"/>
        </a:p>
      </dgm:t>
    </dgm:pt>
    <dgm:pt modelId="{58CFBEF7-F952-4355-B8B0-B52BB24DB6B6}" type="sibTrans" cxnId="{F7091FF4-76FE-4772-A7FE-4E6D9E1399F9}">
      <dgm:prSet/>
      <dgm:spPr/>
      <dgm:t>
        <a:bodyPr/>
        <a:lstStyle/>
        <a:p>
          <a:endParaRPr lang="en-GB"/>
        </a:p>
      </dgm:t>
    </dgm:pt>
    <dgm:pt modelId="{6F7290C1-DB17-4B5E-A125-A0CE7D729E99}">
      <dgm:prSet phldrT="[Text]"/>
      <dgm:spPr/>
      <dgm:t>
        <a:bodyPr/>
        <a:lstStyle/>
        <a:p>
          <a:r>
            <a:rPr lang="en-GB" dirty="0"/>
            <a:t>PATIENT ACCESS</a:t>
          </a:r>
        </a:p>
      </dgm:t>
    </dgm:pt>
    <dgm:pt modelId="{5C3ABA24-6306-407E-BE5E-65702BD557FB}" type="parTrans" cxnId="{84109FE4-76C0-4675-9107-F716DE745E0A}">
      <dgm:prSet/>
      <dgm:spPr/>
      <dgm:t>
        <a:bodyPr/>
        <a:lstStyle/>
        <a:p>
          <a:endParaRPr lang="en-GB"/>
        </a:p>
      </dgm:t>
    </dgm:pt>
    <dgm:pt modelId="{DE4FA952-1B73-4354-AC2B-FF7F8CE634AD}" type="sibTrans" cxnId="{84109FE4-76C0-4675-9107-F716DE745E0A}">
      <dgm:prSet/>
      <dgm:spPr/>
      <dgm:t>
        <a:bodyPr/>
        <a:lstStyle/>
        <a:p>
          <a:endParaRPr lang="en-GB"/>
        </a:p>
      </dgm:t>
    </dgm:pt>
    <dgm:pt modelId="{5A6216D5-B9CF-4011-B4B4-D8C16AC56911}">
      <dgm:prSet phldrT="[Text]"/>
      <dgm:spPr/>
      <dgm:t>
        <a:bodyPr/>
        <a:lstStyle/>
        <a:p>
          <a:r>
            <a:rPr lang="en-GB" dirty="0"/>
            <a:t>PATIENT EXPERIENCE</a:t>
          </a:r>
        </a:p>
      </dgm:t>
    </dgm:pt>
    <dgm:pt modelId="{74B40865-583E-46C4-A40F-44AE884FEC56}" type="parTrans" cxnId="{58C1F097-3436-4EE7-9E16-EB7618660364}">
      <dgm:prSet/>
      <dgm:spPr/>
      <dgm:t>
        <a:bodyPr/>
        <a:lstStyle/>
        <a:p>
          <a:endParaRPr lang="en-GB"/>
        </a:p>
      </dgm:t>
    </dgm:pt>
    <dgm:pt modelId="{4AFF0098-4330-4AA7-858E-11839C71F22E}" type="sibTrans" cxnId="{58C1F097-3436-4EE7-9E16-EB7618660364}">
      <dgm:prSet/>
      <dgm:spPr/>
      <dgm:t>
        <a:bodyPr/>
        <a:lstStyle/>
        <a:p>
          <a:endParaRPr lang="en-GB"/>
        </a:p>
      </dgm:t>
    </dgm:pt>
    <dgm:pt modelId="{7070BB45-20CC-4A7A-A442-1825FDDCC90C}">
      <dgm:prSet phldrT="[Text]"/>
      <dgm:spPr/>
      <dgm:t>
        <a:bodyPr/>
        <a:lstStyle/>
        <a:p>
          <a:r>
            <a:rPr lang="en-GB" dirty="0"/>
            <a:t>PATIENT OUTCOMES</a:t>
          </a:r>
        </a:p>
      </dgm:t>
    </dgm:pt>
    <dgm:pt modelId="{743037F9-E563-45F4-ADA4-FA32A222CBEE}" type="parTrans" cxnId="{93120E89-2CB4-4BFE-8650-6D13AE00AFAF}">
      <dgm:prSet/>
      <dgm:spPr/>
      <dgm:t>
        <a:bodyPr/>
        <a:lstStyle/>
        <a:p>
          <a:endParaRPr lang="en-GB"/>
        </a:p>
      </dgm:t>
    </dgm:pt>
    <dgm:pt modelId="{6146E5C4-F591-4DC2-9CD6-806EB6BB0F96}" type="sibTrans" cxnId="{93120E89-2CB4-4BFE-8650-6D13AE00AFAF}">
      <dgm:prSet/>
      <dgm:spPr/>
      <dgm:t>
        <a:bodyPr/>
        <a:lstStyle/>
        <a:p>
          <a:endParaRPr lang="en-GB"/>
        </a:p>
      </dgm:t>
    </dgm:pt>
    <dgm:pt modelId="{96F2B989-607A-42DC-9439-FB887DA0683A}" type="pres">
      <dgm:prSet presAssocID="{20AFE2CD-94BB-4AFC-B7D5-39D70F984903}" presName="hierChild1" presStyleCnt="0">
        <dgm:presLayoutVars>
          <dgm:orgChart val="1"/>
          <dgm:chPref val="1"/>
          <dgm:dir/>
          <dgm:animOne val="branch"/>
          <dgm:animLvl val="lvl"/>
          <dgm:resizeHandles/>
        </dgm:presLayoutVars>
      </dgm:prSet>
      <dgm:spPr/>
    </dgm:pt>
    <dgm:pt modelId="{D61F1709-B362-44FA-8662-31CB8A630A0D}" type="pres">
      <dgm:prSet presAssocID="{6EA4858C-EEF8-483F-AFBF-1FB4625B38DD}" presName="hierRoot1" presStyleCnt="0">
        <dgm:presLayoutVars>
          <dgm:hierBranch val="init"/>
        </dgm:presLayoutVars>
      </dgm:prSet>
      <dgm:spPr/>
    </dgm:pt>
    <dgm:pt modelId="{77E1806C-57B5-4449-A6BD-3EB9EED6A6A2}" type="pres">
      <dgm:prSet presAssocID="{6EA4858C-EEF8-483F-AFBF-1FB4625B38DD}" presName="rootComposite1" presStyleCnt="0"/>
      <dgm:spPr/>
    </dgm:pt>
    <dgm:pt modelId="{158501BA-A00A-4517-A387-144E85134F77}" type="pres">
      <dgm:prSet presAssocID="{6EA4858C-EEF8-483F-AFBF-1FB4625B38DD}" presName="rootText1" presStyleLbl="node0" presStyleIdx="0" presStyleCnt="1" custLinFactNeighborX="-28671" custLinFactNeighborY="-319">
        <dgm:presLayoutVars>
          <dgm:chPref val="3"/>
        </dgm:presLayoutVars>
      </dgm:prSet>
      <dgm:spPr/>
    </dgm:pt>
    <dgm:pt modelId="{1A7F6C5A-B29D-4D2C-B546-BF5986E34520}" type="pres">
      <dgm:prSet presAssocID="{6EA4858C-EEF8-483F-AFBF-1FB4625B38DD}" presName="rootConnector1" presStyleLbl="node1" presStyleIdx="0" presStyleCnt="0"/>
      <dgm:spPr/>
    </dgm:pt>
    <dgm:pt modelId="{F94C2B0A-82F7-4D11-BA51-34A9C8E908FF}" type="pres">
      <dgm:prSet presAssocID="{6EA4858C-EEF8-483F-AFBF-1FB4625B38DD}" presName="hierChild2" presStyleCnt="0"/>
      <dgm:spPr/>
    </dgm:pt>
    <dgm:pt modelId="{29BFF7AE-FA56-4517-885F-15DA9389F684}" type="pres">
      <dgm:prSet presAssocID="{5C3ABA24-6306-407E-BE5E-65702BD557FB}" presName="Name64" presStyleLbl="parChTrans1D2" presStyleIdx="0" presStyleCnt="3"/>
      <dgm:spPr/>
    </dgm:pt>
    <dgm:pt modelId="{EFED34F3-C1EC-4EB2-A242-5DECE7762515}" type="pres">
      <dgm:prSet presAssocID="{6F7290C1-DB17-4B5E-A125-A0CE7D729E99}" presName="hierRoot2" presStyleCnt="0">
        <dgm:presLayoutVars>
          <dgm:hierBranch val="init"/>
        </dgm:presLayoutVars>
      </dgm:prSet>
      <dgm:spPr/>
    </dgm:pt>
    <dgm:pt modelId="{60BB4317-25EC-4964-BCC9-4389075F93FF}" type="pres">
      <dgm:prSet presAssocID="{6F7290C1-DB17-4B5E-A125-A0CE7D729E99}" presName="rootComposite" presStyleCnt="0"/>
      <dgm:spPr/>
    </dgm:pt>
    <dgm:pt modelId="{9319D3A2-74F8-4ECA-8584-CF25E3209418}" type="pres">
      <dgm:prSet presAssocID="{6F7290C1-DB17-4B5E-A125-A0CE7D729E99}" presName="rootText" presStyleLbl="node2" presStyleIdx="0" presStyleCnt="3">
        <dgm:presLayoutVars>
          <dgm:chPref val="3"/>
        </dgm:presLayoutVars>
      </dgm:prSet>
      <dgm:spPr/>
    </dgm:pt>
    <dgm:pt modelId="{EE204BC5-86C7-4546-9F1B-42C4A85F87C1}" type="pres">
      <dgm:prSet presAssocID="{6F7290C1-DB17-4B5E-A125-A0CE7D729E99}" presName="rootConnector" presStyleLbl="node2" presStyleIdx="0" presStyleCnt="3"/>
      <dgm:spPr/>
    </dgm:pt>
    <dgm:pt modelId="{5611B5A0-2D1C-45B6-B224-B14AE2678B8B}" type="pres">
      <dgm:prSet presAssocID="{6F7290C1-DB17-4B5E-A125-A0CE7D729E99}" presName="hierChild4" presStyleCnt="0"/>
      <dgm:spPr/>
    </dgm:pt>
    <dgm:pt modelId="{3B95A720-40EE-45BF-A1B9-3353D2B3F4D2}" type="pres">
      <dgm:prSet presAssocID="{6F7290C1-DB17-4B5E-A125-A0CE7D729E99}" presName="hierChild5" presStyleCnt="0"/>
      <dgm:spPr/>
    </dgm:pt>
    <dgm:pt modelId="{F1CC7855-8594-4931-816E-3FC31EAA028A}" type="pres">
      <dgm:prSet presAssocID="{74B40865-583E-46C4-A40F-44AE884FEC56}" presName="Name64" presStyleLbl="parChTrans1D2" presStyleIdx="1" presStyleCnt="3"/>
      <dgm:spPr/>
    </dgm:pt>
    <dgm:pt modelId="{0A954724-42BA-4740-B913-FE0BDE8A6992}" type="pres">
      <dgm:prSet presAssocID="{5A6216D5-B9CF-4011-B4B4-D8C16AC56911}" presName="hierRoot2" presStyleCnt="0">
        <dgm:presLayoutVars>
          <dgm:hierBranch val="init"/>
        </dgm:presLayoutVars>
      </dgm:prSet>
      <dgm:spPr/>
    </dgm:pt>
    <dgm:pt modelId="{00FF451B-2C0D-4AB8-AFB2-F8332A4B427C}" type="pres">
      <dgm:prSet presAssocID="{5A6216D5-B9CF-4011-B4B4-D8C16AC56911}" presName="rootComposite" presStyleCnt="0"/>
      <dgm:spPr/>
    </dgm:pt>
    <dgm:pt modelId="{4F031FA4-D421-4D23-AB25-882240007CD7}" type="pres">
      <dgm:prSet presAssocID="{5A6216D5-B9CF-4011-B4B4-D8C16AC56911}" presName="rootText" presStyleLbl="node2" presStyleIdx="1" presStyleCnt="3">
        <dgm:presLayoutVars>
          <dgm:chPref val="3"/>
        </dgm:presLayoutVars>
      </dgm:prSet>
      <dgm:spPr/>
    </dgm:pt>
    <dgm:pt modelId="{614570B4-8DF9-4F9C-B64D-C1C763CE731C}" type="pres">
      <dgm:prSet presAssocID="{5A6216D5-B9CF-4011-B4B4-D8C16AC56911}" presName="rootConnector" presStyleLbl="node2" presStyleIdx="1" presStyleCnt="3"/>
      <dgm:spPr/>
    </dgm:pt>
    <dgm:pt modelId="{1DCBF6FF-D7E7-48B3-A6E0-67FDF30BD38C}" type="pres">
      <dgm:prSet presAssocID="{5A6216D5-B9CF-4011-B4B4-D8C16AC56911}" presName="hierChild4" presStyleCnt="0"/>
      <dgm:spPr/>
    </dgm:pt>
    <dgm:pt modelId="{AB320492-0804-4601-8338-A58B1C023065}" type="pres">
      <dgm:prSet presAssocID="{5A6216D5-B9CF-4011-B4B4-D8C16AC56911}" presName="hierChild5" presStyleCnt="0"/>
      <dgm:spPr/>
    </dgm:pt>
    <dgm:pt modelId="{30E10C41-A477-4E6E-98C4-8286800D69EE}" type="pres">
      <dgm:prSet presAssocID="{743037F9-E563-45F4-ADA4-FA32A222CBEE}" presName="Name64" presStyleLbl="parChTrans1D2" presStyleIdx="2" presStyleCnt="3"/>
      <dgm:spPr/>
    </dgm:pt>
    <dgm:pt modelId="{C66F705A-1DAE-4939-82D5-12102A6E49DF}" type="pres">
      <dgm:prSet presAssocID="{7070BB45-20CC-4A7A-A442-1825FDDCC90C}" presName="hierRoot2" presStyleCnt="0">
        <dgm:presLayoutVars>
          <dgm:hierBranch val="init"/>
        </dgm:presLayoutVars>
      </dgm:prSet>
      <dgm:spPr/>
    </dgm:pt>
    <dgm:pt modelId="{AD19049B-DA44-4D43-B431-4A086F616E53}" type="pres">
      <dgm:prSet presAssocID="{7070BB45-20CC-4A7A-A442-1825FDDCC90C}" presName="rootComposite" presStyleCnt="0"/>
      <dgm:spPr/>
    </dgm:pt>
    <dgm:pt modelId="{D84B9BA7-B6CB-4130-A382-6A9C5E95551D}" type="pres">
      <dgm:prSet presAssocID="{7070BB45-20CC-4A7A-A442-1825FDDCC90C}" presName="rootText" presStyleLbl="node2" presStyleIdx="2" presStyleCnt="3">
        <dgm:presLayoutVars>
          <dgm:chPref val="3"/>
        </dgm:presLayoutVars>
      </dgm:prSet>
      <dgm:spPr/>
    </dgm:pt>
    <dgm:pt modelId="{EAE2ED26-B188-4234-9EB7-ECAC38DC1E9A}" type="pres">
      <dgm:prSet presAssocID="{7070BB45-20CC-4A7A-A442-1825FDDCC90C}" presName="rootConnector" presStyleLbl="node2" presStyleIdx="2" presStyleCnt="3"/>
      <dgm:spPr/>
    </dgm:pt>
    <dgm:pt modelId="{E9580D36-0184-45E0-8F29-09D5C2CD4E54}" type="pres">
      <dgm:prSet presAssocID="{7070BB45-20CC-4A7A-A442-1825FDDCC90C}" presName="hierChild4" presStyleCnt="0"/>
      <dgm:spPr/>
    </dgm:pt>
    <dgm:pt modelId="{915528C6-1063-432D-B85E-D1CD230EE3E5}" type="pres">
      <dgm:prSet presAssocID="{7070BB45-20CC-4A7A-A442-1825FDDCC90C}" presName="hierChild5" presStyleCnt="0"/>
      <dgm:spPr/>
    </dgm:pt>
    <dgm:pt modelId="{9A4D5C5D-E22E-4FC6-9E6D-ED2594706B05}" type="pres">
      <dgm:prSet presAssocID="{6EA4858C-EEF8-483F-AFBF-1FB4625B38DD}" presName="hierChild3" presStyleCnt="0"/>
      <dgm:spPr/>
    </dgm:pt>
  </dgm:ptLst>
  <dgm:cxnLst>
    <dgm:cxn modelId="{CFF76E03-8652-479E-83E0-05F96CC35D1D}" type="presOf" srcId="{74B40865-583E-46C4-A40F-44AE884FEC56}" destId="{F1CC7855-8594-4931-816E-3FC31EAA028A}" srcOrd="0" destOrd="0" presId="urn:microsoft.com/office/officeart/2009/3/layout/HorizontalOrganizationChart"/>
    <dgm:cxn modelId="{75F9FD07-6D16-4E58-AFEA-4AA4869B3986}" type="presOf" srcId="{743037F9-E563-45F4-ADA4-FA32A222CBEE}" destId="{30E10C41-A477-4E6E-98C4-8286800D69EE}" srcOrd="0" destOrd="0" presId="urn:microsoft.com/office/officeart/2009/3/layout/HorizontalOrganizationChart"/>
    <dgm:cxn modelId="{D8E1CF14-C669-4697-BA43-697CCF4DBCEE}" type="presOf" srcId="{6EA4858C-EEF8-483F-AFBF-1FB4625B38DD}" destId="{1A7F6C5A-B29D-4D2C-B546-BF5986E34520}" srcOrd="1" destOrd="0" presId="urn:microsoft.com/office/officeart/2009/3/layout/HorizontalOrganizationChart"/>
    <dgm:cxn modelId="{A9BAB62C-CAFA-4C73-BB34-B18B92AE70D1}" type="presOf" srcId="{5A6216D5-B9CF-4011-B4B4-D8C16AC56911}" destId="{614570B4-8DF9-4F9C-B64D-C1C763CE731C}" srcOrd="1" destOrd="0" presId="urn:microsoft.com/office/officeart/2009/3/layout/HorizontalOrganizationChart"/>
    <dgm:cxn modelId="{055D1B37-BB0E-43B8-A3E4-F01ED17A4D4C}" type="presOf" srcId="{7070BB45-20CC-4A7A-A442-1825FDDCC90C}" destId="{D84B9BA7-B6CB-4130-A382-6A9C5E95551D}" srcOrd="0" destOrd="0" presId="urn:microsoft.com/office/officeart/2009/3/layout/HorizontalOrganizationChart"/>
    <dgm:cxn modelId="{11EB2965-8A13-4F87-94D5-454AE7C9154F}" type="presOf" srcId="{20AFE2CD-94BB-4AFC-B7D5-39D70F984903}" destId="{96F2B989-607A-42DC-9439-FB887DA0683A}" srcOrd="0" destOrd="0" presId="urn:microsoft.com/office/officeart/2009/3/layout/HorizontalOrganizationChart"/>
    <dgm:cxn modelId="{2C6CA969-F989-47A5-81FF-68E8AE749145}" type="presOf" srcId="{7070BB45-20CC-4A7A-A442-1825FDDCC90C}" destId="{EAE2ED26-B188-4234-9EB7-ECAC38DC1E9A}" srcOrd="1" destOrd="0" presId="urn:microsoft.com/office/officeart/2009/3/layout/HorizontalOrganizationChart"/>
    <dgm:cxn modelId="{1F90F759-C66D-4030-B469-D7897D010791}" type="presOf" srcId="{6EA4858C-EEF8-483F-AFBF-1FB4625B38DD}" destId="{158501BA-A00A-4517-A387-144E85134F77}" srcOrd="0" destOrd="0" presId="urn:microsoft.com/office/officeart/2009/3/layout/HorizontalOrganizationChart"/>
    <dgm:cxn modelId="{80C7D486-0861-4AA9-93E4-042ADE110C0A}" type="presOf" srcId="{5A6216D5-B9CF-4011-B4B4-D8C16AC56911}" destId="{4F031FA4-D421-4D23-AB25-882240007CD7}" srcOrd="0" destOrd="0" presId="urn:microsoft.com/office/officeart/2009/3/layout/HorizontalOrganizationChart"/>
    <dgm:cxn modelId="{93120E89-2CB4-4BFE-8650-6D13AE00AFAF}" srcId="{6EA4858C-EEF8-483F-AFBF-1FB4625B38DD}" destId="{7070BB45-20CC-4A7A-A442-1825FDDCC90C}" srcOrd="2" destOrd="0" parTransId="{743037F9-E563-45F4-ADA4-FA32A222CBEE}" sibTransId="{6146E5C4-F591-4DC2-9CD6-806EB6BB0F96}"/>
    <dgm:cxn modelId="{58C1F097-3436-4EE7-9E16-EB7618660364}" srcId="{6EA4858C-EEF8-483F-AFBF-1FB4625B38DD}" destId="{5A6216D5-B9CF-4011-B4B4-D8C16AC56911}" srcOrd="1" destOrd="0" parTransId="{74B40865-583E-46C4-A40F-44AE884FEC56}" sibTransId="{4AFF0098-4330-4AA7-858E-11839C71F22E}"/>
    <dgm:cxn modelId="{5BC1D69A-DF31-4472-9EE8-351452D7D740}" type="presOf" srcId="{6F7290C1-DB17-4B5E-A125-A0CE7D729E99}" destId="{EE204BC5-86C7-4546-9F1B-42C4A85F87C1}" srcOrd="1" destOrd="0" presId="urn:microsoft.com/office/officeart/2009/3/layout/HorizontalOrganizationChart"/>
    <dgm:cxn modelId="{1803F69E-2988-4CF9-AEFD-B9D14AC831E7}" type="presOf" srcId="{5C3ABA24-6306-407E-BE5E-65702BD557FB}" destId="{29BFF7AE-FA56-4517-885F-15DA9389F684}" srcOrd="0" destOrd="0" presId="urn:microsoft.com/office/officeart/2009/3/layout/HorizontalOrganizationChart"/>
    <dgm:cxn modelId="{59B9E3A6-2454-4377-91BB-6685DAF9468A}" type="presOf" srcId="{6F7290C1-DB17-4B5E-A125-A0CE7D729E99}" destId="{9319D3A2-74F8-4ECA-8584-CF25E3209418}" srcOrd="0" destOrd="0" presId="urn:microsoft.com/office/officeart/2009/3/layout/HorizontalOrganizationChart"/>
    <dgm:cxn modelId="{84109FE4-76C0-4675-9107-F716DE745E0A}" srcId="{6EA4858C-EEF8-483F-AFBF-1FB4625B38DD}" destId="{6F7290C1-DB17-4B5E-A125-A0CE7D729E99}" srcOrd="0" destOrd="0" parTransId="{5C3ABA24-6306-407E-BE5E-65702BD557FB}" sibTransId="{DE4FA952-1B73-4354-AC2B-FF7F8CE634AD}"/>
    <dgm:cxn modelId="{F7091FF4-76FE-4772-A7FE-4E6D9E1399F9}" srcId="{20AFE2CD-94BB-4AFC-B7D5-39D70F984903}" destId="{6EA4858C-EEF8-483F-AFBF-1FB4625B38DD}" srcOrd="0" destOrd="0" parTransId="{F8F97D6D-E741-435F-9DF1-DB52A1D747CF}" sibTransId="{58CFBEF7-F952-4355-B8B0-B52BB24DB6B6}"/>
    <dgm:cxn modelId="{45AC184C-FAB8-42DB-9796-1B20094A4939}" type="presParOf" srcId="{96F2B989-607A-42DC-9439-FB887DA0683A}" destId="{D61F1709-B362-44FA-8662-31CB8A630A0D}" srcOrd="0" destOrd="0" presId="urn:microsoft.com/office/officeart/2009/3/layout/HorizontalOrganizationChart"/>
    <dgm:cxn modelId="{8AEC27CF-5897-40A9-814A-C832F01365B3}" type="presParOf" srcId="{D61F1709-B362-44FA-8662-31CB8A630A0D}" destId="{77E1806C-57B5-4449-A6BD-3EB9EED6A6A2}" srcOrd="0" destOrd="0" presId="urn:microsoft.com/office/officeart/2009/3/layout/HorizontalOrganizationChart"/>
    <dgm:cxn modelId="{41596BDE-D23C-4476-A025-14325658639D}" type="presParOf" srcId="{77E1806C-57B5-4449-A6BD-3EB9EED6A6A2}" destId="{158501BA-A00A-4517-A387-144E85134F77}" srcOrd="0" destOrd="0" presId="urn:microsoft.com/office/officeart/2009/3/layout/HorizontalOrganizationChart"/>
    <dgm:cxn modelId="{77A088B4-1F1C-4009-84BA-F5F2131B6A91}" type="presParOf" srcId="{77E1806C-57B5-4449-A6BD-3EB9EED6A6A2}" destId="{1A7F6C5A-B29D-4D2C-B546-BF5986E34520}" srcOrd="1" destOrd="0" presId="urn:microsoft.com/office/officeart/2009/3/layout/HorizontalOrganizationChart"/>
    <dgm:cxn modelId="{9BD33F0A-9D21-49F1-940C-78C5529748A2}" type="presParOf" srcId="{D61F1709-B362-44FA-8662-31CB8A630A0D}" destId="{F94C2B0A-82F7-4D11-BA51-34A9C8E908FF}" srcOrd="1" destOrd="0" presId="urn:microsoft.com/office/officeart/2009/3/layout/HorizontalOrganizationChart"/>
    <dgm:cxn modelId="{E95A32A4-1A58-4A85-8A12-1A96FDDBFFE7}" type="presParOf" srcId="{F94C2B0A-82F7-4D11-BA51-34A9C8E908FF}" destId="{29BFF7AE-FA56-4517-885F-15DA9389F684}" srcOrd="0" destOrd="0" presId="urn:microsoft.com/office/officeart/2009/3/layout/HorizontalOrganizationChart"/>
    <dgm:cxn modelId="{6B26CC3F-6BE7-4B1A-BC31-95C1AB271503}" type="presParOf" srcId="{F94C2B0A-82F7-4D11-BA51-34A9C8E908FF}" destId="{EFED34F3-C1EC-4EB2-A242-5DECE7762515}" srcOrd="1" destOrd="0" presId="urn:microsoft.com/office/officeart/2009/3/layout/HorizontalOrganizationChart"/>
    <dgm:cxn modelId="{3433EE2D-B8FC-4BAD-8DB1-08BD5AEA259F}" type="presParOf" srcId="{EFED34F3-C1EC-4EB2-A242-5DECE7762515}" destId="{60BB4317-25EC-4964-BCC9-4389075F93FF}" srcOrd="0" destOrd="0" presId="urn:microsoft.com/office/officeart/2009/3/layout/HorizontalOrganizationChart"/>
    <dgm:cxn modelId="{BBC7FA82-1AF1-4F27-A80B-2C5E8FBACDD4}" type="presParOf" srcId="{60BB4317-25EC-4964-BCC9-4389075F93FF}" destId="{9319D3A2-74F8-4ECA-8584-CF25E3209418}" srcOrd="0" destOrd="0" presId="urn:microsoft.com/office/officeart/2009/3/layout/HorizontalOrganizationChart"/>
    <dgm:cxn modelId="{6D048E3E-D516-49B5-9D43-A137094ABB22}" type="presParOf" srcId="{60BB4317-25EC-4964-BCC9-4389075F93FF}" destId="{EE204BC5-86C7-4546-9F1B-42C4A85F87C1}" srcOrd="1" destOrd="0" presId="urn:microsoft.com/office/officeart/2009/3/layout/HorizontalOrganizationChart"/>
    <dgm:cxn modelId="{C8BE8401-8FB5-41E2-A108-92CE63546DA3}" type="presParOf" srcId="{EFED34F3-C1EC-4EB2-A242-5DECE7762515}" destId="{5611B5A0-2D1C-45B6-B224-B14AE2678B8B}" srcOrd="1" destOrd="0" presId="urn:microsoft.com/office/officeart/2009/3/layout/HorizontalOrganizationChart"/>
    <dgm:cxn modelId="{6843EE39-7D03-4AE1-BC63-E3A9D699F09D}" type="presParOf" srcId="{EFED34F3-C1EC-4EB2-A242-5DECE7762515}" destId="{3B95A720-40EE-45BF-A1B9-3353D2B3F4D2}" srcOrd="2" destOrd="0" presId="urn:microsoft.com/office/officeart/2009/3/layout/HorizontalOrganizationChart"/>
    <dgm:cxn modelId="{472DB5F9-A49F-4600-B886-03179B07832B}" type="presParOf" srcId="{F94C2B0A-82F7-4D11-BA51-34A9C8E908FF}" destId="{F1CC7855-8594-4931-816E-3FC31EAA028A}" srcOrd="2" destOrd="0" presId="urn:microsoft.com/office/officeart/2009/3/layout/HorizontalOrganizationChart"/>
    <dgm:cxn modelId="{B42C6268-2728-427D-9CAD-5BE639A31061}" type="presParOf" srcId="{F94C2B0A-82F7-4D11-BA51-34A9C8E908FF}" destId="{0A954724-42BA-4740-B913-FE0BDE8A6992}" srcOrd="3" destOrd="0" presId="urn:microsoft.com/office/officeart/2009/3/layout/HorizontalOrganizationChart"/>
    <dgm:cxn modelId="{311B58D6-1D10-4E9F-AEB7-76700468BCAA}" type="presParOf" srcId="{0A954724-42BA-4740-B913-FE0BDE8A6992}" destId="{00FF451B-2C0D-4AB8-AFB2-F8332A4B427C}" srcOrd="0" destOrd="0" presId="urn:microsoft.com/office/officeart/2009/3/layout/HorizontalOrganizationChart"/>
    <dgm:cxn modelId="{C7F43ACA-91B8-4702-BD51-0DB947BD2EA5}" type="presParOf" srcId="{00FF451B-2C0D-4AB8-AFB2-F8332A4B427C}" destId="{4F031FA4-D421-4D23-AB25-882240007CD7}" srcOrd="0" destOrd="0" presId="urn:microsoft.com/office/officeart/2009/3/layout/HorizontalOrganizationChart"/>
    <dgm:cxn modelId="{ED2B969D-74C5-4665-BDFA-C87D5181B09F}" type="presParOf" srcId="{00FF451B-2C0D-4AB8-AFB2-F8332A4B427C}" destId="{614570B4-8DF9-4F9C-B64D-C1C763CE731C}" srcOrd="1" destOrd="0" presId="urn:microsoft.com/office/officeart/2009/3/layout/HorizontalOrganizationChart"/>
    <dgm:cxn modelId="{D11DF3E9-7F24-4674-A406-7F3311D09C32}" type="presParOf" srcId="{0A954724-42BA-4740-B913-FE0BDE8A6992}" destId="{1DCBF6FF-D7E7-48B3-A6E0-67FDF30BD38C}" srcOrd="1" destOrd="0" presId="urn:microsoft.com/office/officeart/2009/3/layout/HorizontalOrganizationChart"/>
    <dgm:cxn modelId="{AAB74EBF-AB0D-49B1-9CA9-D0831236AE3B}" type="presParOf" srcId="{0A954724-42BA-4740-B913-FE0BDE8A6992}" destId="{AB320492-0804-4601-8338-A58B1C023065}" srcOrd="2" destOrd="0" presId="urn:microsoft.com/office/officeart/2009/3/layout/HorizontalOrganizationChart"/>
    <dgm:cxn modelId="{F84BC424-C327-4FA7-BD24-C0D8596E52D6}" type="presParOf" srcId="{F94C2B0A-82F7-4D11-BA51-34A9C8E908FF}" destId="{30E10C41-A477-4E6E-98C4-8286800D69EE}" srcOrd="4" destOrd="0" presId="urn:microsoft.com/office/officeart/2009/3/layout/HorizontalOrganizationChart"/>
    <dgm:cxn modelId="{3C02B724-6244-4A4E-90BB-A8606DB80BDE}" type="presParOf" srcId="{F94C2B0A-82F7-4D11-BA51-34A9C8E908FF}" destId="{C66F705A-1DAE-4939-82D5-12102A6E49DF}" srcOrd="5" destOrd="0" presId="urn:microsoft.com/office/officeart/2009/3/layout/HorizontalOrganizationChart"/>
    <dgm:cxn modelId="{31C16572-3E36-4C02-B403-FE820F02B5D6}" type="presParOf" srcId="{C66F705A-1DAE-4939-82D5-12102A6E49DF}" destId="{AD19049B-DA44-4D43-B431-4A086F616E53}" srcOrd="0" destOrd="0" presId="urn:microsoft.com/office/officeart/2009/3/layout/HorizontalOrganizationChart"/>
    <dgm:cxn modelId="{F06582D6-837D-4F88-9E31-A7D8A4DD0C7A}" type="presParOf" srcId="{AD19049B-DA44-4D43-B431-4A086F616E53}" destId="{D84B9BA7-B6CB-4130-A382-6A9C5E95551D}" srcOrd="0" destOrd="0" presId="urn:microsoft.com/office/officeart/2009/3/layout/HorizontalOrganizationChart"/>
    <dgm:cxn modelId="{AD15BEE9-2B35-4B16-8E71-1F0A98EB21AA}" type="presParOf" srcId="{AD19049B-DA44-4D43-B431-4A086F616E53}" destId="{EAE2ED26-B188-4234-9EB7-ECAC38DC1E9A}" srcOrd="1" destOrd="0" presId="urn:microsoft.com/office/officeart/2009/3/layout/HorizontalOrganizationChart"/>
    <dgm:cxn modelId="{B7BCC6B9-F581-4FE5-88D6-2A29A97501D9}" type="presParOf" srcId="{C66F705A-1DAE-4939-82D5-12102A6E49DF}" destId="{E9580D36-0184-45E0-8F29-09D5C2CD4E54}" srcOrd="1" destOrd="0" presId="urn:microsoft.com/office/officeart/2009/3/layout/HorizontalOrganizationChart"/>
    <dgm:cxn modelId="{0216D5CC-70F7-4228-81F4-788AB572B4D9}" type="presParOf" srcId="{C66F705A-1DAE-4939-82D5-12102A6E49DF}" destId="{915528C6-1063-432D-B85E-D1CD230EE3E5}" srcOrd="2" destOrd="0" presId="urn:microsoft.com/office/officeart/2009/3/layout/HorizontalOrganizationChart"/>
    <dgm:cxn modelId="{13D4D35F-8EDF-44DD-9809-482EA5D71B9C}" type="presParOf" srcId="{D61F1709-B362-44FA-8662-31CB8A630A0D}" destId="{9A4D5C5D-E22E-4FC6-9E6D-ED2594706B05}"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E10C41-A477-4E6E-98C4-8286800D69EE}">
      <dsp:nvSpPr>
        <dsp:cNvPr id="0" name=""/>
        <dsp:cNvSpPr/>
      </dsp:nvSpPr>
      <dsp:spPr>
        <a:xfrm>
          <a:off x="3815765" y="2172041"/>
          <a:ext cx="1814932" cy="1607090"/>
        </a:xfrm>
        <a:custGeom>
          <a:avLst/>
          <a:gdLst/>
          <a:ahLst/>
          <a:cxnLst/>
          <a:rect l="0" t="0" r="0" b="0"/>
          <a:pathLst>
            <a:path>
              <a:moveTo>
                <a:pt x="0" y="0"/>
              </a:moveTo>
              <a:lnTo>
                <a:pt x="1442034" y="0"/>
              </a:lnTo>
              <a:lnTo>
                <a:pt x="1442034" y="1607090"/>
              </a:lnTo>
              <a:lnTo>
                <a:pt x="1814932" y="160709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CC7855-8594-4931-816E-3FC31EAA028A}">
      <dsp:nvSpPr>
        <dsp:cNvPr id="0" name=""/>
        <dsp:cNvSpPr/>
      </dsp:nvSpPr>
      <dsp:spPr>
        <a:xfrm>
          <a:off x="3815765" y="2126321"/>
          <a:ext cx="1814932" cy="91440"/>
        </a:xfrm>
        <a:custGeom>
          <a:avLst/>
          <a:gdLst/>
          <a:ahLst/>
          <a:cxnLst/>
          <a:rect l="0" t="0" r="0" b="0"/>
          <a:pathLst>
            <a:path>
              <a:moveTo>
                <a:pt x="0" y="45720"/>
              </a:moveTo>
              <a:lnTo>
                <a:pt x="1442034" y="45720"/>
              </a:lnTo>
              <a:lnTo>
                <a:pt x="1442034" y="49348"/>
              </a:lnTo>
              <a:lnTo>
                <a:pt x="1814932" y="4934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BFF7AE-FA56-4517-885F-15DA9389F684}">
      <dsp:nvSpPr>
        <dsp:cNvPr id="0" name=""/>
        <dsp:cNvSpPr/>
      </dsp:nvSpPr>
      <dsp:spPr>
        <a:xfrm>
          <a:off x="3815765" y="572207"/>
          <a:ext cx="1814932" cy="1599834"/>
        </a:xfrm>
        <a:custGeom>
          <a:avLst/>
          <a:gdLst/>
          <a:ahLst/>
          <a:cxnLst/>
          <a:rect l="0" t="0" r="0" b="0"/>
          <a:pathLst>
            <a:path>
              <a:moveTo>
                <a:pt x="0" y="1599834"/>
              </a:moveTo>
              <a:lnTo>
                <a:pt x="1442034" y="1599834"/>
              </a:lnTo>
              <a:lnTo>
                <a:pt x="1442034" y="0"/>
              </a:lnTo>
              <a:lnTo>
                <a:pt x="1814932"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58501BA-A00A-4517-A387-144E85134F77}">
      <dsp:nvSpPr>
        <dsp:cNvPr id="0" name=""/>
        <dsp:cNvSpPr/>
      </dsp:nvSpPr>
      <dsp:spPr>
        <a:xfrm>
          <a:off x="86783" y="1603371"/>
          <a:ext cx="3728981" cy="1137339"/>
        </a:xfrm>
        <a:prstGeom prst="rect">
          <a:avLst/>
        </a:prstGeom>
        <a:solidFill>
          <a:schemeClr val="accent1">
            <a:hueOff val="0"/>
            <a:satOff val="0"/>
            <a:lum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1689100">
            <a:lnSpc>
              <a:spcPct val="90000"/>
            </a:lnSpc>
            <a:spcBef>
              <a:spcPct val="0"/>
            </a:spcBef>
            <a:spcAft>
              <a:spcPct val="35000"/>
            </a:spcAft>
            <a:buNone/>
          </a:pPr>
          <a:r>
            <a:rPr lang="en-GB" sz="3800" kern="1200" dirty="0"/>
            <a:t>HAS DIGITAL IMPROVED </a:t>
          </a:r>
        </a:p>
      </dsp:txBody>
      <dsp:txXfrm>
        <a:off x="86783" y="1603371"/>
        <a:ext cx="3728981" cy="1137339"/>
      </dsp:txXfrm>
    </dsp:sp>
    <dsp:sp modelId="{9319D3A2-74F8-4ECA-8584-CF25E3209418}">
      <dsp:nvSpPr>
        <dsp:cNvPr id="0" name=""/>
        <dsp:cNvSpPr/>
      </dsp:nvSpPr>
      <dsp:spPr>
        <a:xfrm>
          <a:off x="5630698" y="3537"/>
          <a:ext cx="3728981" cy="113733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1689100">
            <a:lnSpc>
              <a:spcPct val="90000"/>
            </a:lnSpc>
            <a:spcBef>
              <a:spcPct val="0"/>
            </a:spcBef>
            <a:spcAft>
              <a:spcPct val="35000"/>
            </a:spcAft>
            <a:buNone/>
          </a:pPr>
          <a:r>
            <a:rPr lang="en-GB" sz="3800" kern="1200" dirty="0"/>
            <a:t>PATIENT ACCESS</a:t>
          </a:r>
        </a:p>
      </dsp:txBody>
      <dsp:txXfrm>
        <a:off x="5630698" y="3537"/>
        <a:ext cx="3728981" cy="1137339"/>
      </dsp:txXfrm>
    </dsp:sp>
    <dsp:sp modelId="{4F031FA4-D421-4D23-AB25-882240007CD7}">
      <dsp:nvSpPr>
        <dsp:cNvPr id="0" name=""/>
        <dsp:cNvSpPr/>
      </dsp:nvSpPr>
      <dsp:spPr>
        <a:xfrm>
          <a:off x="5630698" y="1606999"/>
          <a:ext cx="3728981" cy="113733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1689100">
            <a:lnSpc>
              <a:spcPct val="90000"/>
            </a:lnSpc>
            <a:spcBef>
              <a:spcPct val="0"/>
            </a:spcBef>
            <a:spcAft>
              <a:spcPct val="35000"/>
            </a:spcAft>
            <a:buNone/>
          </a:pPr>
          <a:r>
            <a:rPr lang="en-GB" sz="3800" kern="1200" dirty="0"/>
            <a:t>PATIENT EXPERIENCE</a:t>
          </a:r>
        </a:p>
      </dsp:txBody>
      <dsp:txXfrm>
        <a:off x="5630698" y="1606999"/>
        <a:ext cx="3728981" cy="1137339"/>
      </dsp:txXfrm>
    </dsp:sp>
    <dsp:sp modelId="{D84B9BA7-B6CB-4130-A382-6A9C5E95551D}">
      <dsp:nvSpPr>
        <dsp:cNvPr id="0" name=""/>
        <dsp:cNvSpPr/>
      </dsp:nvSpPr>
      <dsp:spPr>
        <a:xfrm>
          <a:off x="5630698" y="3210461"/>
          <a:ext cx="3728981" cy="113733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1689100">
            <a:lnSpc>
              <a:spcPct val="90000"/>
            </a:lnSpc>
            <a:spcBef>
              <a:spcPct val="0"/>
            </a:spcBef>
            <a:spcAft>
              <a:spcPct val="35000"/>
            </a:spcAft>
            <a:buNone/>
          </a:pPr>
          <a:r>
            <a:rPr lang="en-GB" sz="3800" kern="1200" dirty="0"/>
            <a:t>PATIENT OUTCOMES</a:t>
          </a:r>
        </a:p>
      </dsp:txBody>
      <dsp:txXfrm>
        <a:off x="5630698" y="3210461"/>
        <a:ext cx="3728981" cy="1137339"/>
      </dsp:txXfrm>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74AF605-97A2-99BD-94E1-DA8F005E384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79D4672-2DB6-1CB5-1D49-CBE01348248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28BB3E-F2D9-4270-A3FF-A1958F6164D2}" type="datetimeFigureOut">
              <a:rPr lang="en-GB" smtClean="0"/>
              <a:t>18/07/2024</a:t>
            </a:fld>
            <a:endParaRPr lang="en-GB"/>
          </a:p>
        </p:txBody>
      </p:sp>
      <p:sp>
        <p:nvSpPr>
          <p:cNvPr id="4" name="Footer Placeholder 3">
            <a:extLst>
              <a:ext uri="{FF2B5EF4-FFF2-40B4-BE49-F238E27FC236}">
                <a16:creationId xmlns:a16="http://schemas.microsoft.com/office/drawing/2014/main" id="{0ED14866-6A17-F31A-8991-C02C1412A15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4E3F5817-7FE7-18AD-978F-B5A93F1D8B2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DA15730-CE12-4F49-AD97-D0AEF6EF2016}" type="slidenum">
              <a:rPr lang="en-GB" smtClean="0"/>
              <a:t>‹#›</a:t>
            </a:fld>
            <a:endParaRPr lang="en-GB"/>
          </a:p>
        </p:txBody>
      </p:sp>
    </p:spTree>
    <p:extLst>
      <p:ext uri="{BB962C8B-B14F-4D97-AF65-F5344CB8AC3E}">
        <p14:creationId xmlns:p14="http://schemas.microsoft.com/office/powerpoint/2010/main" val="30793259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31C1FD-AC6B-43E8-9DD7-6D8E4DCC380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C0F840F0-7A66-45F4-BDFE-E329E8B08498}"/>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DF8BF583-6436-4D0D-A28B-793F2B1DEAB2}" type="datetimeFigureOut">
              <a:rPr lang="en-US"/>
              <a:pPr>
                <a:defRPr/>
              </a:pPr>
              <a:t>7/18/2024</a:t>
            </a:fld>
            <a:endParaRPr lang="en-US"/>
          </a:p>
        </p:txBody>
      </p:sp>
      <p:sp>
        <p:nvSpPr>
          <p:cNvPr id="4" name="Slide Image Placeholder 3">
            <a:extLst>
              <a:ext uri="{FF2B5EF4-FFF2-40B4-BE49-F238E27FC236}">
                <a16:creationId xmlns:a16="http://schemas.microsoft.com/office/drawing/2014/main" id="{5D441A65-88A3-41E0-B1C5-D1F30A65274B}"/>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E209B3DB-9015-4B66-846F-5C2EEAF3A28A}"/>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a:extLst>
              <a:ext uri="{FF2B5EF4-FFF2-40B4-BE49-F238E27FC236}">
                <a16:creationId xmlns:a16="http://schemas.microsoft.com/office/drawing/2014/main" id="{F1D546B8-6D94-491E-AE35-7AFE1EC014F9}"/>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8DC14AD8-6A0A-4E6D-8EE3-72E3BEC6F7D9}"/>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387612CC-38AC-4C4A-90D8-60E055B0193D}"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e9430186d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e9430186d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e9430186d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2e9430186d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e9430186d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2e9430186d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to assess digital maturity at system level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e9430186d1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2e9430186d1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e9430186d1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2e9430186d1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9CA6C615-CC10-4FB7-8A7E-E5C7011792FF}"/>
              </a:ext>
            </a:extLst>
          </p:cNvPr>
          <p:cNvSpPr>
            <a:spLocks noGrp="1"/>
          </p:cNvSpPr>
          <p:nvPr>
            <p:ph type="dt" sz="half" idx="10"/>
          </p:nvPr>
        </p:nvSpPr>
        <p:spPr/>
        <p:txBody>
          <a:bodyPr/>
          <a:lstStyle>
            <a:lvl1pPr>
              <a:defRPr/>
            </a:lvl1pPr>
          </a:lstStyle>
          <a:p>
            <a:pPr>
              <a:defRPr/>
            </a:pPr>
            <a:fld id="{1B455E23-8865-4990-951B-EE97142DA77F}" type="datetimeFigureOut">
              <a:rPr lang="en-US"/>
              <a:pPr>
                <a:defRPr/>
              </a:pPr>
              <a:t>7/18/2024</a:t>
            </a:fld>
            <a:endParaRPr lang="en-US"/>
          </a:p>
        </p:txBody>
      </p:sp>
      <p:sp>
        <p:nvSpPr>
          <p:cNvPr id="5" name="Footer Placeholder 4">
            <a:extLst>
              <a:ext uri="{FF2B5EF4-FFF2-40B4-BE49-F238E27FC236}">
                <a16:creationId xmlns:a16="http://schemas.microsoft.com/office/drawing/2014/main" id="{E41D7796-65F6-4F47-B254-EA0E4EB3A82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964C996-F821-45C7-940B-E94472751E53}"/>
              </a:ext>
            </a:extLst>
          </p:cNvPr>
          <p:cNvSpPr>
            <a:spLocks noGrp="1"/>
          </p:cNvSpPr>
          <p:nvPr>
            <p:ph type="sldNum" sz="quarter" idx="12"/>
          </p:nvPr>
        </p:nvSpPr>
        <p:spPr/>
        <p:txBody>
          <a:bodyPr/>
          <a:lstStyle>
            <a:lvl1pPr>
              <a:defRPr/>
            </a:lvl1pPr>
          </a:lstStyle>
          <a:p>
            <a:pPr>
              <a:defRPr/>
            </a:pPr>
            <a:fld id="{08A1469D-7713-4CC1-98C2-BEBF79BDA3BF}" type="slidenum">
              <a:rPr lang="en-US"/>
              <a:pPr>
                <a:defRPr/>
              </a:pPr>
              <a:t>‹#›</a:t>
            </a:fld>
            <a:endParaRPr lang="en-US"/>
          </a:p>
        </p:txBody>
      </p:sp>
      <p:sp>
        <p:nvSpPr>
          <p:cNvPr id="7" name="Title 6">
            <a:extLst>
              <a:ext uri="{FF2B5EF4-FFF2-40B4-BE49-F238E27FC236}">
                <a16:creationId xmlns:a16="http://schemas.microsoft.com/office/drawing/2014/main" id="{ED106657-BB34-5445-F2F9-1AE43D36182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05792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E443472-D353-415E-8BD0-1CAC602A8175}"/>
              </a:ext>
            </a:extLst>
          </p:cNvPr>
          <p:cNvSpPr>
            <a:spLocks noGrp="1"/>
          </p:cNvSpPr>
          <p:nvPr>
            <p:ph type="dt" sz="half" idx="10"/>
          </p:nvPr>
        </p:nvSpPr>
        <p:spPr/>
        <p:txBody>
          <a:bodyPr/>
          <a:lstStyle>
            <a:lvl1pPr>
              <a:defRPr/>
            </a:lvl1pPr>
          </a:lstStyle>
          <a:p>
            <a:pPr>
              <a:defRPr/>
            </a:pPr>
            <a:fld id="{C5C9CB8F-E90A-4746-9F28-9B33442D16D4}" type="datetimeFigureOut">
              <a:rPr lang="en-US"/>
              <a:pPr>
                <a:defRPr/>
              </a:pPr>
              <a:t>7/18/2024</a:t>
            </a:fld>
            <a:endParaRPr lang="en-US"/>
          </a:p>
        </p:txBody>
      </p:sp>
      <p:sp>
        <p:nvSpPr>
          <p:cNvPr id="5" name="Footer Placeholder 4">
            <a:extLst>
              <a:ext uri="{FF2B5EF4-FFF2-40B4-BE49-F238E27FC236}">
                <a16:creationId xmlns:a16="http://schemas.microsoft.com/office/drawing/2014/main" id="{E4B69EC6-0FBB-489C-8F1A-ABBFC7B7BF1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83446B9-D0F3-4D82-96E4-11A36B5BF097}"/>
              </a:ext>
            </a:extLst>
          </p:cNvPr>
          <p:cNvSpPr>
            <a:spLocks noGrp="1"/>
          </p:cNvSpPr>
          <p:nvPr>
            <p:ph type="sldNum" sz="quarter" idx="12"/>
          </p:nvPr>
        </p:nvSpPr>
        <p:spPr/>
        <p:txBody>
          <a:bodyPr/>
          <a:lstStyle>
            <a:lvl1pPr>
              <a:defRPr/>
            </a:lvl1pPr>
          </a:lstStyle>
          <a:p>
            <a:pPr>
              <a:defRPr/>
            </a:pPr>
            <a:fld id="{89CC027C-CC33-4272-8C2F-F6BA0624F481}" type="slidenum">
              <a:rPr lang="en-US"/>
              <a:pPr>
                <a:defRPr/>
              </a:pPr>
              <a:t>‹#›</a:t>
            </a:fld>
            <a:endParaRPr lang="en-US"/>
          </a:p>
        </p:txBody>
      </p:sp>
    </p:spTree>
    <p:extLst>
      <p:ext uri="{BB962C8B-B14F-4D97-AF65-F5344CB8AC3E}">
        <p14:creationId xmlns:p14="http://schemas.microsoft.com/office/powerpoint/2010/main" val="2680474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355DC17-D060-45DF-BBD4-3F1062059704}"/>
              </a:ext>
            </a:extLst>
          </p:cNvPr>
          <p:cNvSpPr>
            <a:spLocks noGrp="1"/>
          </p:cNvSpPr>
          <p:nvPr>
            <p:ph type="dt" sz="half" idx="10"/>
          </p:nvPr>
        </p:nvSpPr>
        <p:spPr/>
        <p:txBody>
          <a:bodyPr/>
          <a:lstStyle>
            <a:lvl1pPr>
              <a:defRPr/>
            </a:lvl1pPr>
          </a:lstStyle>
          <a:p>
            <a:pPr>
              <a:defRPr/>
            </a:pPr>
            <a:fld id="{DE6BECF9-D117-493A-9A94-B0E1220C7765}" type="datetimeFigureOut">
              <a:rPr lang="en-US"/>
              <a:pPr>
                <a:defRPr/>
              </a:pPr>
              <a:t>7/18/2024</a:t>
            </a:fld>
            <a:endParaRPr lang="en-US"/>
          </a:p>
        </p:txBody>
      </p:sp>
      <p:sp>
        <p:nvSpPr>
          <p:cNvPr id="5" name="Footer Placeholder 4">
            <a:extLst>
              <a:ext uri="{FF2B5EF4-FFF2-40B4-BE49-F238E27FC236}">
                <a16:creationId xmlns:a16="http://schemas.microsoft.com/office/drawing/2014/main" id="{EDE05377-673B-4929-8523-315EC1B7989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5DA59E3-57CE-4817-9DE9-564FBA10DF44}"/>
              </a:ext>
            </a:extLst>
          </p:cNvPr>
          <p:cNvSpPr>
            <a:spLocks noGrp="1"/>
          </p:cNvSpPr>
          <p:nvPr>
            <p:ph type="sldNum" sz="quarter" idx="12"/>
          </p:nvPr>
        </p:nvSpPr>
        <p:spPr/>
        <p:txBody>
          <a:bodyPr/>
          <a:lstStyle>
            <a:lvl1pPr>
              <a:defRPr/>
            </a:lvl1pPr>
          </a:lstStyle>
          <a:p>
            <a:pPr>
              <a:defRPr/>
            </a:pPr>
            <a:fld id="{B1AC8AC5-E96B-49C8-B477-D6426C4D6701}" type="slidenum">
              <a:rPr lang="en-US"/>
              <a:pPr>
                <a:defRPr/>
              </a:pPr>
              <a:t>‹#›</a:t>
            </a:fld>
            <a:endParaRPr lang="en-US"/>
          </a:p>
        </p:txBody>
      </p:sp>
    </p:spTree>
    <p:extLst>
      <p:ext uri="{BB962C8B-B14F-4D97-AF65-F5344CB8AC3E}">
        <p14:creationId xmlns:p14="http://schemas.microsoft.com/office/powerpoint/2010/main" val="33776467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142942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5E819-D035-C222-1BC3-DF683EEFBE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C9C5300-C9BE-C349-39AA-27916FC2B8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6B9DDB5-F000-5509-7972-C5368EBC1108}"/>
              </a:ext>
            </a:extLst>
          </p:cNvPr>
          <p:cNvSpPr>
            <a:spLocks noGrp="1"/>
          </p:cNvSpPr>
          <p:nvPr>
            <p:ph type="dt" sz="half" idx="10"/>
          </p:nvPr>
        </p:nvSpPr>
        <p:spPr/>
        <p:txBody>
          <a:bodyPr/>
          <a:lstStyle/>
          <a:p>
            <a:fld id="{F98FFA36-FBB9-470A-A9BD-661A3914E69C}" type="datetimeFigureOut">
              <a:rPr lang="en-GB" smtClean="0"/>
              <a:t>18/07/2024</a:t>
            </a:fld>
            <a:endParaRPr lang="en-GB"/>
          </a:p>
        </p:txBody>
      </p:sp>
      <p:sp>
        <p:nvSpPr>
          <p:cNvPr id="5" name="Footer Placeholder 4">
            <a:extLst>
              <a:ext uri="{FF2B5EF4-FFF2-40B4-BE49-F238E27FC236}">
                <a16:creationId xmlns:a16="http://schemas.microsoft.com/office/drawing/2014/main" id="{B5B111BC-4AB8-BF39-B834-13A61BEE41E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DAD1C6-25EA-6FF8-392E-2DEE6662494A}"/>
              </a:ext>
            </a:extLst>
          </p:cNvPr>
          <p:cNvSpPr>
            <a:spLocks noGrp="1"/>
          </p:cNvSpPr>
          <p:nvPr>
            <p:ph type="sldNum" sz="quarter" idx="12"/>
          </p:nvPr>
        </p:nvSpPr>
        <p:spPr/>
        <p:txBody>
          <a:bodyPr/>
          <a:lstStyle/>
          <a:p>
            <a:fld id="{6721FD78-9BA6-4D58-B554-8E123F16102E}" type="slidenum">
              <a:rPr lang="en-GB" smtClean="0"/>
              <a:t>‹#›</a:t>
            </a:fld>
            <a:endParaRPr lang="en-GB"/>
          </a:p>
        </p:txBody>
      </p:sp>
    </p:spTree>
    <p:extLst>
      <p:ext uri="{BB962C8B-B14F-4D97-AF65-F5344CB8AC3E}">
        <p14:creationId xmlns:p14="http://schemas.microsoft.com/office/powerpoint/2010/main" val="41810739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378F-0C95-15D8-E4B6-0F3987354F1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3ACAB46-10E7-3B67-8AAD-752E75E93F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1AFC90C-C264-FAE6-D139-0026BF4C46DB}"/>
              </a:ext>
            </a:extLst>
          </p:cNvPr>
          <p:cNvSpPr>
            <a:spLocks noGrp="1"/>
          </p:cNvSpPr>
          <p:nvPr>
            <p:ph type="dt" sz="half" idx="10"/>
          </p:nvPr>
        </p:nvSpPr>
        <p:spPr/>
        <p:txBody>
          <a:bodyPr/>
          <a:lstStyle/>
          <a:p>
            <a:fld id="{F98FFA36-FBB9-470A-A9BD-661A3914E69C}" type="datetimeFigureOut">
              <a:rPr lang="en-GB" smtClean="0"/>
              <a:t>18/07/2024</a:t>
            </a:fld>
            <a:endParaRPr lang="en-GB"/>
          </a:p>
        </p:txBody>
      </p:sp>
      <p:sp>
        <p:nvSpPr>
          <p:cNvPr id="5" name="Footer Placeholder 4">
            <a:extLst>
              <a:ext uri="{FF2B5EF4-FFF2-40B4-BE49-F238E27FC236}">
                <a16:creationId xmlns:a16="http://schemas.microsoft.com/office/drawing/2014/main" id="{DC7727ED-D491-64F7-DAEF-3E09E0032F7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04EC708-81A6-5FD7-B3D1-FB44C86FA4C2}"/>
              </a:ext>
            </a:extLst>
          </p:cNvPr>
          <p:cNvSpPr>
            <a:spLocks noGrp="1"/>
          </p:cNvSpPr>
          <p:nvPr>
            <p:ph type="sldNum" sz="quarter" idx="12"/>
          </p:nvPr>
        </p:nvSpPr>
        <p:spPr/>
        <p:txBody>
          <a:bodyPr/>
          <a:lstStyle/>
          <a:p>
            <a:fld id="{6721FD78-9BA6-4D58-B554-8E123F16102E}" type="slidenum">
              <a:rPr lang="en-GB" smtClean="0"/>
              <a:t>‹#›</a:t>
            </a:fld>
            <a:endParaRPr lang="en-GB"/>
          </a:p>
        </p:txBody>
      </p:sp>
    </p:spTree>
    <p:extLst>
      <p:ext uri="{BB962C8B-B14F-4D97-AF65-F5344CB8AC3E}">
        <p14:creationId xmlns:p14="http://schemas.microsoft.com/office/powerpoint/2010/main" val="32327923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280B4-F5C1-3606-3A0A-15931CE85F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B41E63D-4EC9-1310-F405-AE66B00799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CB11C9-86A2-B052-3AD6-D4FEFA354A20}"/>
              </a:ext>
            </a:extLst>
          </p:cNvPr>
          <p:cNvSpPr>
            <a:spLocks noGrp="1"/>
          </p:cNvSpPr>
          <p:nvPr>
            <p:ph type="dt" sz="half" idx="10"/>
          </p:nvPr>
        </p:nvSpPr>
        <p:spPr/>
        <p:txBody>
          <a:bodyPr/>
          <a:lstStyle/>
          <a:p>
            <a:fld id="{F98FFA36-FBB9-470A-A9BD-661A3914E69C}" type="datetimeFigureOut">
              <a:rPr lang="en-GB" smtClean="0"/>
              <a:t>18/07/2024</a:t>
            </a:fld>
            <a:endParaRPr lang="en-GB"/>
          </a:p>
        </p:txBody>
      </p:sp>
      <p:sp>
        <p:nvSpPr>
          <p:cNvPr id="5" name="Footer Placeholder 4">
            <a:extLst>
              <a:ext uri="{FF2B5EF4-FFF2-40B4-BE49-F238E27FC236}">
                <a16:creationId xmlns:a16="http://schemas.microsoft.com/office/drawing/2014/main" id="{DC8D87F4-65BD-EC4C-BE32-416CDE88CC9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0A65DB-BA60-4C29-2AE0-C437B00693ED}"/>
              </a:ext>
            </a:extLst>
          </p:cNvPr>
          <p:cNvSpPr>
            <a:spLocks noGrp="1"/>
          </p:cNvSpPr>
          <p:nvPr>
            <p:ph type="sldNum" sz="quarter" idx="12"/>
          </p:nvPr>
        </p:nvSpPr>
        <p:spPr/>
        <p:txBody>
          <a:bodyPr/>
          <a:lstStyle/>
          <a:p>
            <a:fld id="{6721FD78-9BA6-4D58-B554-8E123F16102E}" type="slidenum">
              <a:rPr lang="en-GB" smtClean="0"/>
              <a:t>‹#›</a:t>
            </a:fld>
            <a:endParaRPr lang="en-GB"/>
          </a:p>
        </p:txBody>
      </p:sp>
    </p:spTree>
    <p:extLst>
      <p:ext uri="{BB962C8B-B14F-4D97-AF65-F5344CB8AC3E}">
        <p14:creationId xmlns:p14="http://schemas.microsoft.com/office/powerpoint/2010/main" val="4478261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E117B-5EC4-2B21-53DC-6DB6BD6132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B87A768-5607-5837-A37E-D660648D23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BA4FD35-9C81-5309-45A2-BCA6B43D373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7043A81-7C0B-3435-70CB-89C24F53637E}"/>
              </a:ext>
            </a:extLst>
          </p:cNvPr>
          <p:cNvSpPr>
            <a:spLocks noGrp="1"/>
          </p:cNvSpPr>
          <p:nvPr>
            <p:ph type="dt" sz="half" idx="10"/>
          </p:nvPr>
        </p:nvSpPr>
        <p:spPr/>
        <p:txBody>
          <a:bodyPr/>
          <a:lstStyle/>
          <a:p>
            <a:fld id="{F98FFA36-FBB9-470A-A9BD-661A3914E69C}" type="datetimeFigureOut">
              <a:rPr lang="en-GB" smtClean="0"/>
              <a:t>18/07/2024</a:t>
            </a:fld>
            <a:endParaRPr lang="en-GB"/>
          </a:p>
        </p:txBody>
      </p:sp>
      <p:sp>
        <p:nvSpPr>
          <p:cNvPr id="6" name="Footer Placeholder 5">
            <a:extLst>
              <a:ext uri="{FF2B5EF4-FFF2-40B4-BE49-F238E27FC236}">
                <a16:creationId xmlns:a16="http://schemas.microsoft.com/office/drawing/2014/main" id="{B0CFB429-6201-E548-4485-C51A3EBD813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A87B64B-590D-E385-3C83-84D217203794}"/>
              </a:ext>
            </a:extLst>
          </p:cNvPr>
          <p:cNvSpPr>
            <a:spLocks noGrp="1"/>
          </p:cNvSpPr>
          <p:nvPr>
            <p:ph type="sldNum" sz="quarter" idx="12"/>
          </p:nvPr>
        </p:nvSpPr>
        <p:spPr/>
        <p:txBody>
          <a:bodyPr/>
          <a:lstStyle/>
          <a:p>
            <a:fld id="{6721FD78-9BA6-4D58-B554-8E123F16102E}" type="slidenum">
              <a:rPr lang="en-GB" smtClean="0"/>
              <a:t>‹#›</a:t>
            </a:fld>
            <a:endParaRPr lang="en-GB"/>
          </a:p>
        </p:txBody>
      </p:sp>
    </p:spTree>
    <p:extLst>
      <p:ext uri="{BB962C8B-B14F-4D97-AF65-F5344CB8AC3E}">
        <p14:creationId xmlns:p14="http://schemas.microsoft.com/office/powerpoint/2010/main" val="9332272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D4E33-5CD2-0BA4-EDDC-E6EC63811A8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76B09C8-F742-CAAF-7829-F80F5EFF31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8679519-4219-A454-B6DD-8B536D236F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FC8B364-BE58-F253-30D4-77FCF42BF4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11BAA6-ACE4-E966-A427-D002A589E60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12DE8A1-19B0-A58E-25B6-C036C0D05C1F}"/>
              </a:ext>
            </a:extLst>
          </p:cNvPr>
          <p:cNvSpPr>
            <a:spLocks noGrp="1"/>
          </p:cNvSpPr>
          <p:nvPr>
            <p:ph type="dt" sz="half" idx="10"/>
          </p:nvPr>
        </p:nvSpPr>
        <p:spPr/>
        <p:txBody>
          <a:bodyPr/>
          <a:lstStyle/>
          <a:p>
            <a:fld id="{F98FFA36-FBB9-470A-A9BD-661A3914E69C}" type="datetimeFigureOut">
              <a:rPr lang="en-GB" smtClean="0"/>
              <a:t>18/07/2024</a:t>
            </a:fld>
            <a:endParaRPr lang="en-GB"/>
          </a:p>
        </p:txBody>
      </p:sp>
      <p:sp>
        <p:nvSpPr>
          <p:cNvPr id="8" name="Footer Placeholder 7">
            <a:extLst>
              <a:ext uri="{FF2B5EF4-FFF2-40B4-BE49-F238E27FC236}">
                <a16:creationId xmlns:a16="http://schemas.microsoft.com/office/drawing/2014/main" id="{0D040AF6-B9FF-D390-7352-695674FEBA8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5D45CE4-EF99-74FA-FCF3-EF95D26BA583}"/>
              </a:ext>
            </a:extLst>
          </p:cNvPr>
          <p:cNvSpPr>
            <a:spLocks noGrp="1"/>
          </p:cNvSpPr>
          <p:nvPr>
            <p:ph type="sldNum" sz="quarter" idx="12"/>
          </p:nvPr>
        </p:nvSpPr>
        <p:spPr/>
        <p:txBody>
          <a:bodyPr/>
          <a:lstStyle/>
          <a:p>
            <a:fld id="{6721FD78-9BA6-4D58-B554-8E123F16102E}" type="slidenum">
              <a:rPr lang="en-GB" smtClean="0"/>
              <a:t>‹#›</a:t>
            </a:fld>
            <a:endParaRPr lang="en-GB"/>
          </a:p>
        </p:txBody>
      </p:sp>
    </p:spTree>
    <p:extLst>
      <p:ext uri="{BB962C8B-B14F-4D97-AF65-F5344CB8AC3E}">
        <p14:creationId xmlns:p14="http://schemas.microsoft.com/office/powerpoint/2010/main" val="8256093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ADFAB-FEF7-2B81-8D61-80E5BBE13C1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AA1C5B7-28E6-35D7-65C6-A26C05BECE64}"/>
              </a:ext>
            </a:extLst>
          </p:cNvPr>
          <p:cNvSpPr>
            <a:spLocks noGrp="1"/>
          </p:cNvSpPr>
          <p:nvPr>
            <p:ph type="dt" sz="half" idx="10"/>
          </p:nvPr>
        </p:nvSpPr>
        <p:spPr/>
        <p:txBody>
          <a:bodyPr/>
          <a:lstStyle/>
          <a:p>
            <a:fld id="{F98FFA36-FBB9-470A-A9BD-661A3914E69C}" type="datetimeFigureOut">
              <a:rPr lang="en-GB" smtClean="0"/>
              <a:t>18/07/2024</a:t>
            </a:fld>
            <a:endParaRPr lang="en-GB"/>
          </a:p>
        </p:txBody>
      </p:sp>
      <p:sp>
        <p:nvSpPr>
          <p:cNvPr id="4" name="Footer Placeholder 3">
            <a:extLst>
              <a:ext uri="{FF2B5EF4-FFF2-40B4-BE49-F238E27FC236}">
                <a16:creationId xmlns:a16="http://schemas.microsoft.com/office/drawing/2014/main" id="{6626960C-3E38-1DE7-CB92-462ED146AEB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6A029F9-84CE-AC1C-8086-2E054469D756}"/>
              </a:ext>
            </a:extLst>
          </p:cNvPr>
          <p:cNvSpPr>
            <a:spLocks noGrp="1"/>
          </p:cNvSpPr>
          <p:nvPr>
            <p:ph type="sldNum" sz="quarter" idx="12"/>
          </p:nvPr>
        </p:nvSpPr>
        <p:spPr/>
        <p:txBody>
          <a:bodyPr/>
          <a:lstStyle/>
          <a:p>
            <a:fld id="{6721FD78-9BA6-4D58-B554-8E123F16102E}" type="slidenum">
              <a:rPr lang="en-GB" smtClean="0"/>
              <a:t>‹#›</a:t>
            </a:fld>
            <a:endParaRPr lang="en-GB"/>
          </a:p>
        </p:txBody>
      </p:sp>
    </p:spTree>
    <p:extLst>
      <p:ext uri="{BB962C8B-B14F-4D97-AF65-F5344CB8AC3E}">
        <p14:creationId xmlns:p14="http://schemas.microsoft.com/office/powerpoint/2010/main" val="18419016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7E0841-5008-96D7-97E7-0B1F2B46780C}"/>
              </a:ext>
            </a:extLst>
          </p:cNvPr>
          <p:cNvSpPr>
            <a:spLocks noGrp="1"/>
          </p:cNvSpPr>
          <p:nvPr>
            <p:ph type="dt" sz="half" idx="10"/>
          </p:nvPr>
        </p:nvSpPr>
        <p:spPr/>
        <p:txBody>
          <a:bodyPr/>
          <a:lstStyle/>
          <a:p>
            <a:fld id="{F98FFA36-FBB9-470A-A9BD-661A3914E69C}" type="datetimeFigureOut">
              <a:rPr lang="en-GB" smtClean="0"/>
              <a:t>18/07/2024</a:t>
            </a:fld>
            <a:endParaRPr lang="en-GB"/>
          </a:p>
        </p:txBody>
      </p:sp>
      <p:sp>
        <p:nvSpPr>
          <p:cNvPr id="3" name="Footer Placeholder 2">
            <a:extLst>
              <a:ext uri="{FF2B5EF4-FFF2-40B4-BE49-F238E27FC236}">
                <a16:creationId xmlns:a16="http://schemas.microsoft.com/office/drawing/2014/main" id="{202D9893-C4C8-BA0A-A0CA-2E89D2DF5DE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0A16AD9-F638-FB24-6E71-3164A1D6B3FB}"/>
              </a:ext>
            </a:extLst>
          </p:cNvPr>
          <p:cNvSpPr>
            <a:spLocks noGrp="1"/>
          </p:cNvSpPr>
          <p:nvPr>
            <p:ph type="sldNum" sz="quarter" idx="12"/>
          </p:nvPr>
        </p:nvSpPr>
        <p:spPr/>
        <p:txBody>
          <a:bodyPr/>
          <a:lstStyle/>
          <a:p>
            <a:fld id="{6721FD78-9BA6-4D58-B554-8E123F16102E}" type="slidenum">
              <a:rPr lang="en-GB" smtClean="0"/>
              <a:t>‹#›</a:t>
            </a:fld>
            <a:endParaRPr lang="en-GB"/>
          </a:p>
        </p:txBody>
      </p:sp>
    </p:spTree>
    <p:extLst>
      <p:ext uri="{BB962C8B-B14F-4D97-AF65-F5344CB8AC3E}">
        <p14:creationId xmlns:p14="http://schemas.microsoft.com/office/powerpoint/2010/main" val="4160490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D89A976-D1B2-43E4-9078-F66220D282B5}"/>
              </a:ext>
            </a:extLst>
          </p:cNvPr>
          <p:cNvSpPr>
            <a:spLocks noGrp="1"/>
          </p:cNvSpPr>
          <p:nvPr>
            <p:ph type="dt" sz="half" idx="10"/>
          </p:nvPr>
        </p:nvSpPr>
        <p:spPr/>
        <p:txBody>
          <a:bodyPr/>
          <a:lstStyle>
            <a:lvl1pPr>
              <a:defRPr/>
            </a:lvl1pPr>
          </a:lstStyle>
          <a:p>
            <a:pPr>
              <a:defRPr/>
            </a:pPr>
            <a:fld id="{9A70045C-0311-480B-844A-9711BBCCD9E9}" type="datetimeFigureOut">
              <a:rPr lang="en-US"/>
              <a:pPr>
                <a:defRPr/>
              </a:pPr>
              <a:t>7/18/2024</a:t>
            </a:fld>
            <a:endParaRPr lang="en-US"/>
          </a:p>
        </p:txBody>
      </p:sp>
      <p:sp>
        <p:nvSpPr>
          <p:cNvPr id="5" name="Footer Placeholder 4">
            <a:extLst>
              <a:ext uri="{FF2B5EF4-FFF2-40B4-BE49-F238E27FC236}">
                <a16:creationId xmlns:a16="http://schemas.microsoft.com/office/drawing/2014/main" id="{E2825156-925E-42B2-815C-B0F67633CB7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5A9D928-DBE5-4F34-A103-80A9B598B638}"/>
              </a:ext>
            </a:extLst>
          </p:cNvPr>
          <p:cNvSpPr>
            <a:spLocks noGrp="1"/>
          </p:cNvSpPr>
          <p:nvPr>
            <p:ph type="sldNum" sz="quarter" idx="12"/>
          </p:nvPr>
        </p:nvSpPr>
        <p:spPr/>
        <p:txBody>
          <a:bodyPr/>
          <a:lstStyle>
            <a:lvl1pPr>
              <a:defRPr/>
            </a:lvl1pPr>
          </a:lstStyle>
          <a:p>
            <a:pPr>
              <a:defRPr/>
            </a:pPr>
            <a:fld id="{5BC6BDDB-3368-46F0-B737-B17E41EE7154}" type="slidenum">
              <a:rPr lang="en-US"/>
              <a:pPr>
                <a:defRPr/>
              </a:pPr>
              <a:t>‹#›</a:t>
            </a:fld>
            <a:endParaRPr lang="en-US"/>
          </a:p>
        </p:txBody>
      </p:sp>
    </p:spTree>
    <p:extLst>
      <p:ext uri="{BB962C8B-B14F-4D97-AF65-F5344CB8AC3E}">
        <p14:creationId xmlns:p14="http://schemas.microsoft.com/office/powerpoint/2010/main" val="30665701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AA526-D4F8-CD46-ECCB-8D8C9C7DD8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4ED5BAE-E029-2902-C426-586E8DC95E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86812C2-B43B-67B5-E848-DD8926EEED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C153F2-EC6E-DD2A-F8FD-40575B9B0128}"/>
              </a:ext>
            </a:extLst>
          </p:cNvPr>
          <p:cNvSpPr>
            <a:spLocks noGrp="1"/>
          </p:cNvSpPr>
          <p:nvPr>
            <p:ph type="dt" sz="half" idx="10"/>
          </p:nvPr>
        </p:nvSpPr>
        <p:spPr/>
        <p:txBody>
          <a:bodyPr/>
          <a:lstStyle/>
          <a:p>
            <a:fld id="{F98FFA36-FBB9-470A-A9BD-661A3914E69C}" type="datetimeFigureOut">
              <a:rPr lang="en-GB" smtClean="0"/>
              <a:t>18/07/2024</a:t>
            </a:fld>
            <a:endParaRPr lang="en-GB"/>
          </a:p>
        </p:txBody>
      </p:sp>
      <p:sp>
        <p:nvSpPr>
          <p:cNvPr id="6" name="Footer Placeholder 5">
            <a:extLst>
              <a:ext uri="{FF2B5EF4-FFF2-40B4-BE49-F238E27FC236}">
                <a16:creationId xmlns:a16="http://schemas.microsoft.com/office/drawing/2014/main" id="{7FEDE794-5AA3-1183-0CF5-9F7C4E6B14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C9BC178-EA79-591A-97DD-79F43FF2C9B5}"/>
              </a:ext>
            </a:extLst>
          </p:cNvPr>
          <p:cNvSpPr>
            <a:spLocks noGrp="1"/>
          </p:cNvSpPr>
          <p:nvPr>
            <p:ph type="sldNum" sz="quarter" idx="12"/>
          </p:nvPr>
        </p:nvSpPr>
        <p:spPr/>
        <p:txBody>
          <a:bodyPr/>
          <a:lstStyle/>
          <a:p>
            <a:fld id="{6721FD78-9BA6-4D58-B554-8E123F16102E}" type="slidenum">
              <a:rPr lang="en-GB" smtClean="0"/>
              <a:t>‹#›</a:t>
            </a:fld>
            <a:endParaRPr lang="en-GB"/>
          </a:p>
        </p:txBody>
      </p:sp>
    </p:spTree>
    <p:extLst>
      <p:ext uri="{BB962C8B-B14F-4D97-AF65-F5344CB8AC3E}">
        <p14:creationId xmlns:p14="http://schemas.microsoft.com/office/powerpoint/2010/main" val="19330305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57D40-416F-3696-409A-796AA6D481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2EC9B94-6D5C-C649-87E8-C3D98591E0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CC56368-7822-BCF4-5469-ABA51B1559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983C8C-CC3D-E215-4D5D-44D5385F4768}"/>
              </a:ext>
            </a:extLst>
          </p:cNvPr>
          <p:cNvSpPr>
            <a:spLocks noGrp="1"/>
          </p:cNvSpPr>
          <p:nvPr>
            <p:ph type="dt" sz="half" idx="10"/>
          </p:nvPr>
        </p:nvSpPr>
        <p:spPr/>
        <p:txBody>
          <a:bodyPr/>
          <a:lstStyle/>
          <a:p>
            <a:fld id="{F98FFA36-FBB9-470A-A9BD-661A3914E69C}" type="datetimeFigureOut">
              <a:rPr lang="en-GB" smtClean="0"/>
              <a:t>18/07/2024</a:t>
            </a:fld>
            <a:endParaRPr lang="en-GB"/>
          </a:p>
        </p:txBody>
      </p:sp>
      <p:sp>
        <p:nvSpPr>
          <p:cNvPr id="6" name="Footer Placeholder 5">
            <a:extLst>
              <a:ext uri="{FF2B5EF4-FFF2-40B4-BE49-F238E27FC236}">
                <a16:creationId xmlns:a16="http://schemas.microsoft.com/office/drawing/2014/main" id="{F3FD6FF0-24E3-B627-38F0-5F0C6DC0776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CC336E1-F119-9BD8-AC08-81E52FBC7D49}"/>
              </a:ext>
            </a:extLst>
          </p:cNvPr>
          <p:cNvSpPr>
            <a:spLocks noGrp="1"/>
          </p:cNvSpPr>
          <p:nvPr>
            <p:ph type="sldNum" sz="quarter" idx="12"/>
          </p:nvPr>
        </p:nvSpPr>
        <p:spPr/>
        <p:txBody>
          <a:bodyPr/>
          <a:lstStyle/>
          <a:p>
            <a:fld id="{6721FD78-9BA6-4D58-B554-8E123F16102E}" type="slidenum">
              <a:rPr lang="en-GB" smtClean="0"/>
              <a:t>‹#›</a:t>
            </a:fld>
            <a:endParaRPr lang="en-GB"/>
          </a:p>
        </p:txBody>
      </p:sp>
    </p:spTree>
    <p:extLst>
      <p:ext uri="{BB962C8B-B14F-4D97-AF65-F5344CB8AC3E}">
        <p14:creationId xmlns:p14="http://schemas.microsoft.com/office/powerpoint/2010/main" val="13223902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4470D-FD63-15FA-A423-247092404E2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5660451-B565-E013-E865-652CC67446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FD8034C-2252-BDC6-78BF-2DF6499BCEAC}"/>
              </a:ext>
            </a:extLst>
          </p:cNvPr>
          <p:cNvSpPr>
            <a:spLocks noGrp="1"/>
          </p:cNvSpPr>
          <p:nvPr>
            <p:ph type="dt" sz="half" idx="10"/>
          </p:nvPr>
        </p:nvSpPr>
        <p:spPr/>
        <p:txBody>
          <a:bodyPr/>
          <a:lstStyle/>
          <a:p>
            <a:fld id="{F98FFA36-FBB9-470A-A9BD-661A3914E69C}" type="datetimeFigureOut">
              <a:rPr lang="en-GB" smtClean="0"/>
              <a:t>18/07/2024</a:t>
            </a:fld>
            <a:endParaRPr lang="en-GB"/>
          </a:p>
        </p:txBody>
      </p:sp>
      <p:sp>
        <p:nvSpPr>
          <p:cNvPr id="5" name="Footer Placeholder 4">
            <a:extLst>
              <a:ext uri="{FF2B5EF4-FFF2-40B4-BE49-F238E27FC236}">
                <a16:creationId xmlns:a16="http://schemas.microsoft.com/office/drawing/2014/main" id="{2BCC09E4-AD6A-33BE-295F-483369C6FF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6477A3-F18D-3335-597D-2F410E010097}"/>
              </a:ext>
            </a:extLst>
          </p:cNvPr>
          <p:cNvSpPr>
            <a:spLocks noGrp="1"/>
          </p:cNvSpPr>
          <p:nvPr>
            <p:ph type="sldNum" sz="quarter" idx="12"/>
          </p:nvPr>
        </p:nvSpPr>
        <p:spPr/>
        <p:txBody>
          <a:bodyPr/>
          <a:lstStyle/>
          <a:p>
            <a:fld id="{6721FD78-9BA6-4D58-B554-8E123F16102E}" type="slidenum">
              <a:rPr lang="en-GB" smtClean="0"/>
              <a:t>‹#›</a:t>
            </a:fld>
            <a:endParaRPr lang="en-GB"/>
          </a:p>
        </p:txBody>
      </p:sp>
    </p:spTree>
    <p:extLst>
      <p:ext uri="{BB962C8B-B14F-4D97-AF65-F5344CB8AC3E}">
        <p14:creationId xmlns:p14="http://schemas.microsoft.com/office/powerpoint/2010/main" val="39426845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E963B3-C377-2EC6-C4F5-D507A95E795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B0FA2A8-4573-1CA5-781E-C234C945BB5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F3CBDE3-EE20-E73A-9EC4-98B423B3BB92}"/>
              </a:ext>
            </a:extLst>
          </p:cNvPr>
          <p:cNvSpPr>
            <a:spLocks noGrp="1"/>
          </p:cNvSpPr>
          <p:nvPr>
            <p:ph type="dt" sz="half" idx="10"/>
          </p:nvPr>
        </p:nvSpPr>
        <p:spPr/>
        <p:txBody>
          <a:bodyPr/>
          <a:lstStyle/>
          <a:p>
            <a:fld id="{F98FFA36-FBB9-470A-A9BD-661A3914E69C}" type="datetimeFigureOut">
              <a:rPr lang="en-GB" smtClean="0"/>
              <a:t>18/07/2024</a:t>
            </a:fld>
            <a:endParaRPr lang="en-GB"/>
          </a:p>
        </p:txBody>
      </p:sp>
      <p:sp>
        <p:nvSpPr>
          <p:cNvPr id="5" name="Footer Placeholder 4">
            <a:extLst>
              <a:ext uri="{FF2B5EF4-FFF2-40B4-BE49-F238E27FC236}">
                <a16:creationId xmlns:a16="http://schemas.microsoft.com/office/drawing/2014/main" id="{FB5408E4-E9E0-F4D9-6506-33A23379061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758B29B-953A-F53A-9811-C0A3EF476D13}"/>
              </a:ext>
            </a:extLst>
          </p:cNvPr>
          <p:cNvSpPr>
            <a:spLocks noGrp="1"/>
          </p:cNvSpPr>
          <p:nvPr>
            <p:ph type="sldNum" sz="quarter" idx="12"/>
          </p:nvPr>
        </p:nvSpPr>
        <p:spPr/>
        <p:txBody>
          <a:bodyPr/>
          <a:lstStyle/>
          <a:p>
            <a:fld id="{6721FD78-9BA6-4D58-B554-8E123F16102E}" type="slidenum">
              <a:rPr lang="en-GB" smtClean="0"/>
              <a:t>‹#›</a:t>
            </a:fld>
            <a:endParaRPr lang="en-GB"/>
          </a:p>
        </p:txBody>
      </p:sp>
    </p:spTree>
    <p:extLst>
      <p:ext uri="{BB962C8B-B14F-4D97-AF65-F5344CB8AC3E}">
        <p14:creationId xmlns:p14="http://schemas.microsoft.com/office/powerpoint/2010/main" val="2045988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C33173C-263C-4BD9-B6F7-C28A738FEF62}"/>
              </a:ext>
            </a:extLst>
          </p:cNvPr>
          <p:cNvSpPr>
            <a:spLocks noGrp="1"/>
          </p:cNvSpPr>
          <p:nvPr>
            <p:ph type="dt" sz="half" idx="10"/>
          </p:nvPr>
        </p:nvSpPr>
        <p:spPr/>
        <p:txBody>
          <a:bodyPr/>
          <a:lstStyle>
            <a:lvl1pPr>
              <a:defRPr/>
            </a:lvl1pPr>
          </a:lstStyle>
          <a:p>
            <a:pPr>
              <a:defRPr/>
            </a:pPr>
            <a:fld id="{D64083D9-1208-4A78-AA7B-C93215F5E776}" type="datetimeFigureOut">
              <a:rPr lang="en-US"/>
              <a:pPr>
                <a:defRPr/>
              </a:pPr>
              <a:t>7/18/2024</a:t>
            </a:fld>
            <a:endParaRPr lang="en-US"/>
          </a:p>
        </p:txBody>
      </p:sp>
      <p:sp>
        <p:nvSpPr>
          <p:cNvPr id="5" name="Footer Placeholder 4">
            <a:extLst>
              <a:ext uri="{FF2B5EF4-FFF2-40B4-BE49-F238E27FC236}">
                <a16:creationId xmlns:a16="http://schemas.microsoft.com/office/drawing/2014/main" id="{DD9F4BD0-DEDB-437F-BBA0-B84EF090C17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C98D03A-DB12-4DC1-8A43-7B129C9936D6}"/>
              </a:ext>
            </a:extLst>
          </p:cNvPr>
          <p:cNvSpPr>
            <a:spLocks noGrp="1"/>
          </p:cNvSpPr>
          <p:nvPr>
            <p:ph type="sldNum" sz="quarter" idx="12"/>
          </p:nvPr>
        </p:nvSpPr>
        <p:spPr/>
        <p:txBody>
          <a:bodyPr/>
          <a:lstStyle>
            <a:lvl1pPr>
              <a:defRPr/>
            </a:lvl1pPr>
          </a:lstStyle>
          <a:p>
            <a:pPr>
              <a:defRPr/>
            </a:pPr>
            <a:fld id="{C48BA580-3DAD-42FB-86E3-4D0B9D4BF27C}" type="slidenum">
              <a:rPr lang="en-US"/>
              <a:pPr>
                <a:defRPr/>
              </a:pPr>
              <a:t>‹#›</a:t>
            </a:fld>
            <a:endParaRPr lang="en-US"/>
          </a:p>
        </p:txBody>
      </p:sp>
    </p:spTree>
    <p:extLst>
      <p:ext uri="{BB962C8B-B14F-4D97-AF65-F5344CB8AC3E}">
        <p14:creationId xmlns:p14="http://schemas.microsoft.com/office/powerpoint/2010/main" val="1856535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3B64DCC2-061B-43B8-94A3-CA207B232FE4}"/>
              </a:ext>
            </a:extLst>
          </p:cNvPr>
          <p:cNvSpPr>
            <a:spLocks noGrp="1"/>
          </p:cNvSpPr>
          <p:nvPr>
            <p:ph type="dt" sz="half" idx="10"/>
          </p:nvPr>
        </p:nvSpPr>
        <p:spPr/>
        <p:txBody>
          <a:bodyPr/>
          <a:lstStyle>
            <a:lvl1pPr>
              <a:defRPr/>
            </a:lvl1pPr>
          </a:lstStyle>
          <a:p>
            <a:pPr>
              <a:defRPr/>
            </a:pPr>
            <a:fld id="{F6EC2FB1-8B64-4375-9186-532A1B3E5EE5}" type="datetimeFigureOut">
              <a:rPr lang="en-US"/>
              <a:pPr>
                <a:defRPr/>
              </a:pPr>
              <a:t>7/18/2024</a:t>
            </a:fld>
            <a:endParaRPr lang="en-US"/>
          </a:p>
        </p:txBody>
      </p:sp>
      <p:sp>
        <p:nvSpPr>
          <p:cNvPr id="6" name="Footer Placeholder 4">
            <a:extLst>
              <a:ext uri="{FF2B5EF4-FFF2-40B4-BE49-F238E27FC236}">
                <a16:creationId xmlns:a16="http://schemas.microsoft.com/office/drawing/2014/main" id="{F481BEE8-58ED-4427-9B34-24DC4BE1B36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9AB02F7-D941-40BC-9F94-124B07E97ED1}"/>
              </a:ext>
            </a:extLst>
          </p:cNvPr>
          <p:cNvSpPr>
            <a:spLocks noGrp="1"/>
          </p:cNvSpPr>
          <p:nvPr>
            <p:ph type="sldNum" sz="quarter" idx="12"/>
          </p:nvPr>
        </p:nvSpPr>
        <p:spPr/>
        <p:txBody>
          <a:bodyPr/>
          <a:lstStyle>
            <a:lvl1pPr>
              <a:defRPr/>
            </a:lvl1pPr>
          </a:lstStyle>
          <a:p>
            <a:pPr>
              <a:defRPr/>
            </a:pPr>
            <a:fld id="{30498863-E0D0-45EC-B5E4-C132FBA1FFEA}" type="slidenum">
              <a:rPr lang="en-US"/>
              <a:pPr>
                <a:defRPr/>
              </a:pPr>
              <a:t>‹#›</a:t>
            </a:fld>
            <a:endParaRPr lang="en-US"/>
          </a:p>
        </p:txBody>
      </p:sp>
    </p:spTree>
    <p:extLst>
      <p:ext uri="{BB962C8B-B14F-4D97-AF65-F5344CB8AC3E}">
        <p14:creationId xmlns:p14="http://schemas.microsoft.com/office/powerpoint/2010/main" val="1594641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3ACEC81E-91CD-4F6C-9CA7-C0B5AFCB6FD5}"/>
              </a:ext>
            </a:extLst>
          </p:cNvPr>
          <p:cNvSpPr>
            <a:spLocks noGrp="1"/>
          </p:cNvSpPr>
          <p:nvPr>
            <p:ph type="dt" sz="half" idx="10"/>
          </p:nvPr>
        </p:nvSpPr>
        <p:spPr/>
        <p:txBody>
          <a:bodyPr/>
          <a:lstStyle>
            <a:lvl1pPr>
              <a:defRPr/>
            </a:lvl1pPr>
          </a:lstStyle>
          <a:p>
            <a:pPr>
              <a:defRPr/>
            </a:pPr>
            <a:fld id="{9A468BBB-A909-47BC-9654-DDB716F954FF}" type="datetimeFigureOut">
              <a:rPr lang="en-US"/>
              <a:pPr>
                <a:defRPr/>
              </a:pPr>
              <a:t>7/18/2024</a:t>
            </a:fld>
            <a:endParaRPr lang="en-US"/>
          </a:p>
        </p:txBody>
      </p:sp>
      <p:sp>
        <p:nvSpPr>
          <p:cNvPr id="8" name="Footer Placeholder 4">
            <a:extLst>
              <a:ext uri="{FF2B5EF4-FFF2-40B4-BE49-F238E27FC236}">
                <a16:creationId xmlns:a16="http://schemas.microsoft.com/office/drawing/2014/main" id="{8EA18171-0315-42AA-A019-D64B4597A9B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BBAB483-FCFA-48D0-84E4-C9D6E16F14A4}"/>
              </a:ext>
            </a:extLst>
          </p:cNvPr>
          <p:cNvSpPr>
            <a:spLocks noGrp="1"/>
          </p:cNvSpPr>
          <p:nvPr>
            <p:ph type="sldNum" sz="quarter" idx="12"/>
          </p:nvPr>
        </p:nvSpPr>
        <p:spPr/>
        <p:txBody>
          <a:bodyPr/>
          <a:lstStyle>
            <a:lvl1pPr>
              <a:defRPr/>
            </a:lvl1pPr>
          </a:lstStyle>
          <a:p>
            <a:pPr>
              <a:defRPr/>
            </a:pPr>
            <a:fld id="{7002D8E2-52B0-43E6-BB5A-9D9762645894}" type="slidenum">
              <a:rPr lang="en-US"/>
              <a:pPr>
                <a:defRPr/>
              </a:pPr>
              <a:t>‹#›</a:t>
            </a:fld>
            <a:endParaRPr lang="en-US"/>
          </a:p>
        </p:txBody>
      </p:sp>
    </p:spTree>
    <p:extLst>
      <p:ext uri="{BB962C8B-B14F-4D97-AF65-F5344CB8AC3E}">
        <p14:creationId xmlns:p14="http://schemas.microsoft.com/office/powerpoint/2010/main" val="2710345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a:extLst>
              <a:ext uri="{FF2B5EF4-FFF2-40B4-BE49-F238E27FC236}">
                <a16:creationId xmlns:a16="http://schemas.microsoft.com/office/drawing/2014/main" id="{FE35B87F-F389-4601-867D-435F64181B28}"/>
              </a:ext>
            </a:extLst>
          </p:cNvPr>
          <p:cNvSpPr>
            <a:spLocks noGrp="1"/>
          </p:cNvSpPr>
          <p:nvPr>
            <p:ph type="dt" sz="half" idx="10"/>
          </p:nvPr>
        </p:nvSpPr>
        <p:spPr/>
        <p:txBody>
          <a:bodyPr/>
          <a:lstStyle>
            <a:lvl1pPr>
              <a:defRPr/>
            </a:lvl1pPr>
          </a:lstStyle>
          <a:p>
            <a:pPr>
              <a:defRPr/>
            </a:pPr>
            <a:fld id="{55B5B808-5DC0-41AC-8BB9-B9C0DEFEE76A}" type="datetimeFigureOut">
              <a:rPr lang="en-US"/>
              <a:pPr>
                <a:defRPr/>
              </a:pPr>
              <a:t>7/18/2024</a:t>
            </a:fld>
            <a:endParaRPr lang="en-US"/>
          </a:p>
        </p:txBody>
      </p:sp>
      <p:sp>
        <p:nvSpPr>
          <p:cNvPr id="4" name="Footer Placeholder 4">
            <a:extLst>
              <a:ext uri="{FF2B5EF4-FFF2-40B4-BE49-F238E27FC236}">
                <a16:creationId xmlns:a16="http://schemas.microsoft.com/office/drawing/2014/main" id="{1D34F347-CD2A-440E-B3D3-DD57715FA46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D1EF980-ED90-498A-B223-BE5A2A20ECD6}"/>
              </a:ext>
            </a:extLst>
          </p:cNvPr>
          <p:cNvSpPr>
            <a:spLocks noGrp="1"/>
          </p:cNvSpPr>
          <p:nvPr>
            <p:ph type="sldNum" sz="quarter" idx="12"/>
          </p:nvPr>
        </p:nvSpPr>
        <p:spPr/>
        <p:txBody>
          <a:bodyPr/>
          <a:lstStyle>
            <a:lvl1pPr>
              <a:defRPr/>
            </a:lvl1pPr>
          </a:lstStyle>
          <a:p>
            <a:pPr>
              <a:defRPr/>
            </a:pPr>
            <a:fld id="{02B74211-E325-4CF8-B0DF-CCA194240053}" type="slidenum">
              <a:rPr lang="en-US"/>
              <a:pPr>
                <a:defRPr/>
              </a:pPr>
              <a:t>‹#›</a:t>
            </a:fld>
            <a:endParaRPr lang="en-US"/>
          </a:p>
        </p:txBody>
      </p:sp>
    </p:spTree>
    <p:extLst>
      <p:ext uri="{BB962C8B-B14F-4D97-AF65-F5344CB8AC3E}">
        <p14:creationId xmlns:p14="http://schemas.microsoft.com/office/powerpoint/2010/main" val="3576716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D117798-FECF-4C7A-87D2-D4907C1E1A1B}"/>
              </a:ext>
            </a:extLst>
          </p:cNvPr>
          <p:cNvSpPr>
            <a:spLocks noGrp="1"/>
          </p:cNvSpPr>
          <p:nvPr>
            <p:ph type="dt" sz="half" idx="10"/>
          </p:nvPr>
        </p:nvSpPr>
        <p:spPr/>
        <p:txBody>
          <a:bodyPr/>
          <a:lstStyle>
            <a:lvl1pPr>
              <a:defRPr/>
            </a:lvl1pPr>
          </a:lstStyle>
          <a:p>
            <a:pPr>
              <a:defRPr/>
            </a:pPr>
            <a:fld id="{69D71C3B-F31A-473C-8F87-7DB6821CA94C}" type="datetimeFigureOut">
              <a:rPr lang="en-US"/>
              <a:pPr>
                <a:defRPr/>
              </a:pPr>
              <a:t>7/18/2024</a:t>
            </a:fld>
            <a:endParaRPr lang="en-US"/>
          </a:p>
        </p:txBody>
      </p:sp>
      <p:sp>
        <p:nvSpPr>
          <p:cNvPr id="3" name="Footer Placeholder 4">
            <a:extLst>
              <a:ext uri="{FF2B5EF4-FFF2-40B4-BE49-F238E27FC236}">
                <a16:creationId xmlns:a16="http://schemas.microsoft.com/office/drawing/2014/main" id="{CFAB40B2-CD2F-4148-9F68-4F1BD626DDF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21AB7E02-3854-40CE-A7A9-02577A44C096}"/>
              </a:ext>
            </a:extLst>
          </p:cNvPr>
          <p:cNvSpPr>
            <a:spLocks noGrp="1"/>
          </p:cNvSpPr>
          <p:nvPr>
            <p:ph type="sldNum" sz="quarter" idx="12"/>
          </p:nvPr>
        </p:nvSpPr>
        <p:spPr/>
        <p:txBody>
          <a:bodyPr/>
          <a:lstStyle>
            <a:lvl1pPr>
              <a:defRPr/>
            </a:lvl1pPr>
          </a:lstStyle>
          <a:p>
            <a:pPr>
              <a:defRPr/>
            </a:pPr>
            <a:fld id="{56EFCB87-0B9A-429A-9AEB-C54138224476}" type="slidenum">
              <a:rPr lang="en-US"/>
              <a:pPr>
                <a:defRPr/>
              </a:pPr>
              <a:t>‹#›</a:t>
            </a:fld>
            <a:endParaRPr lang="en-US"/>
          </a:p>
        </p:txBody>
      </p:sp>
    </p:spTree>
    <p:extLst>
      <p:ext uri="{BB962C8B-B14F-4D97-AF65-F5344CB8AC3E}">
        <p14:creationId xmlns:p14="http://schemas.microsoft.com/office/powerpoint/2010/main" val="350585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22B7687B-6EB6-446C-8502-1F56D6CA8CB1}"/>
              </a:ext>
            </a:extLst>
          </p:cNvPr>
          <p:cNvSpPr>
            <a:spLocks noGrp="1"/>
          </p:cNvSpPr>
          <p:nvPr>
            <p:ph type="dt" sz="half" idx="10"/>
          </p:nvPr>
        </p:nvSpPr>
        <p:spPr/>
        <p:txBody>
          <a:bodyPr/>
          <a:lstStyle>
            <a:lvl1pPr>
              <a:defRPr/>
            </a:lvl1pPr>
          </a:lstStyle>
          <a:p>
            <a:pPr>
              <a:defRPr/>
            </a:pPr>
            <a:fld id="{A2D35333-F93F-4313-B1E9-F1D51B1B36BE}" type="datetimeFigureOut">
              <a:rPr lang="en-US"/>
              <a:pPr>
                <a:defRPr/>
              </a:pPr>
              <a:t>7/18/2024</a:t>
            </a:fld>
            <a:endParaRPr lang="en-US"/>
          </a:p>
        </p:txBody>
      </p:sp>
      <p:sp>
        <p:nvSpPr>
          <p:cNvPr id="6" name="Footer Placeholder 4">
            <a:extLst>
              <a:ext uri="{FF2B5EF4-FFF2-40B4-BE49-F238E27FC236}">
                <a16:creationId xmlns:a16="http://schemas.microsoft.com/office/drawing/2014/main" id="{D0F0206A-084E-45D2-933D-FF3089EC10F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713F463-D091-47B8-B833-AF36D1E00F8A}"/>
              </a:ext>
            </a:extLst>
          </p:cNvPr>
          <p:cNvSpPr>
            <a:spLocks noGrp="1"/>
          </p:cNvSpPr>
          <p:nvPr>
            <p:ph type="sldNum" sz="quarter" idx="12"/>
          </p:nvPr>
        </p:nvSpPr>
        <p:spPr/>
        <p:txBody>
          <a:bodyPr/>
          <a:lstStyle>
            <a:lvl1pPr>
              <a:defRPr/>
            </a:lvl1pPr>
          </a:lstStyle>
          <a:p>
            <a:pPr>
              <a:defRPr/>
            </a:pPr>
            <a:fld id="{D5FC905B-BC5A-4691-B39F-60503B6E87AF}" type="slidenum">
              <a:rPr lang="en-US"/>
              <a:pPr>
                <a:defRPr/>
              </a:pPr>
              <a:t>‹#›</a:t>
            </a:fld>
            <a:endParaRPr lang="en-US"/>
          </a:p>
        </p:txBody>
      </p:sp>
    </p:spTree>
    <p:extLst>
      <p:ext uri="{BB962C8B-B14F-4D97-AF65-F5344CB8AC3E}">
        <p14:creationId xmlns:p14="http://schemas.microsoft.com/office/powerpoint/2010/main" val="1578452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Click icon to add picture</a:t>
            </a:r>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1F98C307-052E-4EA8-9D16-02CC15385126}"/>
              </a:ext>
            </a:extLst>
          </p:cNvPr>
          <p:cNvSpPr>
            <a:spLocks noGrp="1"/>
          </p:cNvSpPr>
          <p:nvPr>
            <p:ph type="dt" sz="half" idx="10"/>
          </p:nvPr>
        </p:nvSpPr>
        <p:spPr/>
        <p:txBody>
          <a:bodyPr/>
          <a:lstStyle>
            <a:lvl1pPr>
              <a:defRPr/>
            </a:lvl1pPr>
          </a:lstStyle>
          <a:p>
            <a:pPr>
              <a:defRPr/>
            </a:pPr>
            <a:fld id="{8EAEE843-B31D-4B08-8BA7-E2BBE56F375A}" type="datetimeFigureOut">
              <a:rPr lang="en-US"/>
              <a:pPr>
                <a:defRPr/>
              </a:pPr>
              <a:t>7/18/2024</a:t>
            </a:fld>
            <a:endParaRPr lang="en-US"/>
          </a:p>
        </p:txBody>
      </p:sp>
      <p:sp>
        <p:nvSpPr>
          <p:cNvPr id="6" name="Footer Placeholder 4">
            <a:extLst>
              <a:ext uri="{FF2B5EF4-FFF2-40B4-BE49-F238E27FC236}">
                <a16:creationId xmlns:a16="http://schemas.microsoft.com/office/drawing/2014/main" id="{D2745CA8-DD3D-42F2-A40F-03F50C62FC6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6897995-1D29-4527-97C9-B8123D8108E9}"/>
              </a:ext>
            </a:extLst>
          </p:cNvPr>
          <p:cNvSpPr>
            <a:spLocks noGrp="1"/>
          </p:cNvSpPr>
          <p:nvPr>
            <p:ph type="sldNum" sz="quarter" idx="12"/>
          </p:nvPr>
        </p:nvSpPr>
        <p:spPr/>
        <p:txBody>
          <a:bodyPr/>
          <a:lstStyle>
            <a:lvl1pPr>
              <a:defRPr/>
            </a:lvl1pPr>
          </a:lstStyle>
          <a:p>
            <a:pPr>
              <a:defRPr/>
            </a:pPr>
            <a:fld id="{8CEAF58F-680A-4BF5-8496-1BEA5560A9CB}" type="slidenum">
              <a:rPr lang="en-US"/>
              <a:pPr>
                <a:defRPr/>
              </a:pPr>
              <a:t>‹#›</a:t>
            </a:fld>
            <a:endParaRPr lang="en-US"/>
          </a:p>
        </p:txBody>
      </p:sp>
    </p:spTree>
    <p:extLst>
      <p:ext uri="{BB962C8B-B14F-4D97-AF65-F5344CB8AC3E}">
        <p14:creationId xmlns:p14="http://schemas.microsoft.com/office/powerpoint/2010/main" val="3543495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64634AB-EE79-4C57-A1A0-F60720D71E54}"/>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a:extLst>
              <a:ext uri="{FF2B5EF4-FFF2-40B4-BE49-F238E27FC236}">
                <a16:creationId xmlns:a16="http://schemas.microsoft.com/office/drawing/2014/main" id="{79D7A22F-1D67-41C3-9EAB-21227658EFB6}"/>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endParaRPr lang="en-US" altLang="en-US" dirty="0"/>
          </a:p>
        </p:txBody>
      </p:sp>
      <p:sp>
        <p:nvSpPr>
          <p:cNvPr id="4" name="Date Placeholder 3">
            <a:extLst>
              <a:ext uri="{FF2B5EF4-FFF2-40B4-BE49-F238E27FC236}">
                <a16:creationId xmlns:a16="http://schemas.microsoft.com/office/drawing/2014/main" id="{34C8155F-320B-49F0-971C-6753DCF11B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5FBAFEF1-9E79-4C49-8C8B-E4CF40CA49C0}" type="datetimeFigureOut">
              <a:rPr lang="en-US"/>
              <a:pPr>
                <a:defRPr/>
              </a:pPr>
              <a:t>7/18/2024</a:t>
            </a:fld>
            <a:endParaRPr lang="en-US"/>
          </a:p>
        </p:txBody>
      </p:sp>
      <p:sp>
        <p:nvSpPr>
          <p:cNvPr id="5" name="Footer Placeholder 4">
            <a:extLst>
              <a:ext uri="{FF2B5EF4-FFF2-40B4-BE49-F238E27FC236}">
                <a16:creationId xmlns:a16="http://schemas.microsoft.com/office/drawing/2014/main" id="{6B246F27-3BDC-478C-9D06-ADC57C12F3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2AA59005-3FB4-4F3A-9EA6-72C21088AB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6BA50553-0001-47AD-8F67-35EB613B2D73}" type="slidenum">
              <a:rPr lang="en-US"/>
              <a:pPr>
                <a:defRPr/>
              </a:pPr>
              <a:t>‹#›</a:t>
            </a:fld>
            <a:endParaRPr lang="en-US"/>
          </a:p>
        </p:txBody>
      </p:sp>
      <p:sp>
        <p:nvSpPr>
          <p:cNvPr id="2" name="TextBox 1">
            <a:extLst>
              <a:ext uri="{FF2B5EF4-FFF2-40B4-BE49-F238E27FC236}">
                <a16:creationId xmlns:a16="http://schemas.microsoft.com/office/drawing/2014/main" id="{16F2DC8D-4686-ECAA-3508-B3FEE442AE0F}"/>
              </a:ext>
            </a:extLst>
          </p:cNvPr>
          <p:cNvSpPr txBox="1"/>
          <p:nvPr userDrawn="1"/>
        </p:nvSpPr>
        <p:spPr>
          <a:xfrm>
            <a:off x="0" y="0"/>
            <a:ext cx="12192000" cy="461665"/>
          </a:xfrm>
          <a:prstGeom prst="rect">
            <a:avLst/>
          </a:prstGeom>
          <a:noFill/>
        </p:spPr>
        <p:txBody>
          <a:bodyPr wrap="square" rtlCol="0">
            <a:spAutoFit/>
          </a:bodyPr>
          <a:lstStyle/>
          <a:p>
            <a:pPr algn="l"/>
            <a:r>
              <a:rPr lang="en-GB" sz="2400" dirty="0"/>
              <a:t>Draft (21/06/24)</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BB10A3-603F-5E90-D8AB-8342AE1F73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7117EA0-B622-30CD-740D-38939BABBA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2F9AA0D-0FBF-7994-27AB-356E151629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8FFA36-FBB9-470A-A9BD-661A3914E69C}" type="datetimeFigureOut">
              <a:rPr lang="en-GB" smtClean="0"/>
              <a:t>18/07/2024</a:t>
            </a:fld>
            <a:endParaRPr lang="en-GB"/>
          </a:p>
        </p:txBody>
      </p:sp>
      <p:sp>
        <p:nvSpPr>
          <p:cNvPr id="5" name="Footer Placeholder 4">
            <a:extLst>
              <a:ext uri="{FF2B5EF4-FFF2-40B4-BE49-F238E27FC236}">
                <a16:creationId xmlns:a16="http://schemas.microsoft.com/office/drawing/2014/main" id="{F1445547-76E6-08F8-CC7B-CDF28F51F8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BDBA945-C2FD-80DE-E7EF-74039C70FF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21FD78-9BA6-4D58-B554-8E123F16102E}" type="slidenum">
              <a:rPr lang="en-GB" smtClean="0"/>
              <a:t>‹#›</a:t>
            </a:fld>
            <a:endParaRPr lang="en-GB"/>
          </a:p>
        </p:txBody>
      </p:sp>
    </p:spTree>
    <p:extLst>
      <p:ext uri="{BB962C8B-B14F-4D97-AF65-F5344CB8AC3E}">
        <p14:creationId xmlns:p14="http://schemas.microsoft.com/office/powerpoint/2010/main" val="335865224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jpe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CCACC08-F31D-0941-10CE-F81843913F0E}"/>
              </a:ext>
            </a:extLst>
          </p:cNvPr>
          <p:cNvSpPr/>
          <p:nvPr/>
        </p:nvSpPr>
        <p:spPr>
          <a:xfrm>
            <a:off x="0" y="2434237"/>
            <a:ext cx="12192000" cy="3558190"/>
          </a:xfrm>
          <a:prstGeom prst="rect">
            <a:avLst/>
          </a:prstGeom>
          <a:solidFill>
            <a:srgbClr val="4168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FD44742-582B-B0EC-EC85-0860AD8ED173}"/>
              </a:ext>
            </a:extLst>
          </p:cNvPr>
          <p:cNvSpPr txBox="1"/>
          <p:nvPr/>
        </p:nvSpPr>
        <p:spPr>
          <a:xfrm>
            <a:off x="340310" y="2506981"/>
            <a:ext cx="4847209"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Raleway ExtraBold" panose="020B0903030101060003" pitchFamily="34" charset="0"/>
                <a:ea typeface="+mn-ea"/>
                <a:cs typeface="+mn-cs"/>
              </a:rPr>
              <a:t>ICS Spotlight Is Digital Working at System Level</a:t>
            </a:r>
            <a:endParaRPr kumimoji="0" lang="en-GB" sz="4800" b="0" i="0" u="none" strike="noStrike" kern="1200" cap="none" spc="0" normalizeH="0" baseline="0" noProof="0" dirty="0">
              <a:ln>
                <a:noFill/>
              </a:ln>
              <a:solidFill>
                <a:prstClr val="white"/>
              </a:solidFill>
              <a:effectLst/>
              <a:uLnTx/>
              <a:uFillTx/>
              <a:latin typeface="Raleway ExtraBold" panose="020B0903030101060003" pitchFamily="34" charset="0"/>
              <a:ea typeface="+mn-ea"/>
              <a:cs typeface="+mn-cs"/>
            </a:endParaRPr>
          </a:p>
        </p:txBody>
      </p:sp>
      <p:sp>
        <p:nvSpPr>
          <p:cNvPr id="11" name="TextBox 10">
            <a:extLst>
              <a:ext uri="{FF2B5EF4-FFF2-40B4-BE49-F238E27FC236}">
                <a16:creationId xmlns:a16="http://schemas.microsoft.com/office/drawing/2014/main" id="{648D43DF-F4E6-322D-60DA-B3A7005DC2DF}"/>
              </a:ext>
            </a:extLst>
          </p:cNvPr>
          <p:cNvSpPr txBox="1"/>
          <p:nvPr/>
        </p:nvSpPr>
        <p:spPr>
          <a:xfrm>
            <a:off x="10568082" y="1928813"/>
            <a:ext cx="155289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168A3"/>
                </a:solidFill>
                <a:effectLst/>
                <a:uLnTx/>
                <a:uFillTx/>
                <a:latin typeface="Raleway ExtraBold" panose="020B0903030101060003" pitchFamily="34" charset="0"/>
                <a:ea typeface="+mn-ea"/>
                <a:cs typeface="+mn-cs"/>
              </a:rPr>
              <a:t>#DHSS24</a:t>
            </a:r>
          </a:p>
        </p:txBody>
      </p:sp>
      <p:sp>
        <p:nvSpPr>
          <p:cNvPr id="2" name="TextBox 1">
            <a:extLst>
              <a:ext uri="{FF2B5EF4-FFF2-40B4-BE49-F238E27FC236}">
                <a16:creationId xmlns:a16="http://schemas.microsoft.com/office/drawing/2014/main" id="{09597FF0-A370-CB74-DE9D-D26C89FDD8D8}"/>
              </a:ext>
            </a:extLst>
          </p:cNvPr>
          <p:cNvSpPr txBox="1"/>
          <p:nvPr/>
        </p:nvSpPr>
        <p:spPr>
          <a:xfrm>
            <a:off x="6095999" y="2768072"/>
            <a:ext cx="27565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Raleway ExtraBold" panose="020B0903030101060003" pitchFamily="34" charset="0"/>
                <a:ea typeface="+mn-ea"/>
                <a:cs typeface="+mn-cs"/>
              </a:rPr>
              <a:t>Chair: Paul Charnley</a:t>
            </a:r>
          </a:p>
        </p:txBody>
      </p:sp>
      <p:sp>
        <p:nvSpPr>
          <p:cNvPr id="3" name="Rectangle 2">
            <a:extLst>
              <a:ext uri="{FF2B5EF4-FFF2-40B4-BE49-F238E27FC236}">
                <a16:creationId xmlns:a16="http://schemas.microsoft.com/office/drawing/2014/main" id="{8D0A6E87-1136-CFA3-D986-2A5A1AFC71A4}"/>
              </a:ext>
            </a:extLst>
          </p:cNvPr>
          <p:cNvSpPr/>
          <p:nvPr/>
        </p:nvSpPr>
        <p:spPr>
          <a:xfrm flipV="1">
            <a:off x="6211409" y="3196098"/>
            <a:ext cx="1916097"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A250226-7D8F-EB76-2564-B3E033467FD5}"/>
              </a:ext>
            </a:extLst>
          </p:cNvPr>
          <p:cNvSpPr txBox="1"/>
          <p:nvPr/>
        </p:nvSpPr>
        <p:spPr>
          <a:xfrm>
            <a:off x="6096000" y="3338192"/>
            <a:ext cx="203150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Raleway" panose="020B0003030101060003" pitchFamily="34" charset="0"/>
                <a:ea typeface="+mn-ea"/>
                <a:cs typeface="+mn-cs"/>
              </a:rPr>
              <a:t>Co-Chair Digital Blueprinting Steering Committee (NHS England)</a:t>
            </a:r>
            <a:endParaRPr kumimoji="0" lang="en-GB" sz="1400" b="0" i="0" u="none" strike="noStrike" kern="1200" cap="none" spc="0" normalizeH="0" baseline="0" noProof="0" dirty="0">
              <a:ln>
                <a:noFill/>
              </a:ln>
              <a:solidFill>
                <a:prstClr val="white"/>
              </a:solidFill>
              <a:effectLst/>
              <a:uLnTx/>
              <a:uFillTx/>
              <a:latin typeface="Raleway" panose="020B0003030101060003" pitchFamily="34" charset="0"/>
              <a:ea typeface="+mn-ea"/>
              <a:cs typeface="+mn-cs"/>
            </a:endParaRPr>
          </a:p>
        </p:txBody>
      </p:sp>
      <p:sp>
        <p:nvSpPr>
          <p:cNvPr id="15" name="TextBox 14">
            <a:extLst>
              <a:ext uri="{FF2B5EF4-FFF2-40B4-BE49-F238E27FC236}">
                <a16:creationId xmlns:a16="http://schemas.microsoft.com/office/drawing/2014/main" id="{C6397005-3AF4-EE47-7CFA-02279D80A177}"/>
              </a:ext>
            </a:extLst>
          </p:cNvPr>
          <p:cNvSpPr txBox="1"/>
          <p:nvPr/>
        </p:nvSpPr>
        <p:spPr>
          <a:xfrm>
            <a:off x="8852516" y="2768072"/>
            <a:ext cx="22060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Raleway ExtraBold" panose="020B0903030101060003" pitchFamily="34" charset="0"/>
                <a:ea typeface="+mn-ea"/>
                <a:cs typeface="+mn-cs"/>
              </a:rPr>
              <a:t>John Mitchell</a:t>
            </a:r>
          </a:p>
        </p:txBody>
      </p:sp>
      <p:sp>
        <p:nvSpPr>
          <p:cNvPr id="16" name="Rectangle 15">
            <a:extLst>
              <a:ext uri="{FF2B5EF4-FFF2-40B4-BE49-F238E27FC236}">
                <a16:creationId xmlns:a16="http://schemas.microsoft.com/office/drawing/2014/main" id="{4C1A97FE-660D-47E9-C25E-3E39A2BE9123}"/>
              </a:ext>
            </a:extLst>
          </p:cNvPr>
          <p:cNvSpPr/>
          <p:nvPr/>
        </p:nvSpPr>
        <p:spPr>
          <a:xfrm flipV="1">
            <a:off x="8967926" y="3196098"/>
            <a:ext cx="1916097"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A44AB2F0-59AA-A877-3DD6-210D789D898D}"/>
              </a:ext>
            </a:extLst>
          </p:cNvPr>
          <p:cNvSpPr txBox="1"/>
          <p:nvPr/>
        </p:nvSpPr>
        <p:spPr>
          <a:xfrm>
            <a:off x="8852517" y="3338192"/>
            <a:ext cx="254307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Raleway" panose="020B0003030101060003" pitchFamily="34" charset="0"/>
                <a:ea typeface="+mn-ea"/>
                <a:cs typeface="+mn-cs"/>
              </a:rPr>
              <a:t>associate director of digital, NHS Humber and North Yorkshire ICB</a:t>
            </a:r>
            <a:endParaRPr kumimoji="0" lang="en-GB" sz="1400" b="0" i="0" u="none" strike="noStrike" kern="1200" cap="none" spc="0" normalizeH="0" baseline="0" noProof="0" dirty="0">
              <a:ln>
                <a:noFill/>
              </a:ln>
              <a:solidFill>
                <a:prstClr val="white"/>
              </a:solidFill>
              <a:effectLst/>
              <a:uLnTx/>
              <a:uFillTx/>
              <a:latin typeface="Raleway" panose="020B0003030101060003" pitchFamily="34" charset="0"/>
              <a:ea typeface="+mn-ea"/>
              <a:cs typeface="+mn-cs"/>
            </a:endParaRPr>
          </a:p>
        </p:txBody>
      </p:sp>
      <p:sp>
        <p:nvSpPr>
          <p:cNvPr id="18" name="TextBox 17">
            <a:extLst>
              <a:ext uri="{FF2B5EF4-FFF2-40B4-BE49-F238E27FC236}">
                <a16:creationId xmlns:a16="http://schemas.microsoft.com/office/drawing/2014/main" id="{BA237C98-B2C1-0407-5D85-F654652231C0}"/>
              </a:ext>
            </a:extLst>
          </p:cNvPr>
          <p:cNvSpPr txBox="1"/>
          <p:nvPr/>
        </p:nvSpPr>
        <p:spPr>
          <a:xfrm>
            <a:off x="6079725" y="4366375"/>
            <a:ext cx="22060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Raleway ExtraBold" panose="020B0903030101060003" pitchFamily="34" charset="0"/>
                <a:ea typeface="+mn-ea"/>
                <a:cs typeface="+mn-cs"/>
              </a:rPr>
              <a:t>Linda Vernon </a:t>
            </a:r>
          </a:p>
        </p:txBody>
      </p:sp>
      <p:sp>
        <p:nvSpPr>
          <p:cNvPr id="19" name="Rectangle 18">
            <a:extLst>
              <a:ext uri="{FF2B5EF4-FFF2-40B4-BE49-F238E27FC236}">
                <a16:creationId xmlns:a16="http://schemas.microsoft.com/office/drawing/2014/main" id="{01A1BDB0-64B6-F2DA-B431-40510094B204}"/>
              </a:ext>
            </a:extLst>
          </p:cNvPr>
          <p:cNvSpPr/>
          <p:nvPr/>
        </p:nvSpPr>
        <p:spPr>
          <a:xfrm flipV="1">
            <a:off x="6195135" y="4794401"/>
            <a:ext cx="1916097"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BA7B25CD-0181-80FC-B28D-4BB3D4EF6481}"/>
              </a:ext>
            </a:extLst>
          </p:cNvPr>
          <p:cNvSpPr txBox="1"/>
          <p:nvPr/>
        </p:nvSpPr>
        <p:spPr>
          <a:xfrm>
            <a:off x="6079726" y="4936495"/>
            <a:ext cx="254316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Raleway" panose="020B0003030101060003" pitchFamily="34" charset="0"/>
                <a:ea typeface="+mn-ea"/>
                <a:cs typeface="+mn-cs"/>
              </a:rPr>
              <a:t>head of digital empowerment, Lancashire and South Cumbria Integrated Care Board</a:t>
            </a:r>
            <a:endParaRPr kumimoji="0" lang="en-GB" sz="1400" b="0" i="0" u="none" strike="noStrike" kern="1200" cap="none" spc="0" normalizeH="0" baseline="0" noProof="0" dirty="0">
              <a:ln>
                <a:noFill/>
              </a:ln>
              <a:solidFill>
                <a:prstClr val="white"/>
              </a:solidFill>
              <a:effectLst/>
              <a:uLnTx/>
              <a:uFillTx/>
              <a:latin typeface="Raleway" panose="020B0003030101060003" pitchFamily="34" charset="0"/>
              <a:ea typeface="+mn-ea"/>
              <a:cs typeface="+mn-cs"/>
            </a:endParaRPr>
          </a:p>
        </p:txBody>
      </p:sp>
      <p:sp>
        <p:nvSpPr>
          <p:cNvPr id="21" name="TextBox 20">
            <a:extLst>
              <a:ext uri="{FF2B5EF4-FFF2-40B4-BE49-F238E27FC236}">
                <a16:creationId xmlns:a16="http://schemas.microsoft.com/office/drawing/2014/main" id="{5DC97FDF-C353-E12B-F44E-219D6A8FBAE3}"/>
              </a:ext>
            </a:extLst>
          </p:cNvPr>
          <p:cNvSpPr txBox="1"/>
          <p:nvPr/>
        </p:nvSpPr>
        <p:spPr>
          <a:xfrm>
            <a:off x="8844380" y="4092476"/>
            <a:ext cx="31903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Raleway ExtraBold" panose="020B0903030101060003" pitchFamily="34" charset="0"/>
                <a:ea typeface="+mn-ea"/>
                <a:cs typeface="+mn-cs"/>
              </a:rPr>
              <a:t>Dr Deepa </a:t>
            </a:r>
            <a:r>
              <a:rPr kumimoji="0" lang="en-GB" sz="2000" b="0" i="0" u="none" strike="noStrike" kern="1200" cap="none" spc="0" normalizeH="0" baseline="0" noProof="0" dirty="0" err="1">
                <a:ln>
                  <a:noFill/>
                </a:ln>
                <a:solidFill>
                  <a:prstClr val="white"/>
                </a:solidFill>
                <a:effectLst/>
                <a:uLnTx/>
                <a:uFillTx/>
                <a:latin typeface="Raleway ExtraBold" panose="020B0903030101060003" pitchFamily="34" charset="0"/>
                <a:ea typeface="+mn-ea"/>
                <a:cs typeface="+mn-cs"/>
              </a:rPr>
              <a:t>Shanmugasundaram</a:t>
            </a:r>
            <a:r>
              <a:rPr kumimoji="0" lang="en-GB" sz="2000" b="0" i="0" u="none" strike="noStrike" kern="1200" cap="none" spc="0" normalizeH="0" baseline="0" noProof="0" dirty="0">
                <a:ln>
                  <a:noFill/>
                </a:ln>
                <a:solidFill>
                  <a:prstClr val="white"/>
                </a:solidFill>
                <a:effectLst/>
                <a:uLnTx/>
                <a:uFillTx/>
                <a:latin typeface="Raleway ExtraBold" panose="020B0903030101060003" pitchFamily="34" charset="0"/>
                <a:ea typeface="+mn-ea"/>
                <a:cs typeface="+mn-cs"/>
              </a:rPr>
              <a:t> </a:t>
            </a:r>
          </a:p>
        </p:txBody>
      </p:sp>
      <p:sp>
        <p:nvSpPr>
          <p:cNvPr id="22" name="Rectangle 21">
            <a:extLst>
              <a:ext uri="{FF2B5EF4-FFF2-40B4-BE49-F238E27FC236}">
                <a16:creationId xmlns:a16="http://schemas.microsoft.com/office/drawing/2014/main" id="{E1AE290C-0CD4-4ED8-8FCF-31BFCA7C4B7E}"/>
              </a:ext>
            </a:extLst>
          </p:cNvPr>
          <p:cNvSpPr/>
          <p:nvPr/>
        </p:nvSpPr>
        <p:spPr>
          <a:xfrm flipV="1">
            <a:off x="8959789" y="4794401"/>
            <a:ext cx="1916097"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DB2D3D80-3C1E-31FE-82A5-66F402D80F82}"/>
              </a:ext>
            </a:extLst>
          </p:cNvPr>
          <p:cNvSpPr txBox="1"/>
          <p:nvPr/>
        </p:nvSpPr>
        <p:spPr>
          <a:xfrm>
            <a:off x="8844380" y="4936495"/>
            <a:ext cx="162313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Raleway" panose="020B0003030101060003" pitchFamily="34" charset="0"/>
                <a:ea typeface="+mn-ea"/>
                <a:cs typeface="+mn-cs"/>
              </a:rPr>
              <a:t>CCIO, Mid and South Essex ICS</a:t>
            </a:r>
            <a:endParaRPr kumimoji="0" lang="en-GB" sz="1400" b="0" i="0" u="none" strike="noStrike" kern="1200" cap="none" spc="0" normalizeH="0" baseline="0" noProof="0" dirty="0">
              <a:ln>
                <a:noFill/>
              </a:ln>
              <a:solidFill>
                <a:prstClr val="white"/>
              </a:solidFill>
              <a:effectLst/>
              <a:uLnTx/>
              <a:uFillTx/>
              <a:latin typeface="Raleway" panose="020B0003030101060003" pitchFamily="34" charset="0"/>
              <a:ea typeface="+mn-ea"/>
              <a:cs typeface="+mn-cs"/>
            </a:endParaRPr>
          </a:p>
        </p:txBody>
      </p:sp>
      <p:pic>
        <p:nvPicPr>
          <p:cNvPr id="9" name="Picture 8" descr="A logo on a black background&#10;&#10;Description automatically generated">
            <a:extLst>
              <a:ext uri="{FF2B5EF4-FFF2-40B4-BE49-F238E27FC236}">
                <a16:creationId xmlns:a16="http://schemas.microsoft.com/office/drawing/2014/main" id="{A2224A08-960F-07ED-7FF4-006DBDA64A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310" y="311979"/>
            <a:ext cx="3895725" cy="1794334"/>
          </a:xfrm>
          <a:prstGeom prst="rect">
            <a:avLst/>
          </a:prstGeom>
        </p:spPr>
      </p:pic>
      <p:sp>
        <p:nvSpPr>
          <p:cNvPr id="10" name="Rectangle 9">
            <a:extLst>
              <a:ext uri="{FF2B5EF4-FFF2-40B4-BE49-F238E27FC236}">
                <a16:creationId xmlns:a16="http://schemas.microsoft.com/office/drawing/2014/main" id="{6CC88498-22AD-C1DD-0D89-0DF72C76718B}"/>
              </a:ext>
            </a:extLst>
          </p:cNvPr>
          <p:cNvSpPr/>
          <p:nvPr/>
        </p:nvSpPr>
        <p:spPr>
          <a:xfrm>
            <a:off x="0" y="6720395"/>
            <a:ext cx="12192000" cy="204279"/>
          </a:xfrm>
          <a:prstGeom prst="rect">
            <a:avLst/>
          </a:prstGeom>
          <a:solidFill>
            <a:srgbClr val="009E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4818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E7892D6-2C31-0A72-060E-8C4FC0D44565}"/>
              </a:ext>
            </a:extLst>
          </p:cNvPr>
          <p:cNvPicPr>
            <a:picLocks noChangeAspect="1"/>
          </p:cNvPicPr>
          <p:nvPr/>
        </p:nvPicPr>
        <p:blipFill>
          <a:blip r:embed="rId2"/>
          <a:stretch>
            <a:fillRect/>
          </a:stretch>
        </p:blipFill>
        <p:spPr>
          <a:xfrm>
            <a:off x="3640139" y="433431"/>
            <a:ext cx="9144000" cy="6858000"/>
          </a:xfrm>
          <a:prstGeom prst="rect">
            <a:avLst/>
          </a:prstGeom>
          <a:effectLst>
            <a:softEdge rad="1219200"/>
          </a:effectLst>
        </p:spPr>
      </p:pic>
      <p:sp>
        <p:nvSpPr>
          <p:cNvPr id="2" name="TextBox 1">
            <a:extLst>
              <a:ext uri="{FF2B5EF4-FFF2-40B4-BE49-F238E27FC236}">
                <a16:creationId xmlns:a16="http://schemas.microsoft.com/office/drawing/2014/main" id="{A978B92E-00C8-5A35-3224-06BD888F4400}"/>
              </a:ext>
            </a:extLst>
          </p:cNvPr>
          <p:cNvSpPr txBox="1"/>
          <p:nvPr/>
        </p:nvSpPr>
        <p:spPr>
          <a:xfrm>
            <a:off x="0" y="171821"/>
            <a:ext cx="12192000" cy="523220"/>
          </a:xfrm>
          <a:prstGeom prst="rect">
            <a:avLst/>
          </a:prstGeom>
          <a:noFill/>
        </p:spPr>
        <p:txBody>
          <a:bodyPr wrap="square" rtlCol="0">
            <a:spAutoFit/>
          </a:bodyPr>
          <a:lstStyle/>
          <a:p>
            <a:pPr algn="ctr"/>
            <a:r>
              <a:rPr lang="en-GB" sz="2800" dirty="0"/>
              <a:t>The Pain Points (The Big List) </a:t>
            </a:r>
          </a:p>
        </p:txBody>
      </p:sp>
      <p:sp>
        <p:nvSpPr>
          <p:cNvPr id="8" name="Rectangle: Rounded Corners 7">
            <a:extLst>
              <a:ext uri="{FF2B5EF4-FFF2-40B4-BE49-F238E27FC236}">
                <a16:creationId xmlns:a16="http://schemas.microsoft.com/office/drawing/2014/main" id="{2E096B35-A59C-51C3-BA65-830CB10ACCEB}"/>
              </a:ext>
            </a:extLst>
          </p:cNvPr>
          <p:cNvSpPr/>
          <p:nvPr/>
        </p:nvSpPr>
        <p:spPr>
          <a:xfrm>
            <a:off x="190500" y="1227181"/>
            <a:ext cx="11734800" cy="5270500"/>
          </a:xfrm>
          <a:prstGeom prst="round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path path="circle">
              <a:fillToRect l="100000" t="100000"/>
            </a:path>
            <a:tileRect r="-100000" b="-100000"/>
          </a:gradFill>
          <a:effectLst>
            <a:outerShdw blurRad="50800" dist="38100" dir="13500000" algn="br" rotWithShape="0">
              <a:prstClr val="black">
                <a:alpha val="40000"/>
              </a:prstClr>
            </a:outerShdw>
            <a:softEdge rad="31750"/>
          </a:effectLst>
        </p:spPr>
        <p:style>
          <a:lnRef idx="1">
            <a:schemeClr val="accent2"/>
          </a:lnRef>
          <a:fillRef idx="2">
            <a:schemeClr val="accent2"/>
          </a:fillRef>
          <a:effectRef idx="1">
            <a:schemeClr val="accent2"/>
          </a:effectRef>
          <a:fontRef idx="minor">
            <a:schemeClr val="dk1"/>
          </a:fontRef>
        </p:style>
        <p:txBody>
          <a:bodyPr rtlCol="0" anchor="ctr" anchorCtr="0"/>
          <a:lstStyle/>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Support for truly system wide integrated digital planning and delivery covering all aspects of care</a:t>
            </a:r>
          </a:p>
          <a:p>
            <a:pPr marL="285750" indent="-285750">
              <a:buFont typeface="Arial" panose="020B0604020202020204" pitchFamily="34" charset="0"/>
              <a:buChar char="•"/>
            </a:pPr>
            <a:r>
              <a:rPr lang="en-GB" sz="2400" dirty="0"/>
              <a:t>Cyber response &amp; resilience</a:t>
            </a:r>
          </a:p>
          <a:p>
            <a:pPr marL="285750" indent="-285750">
              <a:buFont typeface="Arial" panose="020B0604020202020204" pitchFamily="34" charset="0"/>
              <a:buChar char="•"/>
            </a:pPr>
            <a:r>
              <a:rPr lang="en-GB" sz="2400" dirty="0"/>
              <a:t>Lack of Centres of excellence</a:t>
            </a:r>
          </a:p>
          <a:p>
            <a:pPr marL="285750" indent="-285750">
              <a:buFont typeface="Arial" panose="020B0604020202020204" pitchFamily="34" charset="0"/>
              <a:buChar char="•"/>
            </a:pPr>
            <a:r>
              <a:rPr lang="en-GB" sz="2400" dirty="0"/>
              <a:t>Improved NHS App Infrastructure </a:t>
            </a:r>
          </a:p>
          <a:p>
            <a:pPr marL="285750" indent="-285750">
              <a:buFont typeface="Arial" panose="020B0604020202020204" pitchFamily="34" charset="0"/>
              <a:buChar char="•"/>
            </a:pPr>
            <a:r>
              <a:rPr lang="en-GB" sz="2400" dirty="0"/>
              <a:t>Lack of architecture standards\plan</a:t>
            </a:r>
          </a:p>
          <a:p>
            <a:pPr marL="285750" indent="-285750">
              <a:buFont typeface="Arial" panose="020B0604020202020204" pitchFamily="34" charset="0"/>
              <a:buChar char="•"/>
            </a:pPr>
            <a:r>
              <a:rPr lang="en-GB" sz="2400" dirty="0"/>
              <a:t>Re-use, sharing, and rationalisation of systems (not possible)</a:t>
            </a:r>
          </a:p>
          <a:p>
            <a:pPr marL="285750" indent="-285750">
              <a:buFont typeface="Arial" panose="020B0604020202020204" pitchFamily="34" charset="0"/>
              <a:buChar char="•"/>
            </a:pPr>
            <a:r>
              <a:rPr lang="en-GB" sz="2400" dirty="0"/>
              <a:t>Standardised Connectivity</a:t>
            </a:r>
          </a:p>
          <a:p>
            <a:pPr marL="285750" indent="-285750">
              <a:buFont typeface="Arial" panose="020B0604020202020204" pitchFamily="34" charset="0"/>
              <a:buChar char="•"/>
            </a:pPr>
            <a:r>
              <a:rPr lang="en-GB" sz="2400" dirty="0"/>
              <a:t>Lack of architecture standards\plan</a:t>
            </a:r>
          </a:p>
          <a:p>
            <a:pPr marL="285750" indent="-285750">
              <a:buFont typeface="Arial" panose="020B0604020202020204" pitchFamily="34" charset="0"/>
              <a:buChar char="•"/>
            </a:pPr>
            <a:r>
              <a:rPr lang="en-GB" sz="2400" dirty="0"/>
              <a:t>National Services not delivered by the front line</a:t>
            </a:r>
          </a:p>
          <a:p>
            <a:pPr marL="285750" indent="-285750">
              <a:buFont typeface="Arial" panose="020B0604020202020204" pitchFamily="34" charset="0"/>
              <a:buChar char="•"/>
            </a:pPr>
            <a:r>
              <a:rPr lang="en-GB" sz="2400" dirty="0"/>
              <a:t>Skills among our workforce </a:t>
            </a:r>
          </a:p>
          <a:p>
            <a:pPr marL="285750" indent="-285750">
              <a:buFont typeface="Arial" panose="020B0604020202020204" pitchFamily="34" charset="0"/>
              <a:buChar char="•"/>
            </a:pPr>
            <a:r>
              <a:rPr lang="en-GB" sz="2400" dirty="0"/>
              <a:t>Digital health literacy in populations\communities</a:t>
            </a:r>
          </a:p>
        </p:txBody>
      </p:sp>
      <p:sp>
        <p:nvSpPr>
          <p:cNvPr id="7" name="TextBox 6">
            <a:extLst>
              <a:ext uri="{FF2B5EF4-FFF2-40B4-BE49-F238E27FC236}">
                <a16:creationId xmlns:a16="http://schemas.microsoft.com/office/drawing/2014/main" id="{8F469112-3DB1-F9DB-3CDE-985DDD254D3B}"/>
              </a:ext>
            </a:extLst>
          </p:cNvPr>
          <p:cNvSpPr txBox="1"/>
          <p:nvPr/>
        </p:nvSpPr>
        <p:spPr>
          <a:xfrm>
            <a:off x="266700" y="1254916"/>
            <a:ext cx="11658600" cy="461665"/>
          </a:xfrm>
          <a:prstGeom prst="rect">
            <a:avLst/>
          </a:prstGeom>
          <a:noFill/>
        </p:spPr>
        <p:txBody>
          <a:bodyPr wrap="square">
            <a:spAutoFit/>
          </a:bodyPr>
          <a:lstStyle/>
          <a:p>
            <a:pPr algn="ctr"/>
            <a:r>
              <a:rPr lang="en-GB" sz="2400" b="1" dirty="0">
                <a:latin typeface="Aptos" panose="020B0004020202020204" pitchFamily="34" charset="0"/>
              </a:rPr>
              <a:t>Infrastructure, service and future</a:t>
            </a:r>
          </a:p>
        </p:txBody>
      </p:sp>
      <p:pic>
        <p:nvPicPr>
          <p:cNvPr id="14" name="Picture 13" descr="A black rectangle with a black background&#10;&#10;Description automatically generated">
            <a:extLst>
              <a:ext uri="{FF2B5EF4-FFF2-40B4-BE49-F238E27FC236}">
                <a16:creationId xmlns:a16="http://schemas.microsoft.com/office/drawing/2014/main" id="{259F052E-D00A-1920-4277-6ED3CC0CD781}"/>
              </a:ext>
            </a:extLst>
          </p:cNvPr>
          <p:cNvPicPr>
            <a:picLocks noChangeAspect="1"/>
          </p:cNvPicPr>
          <p:nvPr/>
        </p:nvPicPr>
        <p:blipFill>
          <a:blip r:embed="rId3"/>
          <a:stretch>
            <a:fillRect/>
          </a:stretch>
        </p:blipFill>
        <p:spPr>
          <a:xfrm>
            <a:off x="7034769" y="3244761"/>
            <a:ext cx="5462032" cy="4578810"/>
          </a:xfrm>
          <a:prstGeom prst="rect">
            <a:avLst/>
          </a:prstGeom>
        </p:spPr>
      </p:pic>
      <p:pic>
        <p:nvPicPr>
          <p:cNvPr id="21" name="Picture 20" descr="A black rectangle with a black background&#10;&#10;Description automatically generated">
            <a:extLst>
              <a:ext uri="{FF2B5EF4-FFF2-40B4-BE49-F238E27FC236}">
                <a16:creationId xmlns:a16="http://schemas.microsoft.com/office/drawing/2014/main" id="{13F37F0A-612D-52B0-B5B5-226720154C57}"/>
              </a:ext>
            </a:extLst>
          </p:cNvPr>
          <p:cNvPicPr>
            <a:picLocks noChangeAspect="1"/>
          </p:cNvPicPr>
          <p:nvPr/>
        </p:nvPicPr>
        <p:blipFill>
          <a:blip r:embed="rId4"/>
          <a:stretch>
            <a:fillRect/>
          </a:stretch>
        </p:blipFill>
        <p:spPr>
          <a:xfrm>
            <a:off x="7034769" y="832923"/>
            <a:ext cx="5462032" cy="4578810"/>
          </a:xfrm>
          <a:prstGeom prst="rect">
            <a:avLst/>
          </a:prstGeom>
        </p:spPr>
      </p:pic>
    </p:spTree>
    <p:extLst>
      <p:ext uri="{BB962C8B-B14F-4D97-AF65-F5344CB8AC3E}">
        <p14:creationId xmlns:p14="http://schemas.microsoft.com/office/powerpoint/2010/main" val="24331802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E7892D6-2C31-0A72-060E-8C4FC0D44565}"/>
              </a:ext>
            </a:extLst>
          </p:cNvPr>
          <p:cNvPicPr>
            <a:picLocks noChangeAspect="1"/>
          </p:cNvPicPr>
          <p:nvPr/>
        </p:nvPicPr>
        <p:blipFill>
          <a:blip r:embed="rId2"/>
          <a:stretch>
            <a:fillRect/>
          </a:stretch>
        </p:blipFill>
        <p:spPr>
          <a:xfrm>
            <a:off x="3640139" y="433431"/>
            <a:ext cx="9144000" cy="6858000"/>
          </a:xfrm>
          <a:prstGeom prst="rect">
            <a:avLst/>
          </a:prstGeom>
          <a:effectLst>
            <a:softEdge rad="1219200"/>
          </a:effectLst>
        </p:spPr>
      </p:pic>
      <p:sp>
        <p:nvSpPr>
          <p:cNvPr id="2" name="TextBox 1">
            <a:extLst>
              <a:ext uri="{FF2B5EF4-FFF2-40B4-BE49-F238E27FC236}">
                <a16:creationId xmlns:a16="http://schemas.microsoft.com/office/drawing/2014/main" id="{A978B92E-00C8-5A35-3224-06BD888F4400}"/>
              </a:ext>
            </a:extLst>
          </p:cNvPr>
          <p:cNvSpPr txBox="1"/>
          <p:nvPr/>
        </p:nvSpPr>
        <p:spPr>
          <a:xfrm>
            <a:off x="0" y="171821"/>
            <a:ext cx="12192000" cy="523220"/>
          </a:xfrm>
          <a:prstGeom prst="rect">
            <a:avLst/>
          </a:prstGeom>
          <a:noFill/>
        </p:spPr>
        <p:txBody>
          <a:bodyPr wrap="square" rtlCol="0">
            <a:spAutoFit/>
          </a:bodyPr>
          <a:lstStyle/>
          <a:p>
            <a:pPr algn="ctr"/>
            <a:r>
              <a:rPr lang="en-GB" sz="2800" dirty="0"/>
              <a:t>The Pain Points (The Big List) </a:t>
            </a:r>
          </a:p>
        </p:txBody>
      </p:sp>
      <p:sp>
        <p:nvSpPr>
          <p:cNvPr id="9" name="Rectangle: Rounded Corners 8">
            <a:extLst>
              <a:ext uri="{FF2B5EF4-FFF2-40B4-BE49-F238E27FC236}">
                <a16:creationId xmlns:a16="http://schemas.microsoft.com/office/drawing/2014/main" id="{E631F4E1-B734-715D-058B-4E431CBCD72B}"/>
              </a:ext>
            </a:extLst>
          </p:cNvPr>
          <p:cNvSpPr/>
          <p:nvPr/>
        </p:nvSpPr>
        <p:spPr>
          <a:xfrm>
            <a:off x="171450" y="1227181"/>
            <a:ext cx="11849100" cy="5270500"/>
          </a:xfrm>
          <a:prstGeom prst="round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a:outerShdw blurRad="50800" dist="38100" dir="13500000" algn="br" rotWithShape="0">
              <a:prstClr val="black">
                <a:alpha val="40000"/>
              </a:prstClr>
            </a:outerShdw>
            <a:softEdge rad="31750"/>
          </a:effectLst>
        </p:spPr>
        <p:style>
          <a:lnRef idx="1">
            <a:schemeClr val="accent6"/>
          </a:lnRef>
          <a:fillRef idx="2">
            <a:schemeClr val="accent6"/>
          </a:fillRef>
          <a:effectRef idx="1">
            <a:schemeClr val="accent6"/>
          </a:effectRef>
          <a:fontRef idx="minor">
            <a:schemeClr val="dk1"/>
          </a:fontRef>
        </p:style>
        <p:txBody>
          <a:bodyPr rtlCol="0" anchor="ctr"/>
          <a:lstStyle/>
          <a:p>
            <a:pPr marL="285750" indent="-285750">
              <a:buFont typeface="Arial" panose="020B0604020202020204" pitchFamily="34" charset="0"/>
              <a:buChar char="•"/>
            </a:pPr>
            <a:r>
              <a:rPr lang="en-GB" sz="3200" dirty="0"/>
              <a:t>Managing funding allocations from capital into revenue</a:t>
            </a:r>
          </a:p>
          <a:p>
            <a:pPr marL="285750" indent="-285750">
              <a:buFont typeface="Arial" panose="020B0604020202020204" pitchFamily="34" charset="0"/>
              <a:buChar char="•"/>
            </a:pPr>
            <a:r>
              <a:rPr lang="en-GB" sz="3200" dirty="0"/>
              <a:t>Escalating Costs</a:t>
            </a:r>
          </a:p>
        </p:txBody>
      </p:sp>
      <p:sp>
        <p:nvSpPr>
          <p:cNvPr id="13" name="TextBox 12">
            <a:extLst>
              <a:ext uri="{FF2B5EF4-FFF2-40B4-BE49-F238E27FC236}">
                <a16:creationId xmlns:a16="http://schemas.microsoft.com/office/drawing/2014/main" id="{9D6C6F46-E558-0903-AA16-0B0A6ABBD112}"/>
              </a:ext>
            </a:extLst>
          </p:cNvPr>
          <p:cNvSpPr txBox="1"/>
          <p:nvPr/>
        </p:nvSpPr>
        <p:spPr>
          <a:xfrm>
            <a:off x="393700" y="1393416"/>
            <a:ext cx="11404600" cy="461665"/>
          </a:xfrm>
          <a:prstGeom prst="rect">
            <a:avLst/>
          </a:prstGeom>
          <a:noFill/>
        </p:spPr>
        <p:txBody>
          <a:bodyPr wrap="square">
            <a:spAutoFit/>
          </a:bodyPr>
          <a:lstStyle/>
          <a:p>
            <a:pPr algn="ctr"/>
            <a:r>
              <a:rPr lang="en-GB" sz="2400" b="1" dirty="0">
                <a:latin typeface="Aptos" panose="020B0004020202020204" pitchFamily="34" charset="0"/>
              </a:rPr>
              <a:t>Funding</a:t>
            </a:r>
          </a:p>
        </p:txBody>
      </p:sp>
      <p:pic>
        <p:nvPicPr>
          <p:cNvPr id="6" name="Picture 5" descr="A black rectangle with a black background&#10;&#10;Description automatically generated">
            <a:extLst>
              <a:ext uri="{FF2B5EF4-FFF2-40B4-BE49-F238E27FC236}">
                <a16:creationId xmlns:a16="http://schemas.microsoft.com/office/drawing/2014/main" id="{E3EA5C1D-2ED7-9E53-6C34-4019C7DDA9A4}"/>
              </a:ext>
            </a:extLst>
          </p:cNvPr>
          <p:cNvPicPr>
            <a:picLocks noChangeAspect="1"/>
          </p:cNvPicPr>
          <p:nvPr/>
        </p:nvPicPr>
        <p:blipFill>
          <a:blip r:embed="rId3"/>
          <a:stretch>
            <a:fillRect/>
          </a:stretch>
        </p:blipFill>
        <p:spPr>
          <a:xfrm>
            <a:off x="5709207" y="2247900"/>
            <a:ext cx="7074932" cy="5930900"/>
          </a:xfrm>
          <a:prstGeom prst="rect">
            <a:avLst/>
          </a:prstGeom>
        </p:spPr>
      </p:pic>
    </p:spTree>
    <p:extLst>
      <p:ext uri="{BB962C8B-B14F-4D97-AF65-F5344CB8AC3E}">
        <p14:creationId xmlns:p14="http://schemas.microsoft.com/office/powerpoint/2010/main" val="6078937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E7892D6-2C31-0A72-060E-8C4FC0D44565}"/>
              </a:ext>
            </a:extLst>
          </p:cNvPr>
          <p:cNvPicPr>
            <a:picLocks noChangeAspect="1"/>
          </p:cNvPicPr>
          <p:nvPr/>
        </p:nvPicPr>
        <p:blipFill>
          <a:blip r:embed="rId2"/>
          <a:stretch>
            <a:fillRect/>
          </a:stretch>
        </p:blipFill>
        <p:spPr>
          <a:xfrm>
            <a:off x="3640139" y="433431"/>
            <a:ext cx="9144000" cy="6858000"/>
          </a:xfrm>
          <a:prstGeom prst="rect">
            <a:avLst/>
          </a:prstGeom>
          <a:effectLst>
            <a:softEdge rad="1219200"/>
          </a:effectLst>
        </p:spPr>
      </p:pic>
      <p:sp>
        <p:nvSpPr>
          <p:cNvPr id="2" name="TextBox 1">
            <a:extLst>
              <a:ext uri="{FF2B5EF4-FFF2-40B4-BE49-F238E27FC236}">
                <a16:creationId xmlns:a16="http://schemas.microsoft.com/office/drawing/2014/main" id="{A978B92E-00C8-5A35-3224-06BD888F4400}"/>
              </a:ext>
            </a:extLst>
          </p:cNvPr>
          <p:cNvSpPr txBox="1"/>
          <p:nvPr/>
        </p:nvSpPr>
        <p:spPr>
          <a:xfrm>
            <a:off x="0" y="171821"/>
            <a:ext cx="12192000" cy="523220"/>
          </a:xfrm>
          <a:prstGeom prst="rect">
            <a:avLst/>
          </a:prstGeom>
          <a:noFill/>
        </p:spPr>
        <p:txBody>
          <a:bodyPr wrap="square" rtlCol="0">
            <a:spAutoFit/>
          </a:bodyPr>
          <a:lstStyle/>
          <a:p>
            <a:pPr algn="ctr"/>
            <a:r>
              <a:rPr lang="en-GB" sz="2800" dirty="0"/>
              <a:t>The Pain Points (The Big List) </a:t>
            </a:r>
          </a:p>
        </p:txBody>
      </p:sp>
      <p:sp>
        <p:nvSpPr>
          <p:cNvPr id="10" name="Rectangle: Rounded Corners 9">
            <a:extLst>
              <a:ext uri="{FF2B5EF4-FFF2-40B4-BE49-F238E27FC236}">
                <a16:creationId xmlns:a16="http://schemas.microsoft.com/office/drawing/2014/main" id="{8999E088-670F-F993-9FED-F660C3539391}"/>
              </a:ext>
            </a:extLst>
          </p:cNvPr>
          <p:cNvSpPr/>
          <p:nvPr/>
        </p:nvSpPr>
        <p:spPr>
          <a:xfrm>
            <a:off x="266700" y="1227181"/>
            <a:ext cx="11773989" cy="5270500"/>
          </a:xfrm>
          <a:prstGeom prst="round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a:outerShdw blurRad="50800" dist="38100" dir="13500000" algn="br" rotWithShape="0">
              <a:prstClr val="black">
                <a:alpha val="40000"/>
              </a:prstClr>
            </a:outerShdw>
            <a:softEdge rad="31750"/>
          </a:effectLst>
        </p:spPr>
        <p:style>
          <a:lnRef idx="1">
            <a:schemeClr val="accent4"/>
          </a:lnRef>
          <a:fillRef idx="2">
            <a:schemeClr val="accent4"/>
          </a:fillRef>
          <a:effectRef idx="1">
            <a:schemeClr val="accent4"/>
          </a:effectRef>
          <a:fontRef idx="minor">
            <a:schemeClr val="dk1"/>
          </a:fontRef>
        </p:style>
        <p:txBody>
          <a:bodyPr rtlCol="0" anchor="ctr"/>
          <a:lstStyle/>
          <a:p>
            <a:pPr marL="285750" indent="-285750">
              <a:buFont typeface="Arial" panose="020B0604020202020204" pitchFamily="34" charset="0"/>
              <a:buChar char="•"/>
            </a:pPr>
            <a:r>
              <a:rPr lang="en-GB" sz="3200" dirty="0"/>
              <a:t>Outdated Infrastructure</a:t>
            </a:r>
          </a:p>
          <a:p>
            <a:pPr marL="285750" indent="-285750">
              <a:buFont typeface="Arial" panose="020B0604020202020204" pitchFamily="34" charset="0"/>
              <a:buChar char="•"/>
            </a:pPr>
            <a:r>
              <a:rPr lang="en-GB" sz="3200" dirty="0"/>
              <a:t>Dependency on Legacy systems</a:t>
            </a:r>
          </a:p>
          <a:p>
            <a:pPr marL="285750" indent="-285750">
              <a:buFont typeface="Arial" panose="020B0604020202020204" pitchFamily="34" charset="0"/>
              <a:buChar char="•"/>
            </a:pPr>
            <a:r>
              <a:rPr lang="en-GB" sz="3200" dirty="0"/>
              <a:t>Ageing national systems</a:t>
            </a:r>
          </a:p>
        </p:txBody>
      </p:sp>
      <p:sp>
        <p:nvSpPr>
          <p:cNvPr id="15" name="TextBox 14">
            <a:extLst>
              <a:ext uri="{FF2B5EF4-FFF2-40B4-BE49-F238E27FC236}">
                <a16:creationId xmlns:a16="http://schemas.microsoft.com/office/drawing/2014/main" id="{F55F40CE-BCD3-206F-834E-F27BF95F4513}"/>
              </a:ext>
            </a:extLst>
          </p:cNvPr>
          <p:cNvSpPr txBox="1"/>
          <p:nvPr/>
        </p:nvSpPr>
        <p:spPr>
          <a:xfrm>
            <a:off x="296559" y="1399584"/>
            <a:ext cx="11773988" cy="461665"/>
          </a:xfrm>
          <a:prstGeom prst="rect">
            <a:avLst/>
          </a:prstGeom>
          <a:noFill/>
        </p:spPr>
        <p:txBody>
          <a:bodyPr wrap="square">
            <a:spAutoFit/>
          </a:bodyPr>
          <a:lstStyle/>
          <a:p>
            <a:pPr algn="ctr"/>
            <a:r>
              <a:rPr lang="en-GB" sz="2400" b="1" dirty="0">
                <a:latin typeface="Aptos" panose="020B0004020202020204" pitchFamily="34" charset="0"/>
              </a:rPr>
              <a:t>Digital Debt</a:t>
            </a:r>
          </a:p>
        </p:txBody>
      </p:sp>
      <p:pic>
        <p:nvPicPr>
          <p:cNvPr id="6" name="Picture 5" descr="A black rectangle with a black background&#10;&#10;Description automatically generated">
            <a:extLst>
              <a:ext uri="{FF2B5EF4-FFF2-40B4-BE49-F238E27FC236}">
                <a16:creationId xmlns:a16="http://schemas.microsoft.com/office/drawing/2014/main" id="{3AD66909-0D44-D57D-3770-0A6EE3E79AD5}"/>
              </a:ext>
            </a:extLst>
          </p:cNvPr>
          <p:cNvPicPr>
            <a:picLocks noChangeAspect="1"/>
          </p:cNvPicPr>
          <p:nvPr/>
        </p:nvPicPr>
        <p:blipFill>
          <a:blip r:embed="rId3"/>
          <a:stretch>
            <a:fillRect/>
          </a:stretch>
        </p:blipFill>
        <p:spPr>
          <a:xfrm>
            <a:off x="5784377" y="2425120"/>
            <a:ext cx="6763224" cy="5669596"/>
          </a:xfrm>
          <a:prstGeom prst="rect">
            <a:avLst/>
          </a:prstGeom>
        </p:spPr>
      </p:pic>
      <p:pic>
        <p:nvPicPr>
          <p:cNvPr id="17" name="Picture 16" descr="A black rectangle with a black background&#10;&#10;Description automatically generated">
            <a:extLst>
              <a:ext uri="{FF2B5EF4-FFF2-40B4-BE49-F238E27FC236}">
                <a16:creationId xmlns:a16="http://schemas.microsoft.com/office/drawing/2014/main" id="{26F68CE7-CCB8-BFA5-6553-86A7B5FB1003}"/>
              </a:ext>
            </a:extLst>
          </p:cNvPr>
          <p:cNvPicPr>
            <a:picLocks noChangeAspect="1"/>
          </p:cNvPicPr>
          <p:nvPr/>
        </p:nvPicPr>
        <p:blipFill>
          <a:blip r:embed="rId4"/>
          <a:stretch>
            <a:fillRect/>
          </a:stretch>
        </p:blipFill>
        <p:spPr>
          <a:xfrm>
            <a:off x="5704272" y="171821"/>
            <a:ext cx="6923434" cy="5803900"/>
          </a:xfrm>
          <a:prstGeom prst="rect">
            <a:avLst/>
          </a:prstGeom>
        </p:spPr>
      </p:pic>
    </p:spTree>
    <p:extLst>
      <p:ext uri="{BB962C8B-B14F-4D97-AF65-F5344CB8AC3E}">
        <p14:creationId xmlns:p14="http://schemas.microsoft.com/office/powerpoint/2010/main" val="36079097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at does it take to become a doctor? - BBC News">
            <a:extLst>
              <a:ext uri="{FF2B5EF4-FFF2-40B4-BE49-F238E27FC236}">
                <a16:creationId xmlns:a16="http://schemas.microsoft.com/office/drawing/2014/main" id="{11F87B37-12C7-9BD5-B594-852D54F5DD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1846" y="1909761"/>
            <a:ext cx="9296400" cy="5229225"/>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CE512C8-251C-FB12-B3C2-12E1C03710E2}"/>
              </a:ext>
            </a:extLst>
          </p:cNvPr>
          <p:cNvSpPr>
            <a:spLocks noGrp="1"/>
          </p:cNvSpPr>
          <p:nvPr>
            <p:ph type="title"/>
          </p:nvPr>
        </p:nvSpPr>
        <p:spPr/>
        <p:txBody>
          <a:bodyPr/>
          <a:lstStyle/>
          <a:p>
            <a:pPr algn="ctr"/>
            <a:r>
              <a:rPr lang="en-GB" dirty="0"/>
              <a:t>The Outcome – The CIO View</a:t>
            </a:r>
          </a:p>
        </p:txBody>
      </p:sp>
      <p:sp>
        <p:nvSpPr>
          <p:cNvPr id="3" name="Content Placeholder 2">
            <a:extLst>
              <a:ext uri="{FF2B5EF4-FFF2-40B4-BE49-F238E27FC236}">
                <a16:creationId xmlns:a16="http://schemas.microsoft.com/office/drawing/2014/main" id="{F7C366A4-C282-4B88-0BEB-539D1F0E4EFE}"/>
              </a:ext>
            </a:extLst>
          </p:cNvPr>
          <p:cNvSpPr>
            <a:spLocks noGrp="1"/>
          </p:cNvSpPr>
          <p:nvPr>
            <p:ph idx="1"/>
          </p:nvPr>
        </p:nvSpPr>
        <p:spPr>
          <a:xfrm>
            <a:off x="838200" y="1533525"/>
            <a:ext cx="10515600" cy="4351338"/>
          </a:xfrm>
        </p:spPr>
        <p:txBody>
          <a:bodyPr/>
          <a:lstStyle/>
          <a:p>
            <a:pPr marL="0" indent="0">
              <a:buNone/>
            </a:pPr>
            <a:r>
              <a:rPr lang="en-GB" dirty="0"/>
              <a:t>The top 5 pain points, in order, selected by CIO Members of the networks (as of 21/06/24) are:</a:t>
            </a:r>
          </a:p>
          <a:p>
            <a:pPr marL="0" indent="0">
              <a:buNone/>
            </a:pPr>
            <a:endParaRPr lang="en-GB" dirty="0"/>
          </a:p>
        </p:txBody>
      </p:sp>
      <p:sp>
        <p:nvSpPr>
          <p:cNvPr id="5" name="Rectangle 4">
            <a:extLst>
              <a:ext uri="{FF2B5EF4-FFF2-40B4-BE49-F238E27FC236}">
                <a16:creationId xmlns:a16="http://schemas.microsoft.com/office/drawing/2014/main" id="{DD18023F-8168-2C90-6354-FE36DFFD09A5}"/>
              </a:ext>
            </a:extLst>
          </p:cNvPr>
          <p:cNvSpPr/>
          <p:nvPr/>
        </p:nvSpPr>
        <p:spPr>
          <a:xfrm>
            <a:off x="1056610" y="2737994"/>
            <a:ext cx="10078779" cy="3856316"/>
          </a:xfrm>
          <a:prstGeom prst="rect">
            <a:avLst/>
          </a:prstGeom>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71550" lvl="1" indent="-514350">
              <a:buFont typeface="+mj-lt"/>
              <a:buAutoNum type="arabicPeriod"/>
            </a:pPr>
            <a:r>
              <a:rPr lang="en-GB" sz="2800" dirty="0"/>
              <a:t>Managing funding allocations from capital to revenue</a:t>
            </a:r>
          </a:p>
          <a:p>
            <a:pPr marL="971550" lvl="1" indent="-514350">
              <a:buFont typeface="+mj-lt"/>
              <a:buAutoNum type="arabicPeriod"/>
            </a:pPr>
            <a:r>
              <a:rPr lang="en-GB" sz="2800" dirty="0"/>
              <a:t>Support for a truly system-wide integrated digital planning and delivery covering all aspects of care </a:t>
            </a:r>
          </a:p>
          <a:p>
            <a:pPr marL="971550" lvl="1" indent="-514350">
              <a:buFont typeface="+mj-lt"/>
              <a:buAutoNum type="arabicPeriod"/>
            </a:pPr>
            <a:r>
              <a:rPr lang="en-GB" sz="2800" dirty="0"/>
              <a:t>Outdated Infrastructure</a:t>
            </a:r>
          </a:p>
          <a:p>
            <a:pPr marL="971550" lvl="1" indent="-514350">
              <a:buFont typeface="+mj-lt"/>
              <a:buAutoNum type="arabicPeriod"/>
            </a:pPr>
            <a:r>
              <a:rPr lang="en-GB" sz="2800" dirty="0"/>
              <a:t>Lack of architecture standards / plan</a:t>
            </a:r>
          </a:p>
          <a:p>
            <a:pPr marL="971550" lvl="1" indent="-514350">
              <a:buFont typeface="+mj-lt"/>
              <a:buAutoNum type="arabicPeriod"/>
            </a:pPr>
            <a:r>
              <a:rPr lang="en-GB" sz="2800" dirty="0"/>
              <a:t>Skills amongst our workforce </a:t>
            </a:r>
          </a:p>
        </p:txBody>
      </p:sp>
      <p:sp>
        <p:nvSpPr>
          <p:cNvPr id="4" name="TextBox 3">
            <a:extLst>
              <a:ext uri="{FF2B5EF4-FFF2-40B4-BE49-F238E27FC236}">
                <a16:creationId xmlns:a16="http://schemas.microsoft.com/office/drawing/2014/main" id="{6BA2FE34-E9EF-17C1-C0D7-30C336153186}"/>
              </a:ext>
            </a:extLst>
          </p:cNvPr>
          <p:cNvSpPr txBox="1"/>
          <p:nvPr/>
        </p:nvSpPr>
        <p:spPr>
          <a:xfrm>
            <a:off x="2142385" y="2683984"/>
            <a:ext cx="1998921" cy="461665"/>
          </a:xfrm>
          <a:prstGeom prst="rect">
            <a:avLst/>
          </a:prstGeom>
          <a:noFill/>
        </p:spPr>
        <p:txBody>
          <a:bodyPr wrap="square" rtlCol="0">
            <a:spAutoFit/>
          </a:bodyPr>
          <a:lstStyle/>
          <a:p>
            <a:endParaRPr lang="en-GB" sz="2400" dirty="0">
              <a:solidFill>
                <a:schemeClr val="lt1"/>
              </a:solidFill>
              <a:latin typeface="+mn-lt"/>
            </a:endParaRPr>
          </a:p>
        </p:txBody>
      </p:sp>
    </p:spTree>
    <p:extLst>
      <p:ext uri="{BB962C8B-B14F-4D97-AF65-F5344CB8AC3E}">
        <p14:creationId xmlns:p14="http://schemas.microsoft.com/office/powerpoint/2010/main" val="1998724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at does it take to become a doctor? - BBC News">
            <a:extLst>
              <a:ext uri="{FF2B5EF4-FFF2-40B4-BE49-F238E27FC236}">
                <a16:creationId xmlns:a16="http://schemas.microsoft.com/office/drawing/2014/main" id="{11F87B37-12C7-9BD5-B594-852D54F5DD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1846" y="1909761"/>
            <a:ext cx="9296400" cy="5229225"/>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CE512C8-251C-FB12-B3C2-12E1C03710E2}"/>
              </a:ext>
            </a:extLst>
          </p:cNvPr>
          <p:cNvSpPr>
            <a:spLocks noGrp="1"/>
          </p:cNvSpPr>
          <p:nvPr>
            <p:ph type="title"/>
          </p:nvPr>
        </p:nvSpPr>
        <p:spPr/>
        <p:txBody>
          <a:bodyPr/>
          <a:lstStyle/>
          <a:p>
            <a:pPr algn="ctr"/>
            <a:r>
              <a:rPr lang="en-GB" dirty="0"/>
              <a:t>The Outcome – The CXIO View</a:t>
            </a:r>
          </a:p>
        </p:txBody>
      </p:sp>
      <p:sp>
        <p:nvSpPr>
          <p:cNvPr id="3" name="Content Placeholder 2">
            <a:extLst>
              <a:ext uri="{FF2B5EF4-FFF2-40B4-BE49-F238E27FC236}">
                <a16:creationId xmlns:a16="http://schemas.microsoft.com/office/drawing/2014/main" id="{F7C366A4-C282-4B88-0BEB-539D1F0E4EFE}"/>
              </a:ext>
            </a:extLst>
          </p:cNvPr>
          <p:cNvSpPr>
            <a:spLocks noGrp="1"/>
          </p:cNvSpPr>
          <p:nvPr>
            <p:ph idx="1"/>
          </p:nvPr>
        </p:nvSpPr>
        <p:spPr>
          <a:xfrm>
            <a:off x="838200" y="1533525"/>
            <a:ext cx="10515600" cy="4351338"/>
          </a:xfrm>
        </p:spPr>
        <p:txBody>
          <a:bodyPr/>
          <a:lstStyle/>
          <a:p>
            <a:pPr marL="0" indent="0">
              <a:buNone/>
            </a:pPr>
            <a:r>
              <a:rPr lang="en-GB" dirty="0"/>
              <a:t>The top 5 pain points, in order, selected by CXIO Members of the networks (as of 21/06/24) are:</a:t>
            </a:r>
          </a:p>
          <a:p>
            <a:pPr marL="0" indent="0">
              <a:buNone/>
            </a:pPr>
            <a:endParaRPr lang="en-GB" dirty="0"/>
          </a:p>
        </p:txBody>
      </p:sp>
      <p:sp>
        <p:nvSpPr>
          <p:cNvPr id="5" name="Rectangle 4">
            <a:extLst>
              <a:ext uri="{FF2B5EF4-FFF2-40B4-BE49-F238E27FC236}">
                <a16:creationId xmlns:a16="http://schemas.microsoft.com/office/drawing/2014/main" id="{DD18023F-8168-2C90-6354-FE36DFFD09A5}"/>
              </a:ext>
            </a:extLst>
          </p:cNvPr>
          <p:cNvSpPr/>
          <p:nvPr/>
        </p:nvSpPr>
        <p:spPr>
          <a:xfrm>
            <a:off x="1056610" y="2737994"/>
            <a:ext cx="10078779" cy="3856316"/>
          </a:xfrm>
          <a:prstGeom prst="rect">
            <a:avLst/>
          </a:prstGeom>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71550" marR="0" lvl="1" indent="-514350" defTabSz="914400" rtl="0" eaLnBrk="0" fontAlgn="base" latinLnBrk="0" hangingPunct="0">
              <a:lnSpc>
                <a:spcPct val="100000"/>
              </a:lnSpc>
              <a:spcBef>
                <a:spcPct val="0"/>
              </a:spcBef>
              <a:spcAft>
                <a:spcPct val="0"/>
              </a:spcAft>
              <a:buClrTx/>
              <a:buSzTx/>
              <a:buFont typeface="+mj-lt"/>
              <a:buAutoNum type="arabicPeriod"/>
              <a:tabLst/>
              <a:defRPr/>
            </a:pPr>
            <a:r>
              <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rPr>
              <a:t>Integration / interoperability standards</a:t>
            </a:r>
          </a:p>
          <a:p>
            <a:pPr marL="971550" lvl="1" indent="-514350" eaLnBrk="0" fontAlgn="base" hangingPunct="0">
              <a:spcBef>
                <a:spcPct val="0"/>
              </a:spcBef>
              <a:spcAft>
                <a:spcPct val="0"/>
              </a:spcAft>
              <a:buFont typeface="+mj-lt"/>
              <a:buAutoNum type="arabicPeriod"/>
            </a:pPr>
            <a:r>
              <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rPr>
              <a:t>Outdated Infrastructure</a:t>
            </a:r>
          </a:p>
          <a:p>
            <a:pPr marL="971550" lvl="1" indent="-514350">
              <a:buFont typeface="+mj-lt"/>
              <a:buAutoNum type="arabicPeriod"/>
            </a:pPr>
            <a:r>
              <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rPr>
              <a:t>Support for a truly system-wide integrated digital planning and delivery covering all aspects of care </a:t>
            </a:r>
          </a:p>
          <a:p>
            <a:pPr marL="971550" marR="0" lvl="1" indent="-514350" defTabSz="914400" rtl="0" eaLnBrk="0" fontAlgn="base" latinLnBrk="0" hangingPunct="0">
              <a:lnSpc>
                <a:spcPct val="100000"/>
              </a:lnSpc>
              <a:spcBef>
                <a:spcPct val="0"/>
              </a:spcBef>
              <a:spcAft>
                <a:spcPct val="0"/>
              </a:spcAft>
              <a:buClrTx/>
              <a:buSzTx/>
              <a:buFont typeface="+mj-lt"/>
              <a:buAutoNum type="arabicPeriod"/>
              <a:tabLst/>
              <a:defRPr/>
            </a:pPr>
            <a:r>
              <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rPr>
              <a:t>Skills amongst our workforce </a:t>
            </a:r>
          </a:p>
          <a:p>
            <a:pPr marL="971550" marR="0" lvl="1" indent="-514350" defTabSz="914400" rtl="0" eaLnBrk="0" fontAlgn="base" latinLnBrk="0" hangingPunct="0">
              <a:lnSpc>
                <a:spcPct val="100000"/>
              </a:lnSpc>
              <a:spcBef>
                <a:spcPct val="0"/>
              </a:spcBef>
              <a:spcAft>
                <a:spcPct val="0"/>
              </a:spcAft>
              <a:buClrTx/>
              <a:buSzTx/>
              <a:buFont typeface="+mj-lt"/>
              <a:buAutoNum type="arabicPeriod"/>
              <a:tabLst/>
              <a:defRPr/>
            </a:pPr>
            <a:r>
              <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rPr>
              <a:t>Supplier Compliance</a:t>
            </a:r>
          </a:p>
        </p:txBody>
      </p:sp>
      <p:sp>
        <p:nvSpPr>
          <p:cNvPr id="4" name="TextBox 3">
            <a:extLst>
              <a:ext uri="{FF2B5EF4-FFF2-40B4-BE49-F238E27FC236}">
                <a16:creationId xmlns:a16="http://schemas.microsoft.com/office/drawing/2014/main" id="{6BA2FE34-E9EF-17C1-C0D7-30C336153186}"/>
              </a:ext>
            </a:extLst>
          </p:cNvPr>
          <p:cNvSpPr txBox="1"/>
          <p:nvPr/>
        </p:nvSpPr>
        <p:spPr>
          <a:xfrm>
            <a:off x="2142385" y="2683984"/>
            <a:ext cx="1998921" cy="461665"/>
          </a:xfrm>
          <a:prstGeom prst="rect">
            <a:avLst/>
          </a:prstGeom>
          <a:noFill/>
        </p:spPr>
        <p:txBody>
          <a:bodyPr wrap="square" rtlCol="0">
            <a:spAutoFit/>
          </a:bodyPr>
          <a:lstStyle/>
          <a:p>
            <a:endParaRPr lang="en-GB" sz="2400" dirty="0">
              <a:solidFill>
                <a:schemeClr val="lt1"/>
              </a:solidFill>
              <a:latin typeface="+mn-lt"/>
            </a:endParaRPr>
          </a:p>
        </p:txBody>
      </p:sp>
    </p:spTree>
    <p:extLst>
      <p:ext uri="{BB962C8B-B14F-4D97-AF65-F5344CB8AC3E}">
        <p14:creationId xmlns:p14="http://schemas.microsoft.com/office/powerpoint/2010/main" val="4054831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AAA4A8-A373-C699-1410-08109F7A27A9}"/>
              </a:ext>
            </a:extLst>
          </p:cNvPr>
          <p:cNvSpPr>
            <a:spLocks noGrp="1"/>
          </p:cNvSpPr>
          <p:nvPr>
            <p:ph type="title"/>
          </p:nvPr>
        </p:nvSpPr>
        <p:spPr/>
        <p:txBody>
          <a:bodyPr/>
          <a:lstStyle/>
          <a:p>
            <a:pPr>
              <a:lnSpc>
                <a:spcPct val="106000"/>
              </a:lnSpc>
            </a:pPr>
            <a:r>
              <a:rPr lang="en-US" sz="60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Dr Deepa </a:t>
            </a:r>
            <a:r>
              <a:rPr lang="en-US" sz="6000" dirty="0" err="1">
                <a:solidFill>
                  <a:srgbClr val="000000"/>
                </a:solidFill>
                <a:effectLst/>
                <a:latin typeface="Aptos" panose="020B0004020202020204" pitchFamily="34" charset="0"/>
                <a:ea typeface="Times New Roman" panose="02020603050405020304" pitchFamily="18" charset="0"/>
                <a:cs typeface="Aptos" panose="020B0004020202020204" pitchFamily="34" charset="0"/>
              </a:rPr>
              <a:t>Shanmugasundaram</a:t>
            </a:r>
            <a:r>
              <a:rPr lang="en-US" sz="60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CCIO, Mid and South Essex ICS</a:t>
            </a:r>
            <a:endParaRPr lang="en-US" dirty="0"/>
          </a:p>
        </p:txBody>
      </p:sp>
      <p:sp>
        <p:nvSpPr>
          <p:cNvPr id="5" name="Text Placeholder 4">
            <a:extLst>
              <a:ext uri="{FF2B5EF4-FFF2-40B4-BE49-F238E27FC236}">
                <a16:creationId xmlns:a16="http://schemas.microsoft.com/office/drawing/2014/main" id="{41B543C2-427D-94BB-9295-E79EBE2BC20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287801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EE2444-A583-ACAE-0D99-1C0504C76716}"/>
              </a:ext>
            </a:extLst>
          </p:cNvPr>
          <p:cNvPicPr>
            <a:picLocks noChangeAspect="1"/>
          </p:cNvPicPr>
          <p:nvPr/>
        </p:nvPicPr>
        <p:blipFill>
          <a:blip r:embed="rId2"/>
          <a:stretch>
            <a:fillRect/>
          </a:stretch>
        </p:blipFill>
        <p:spPr>
          <a:xfrm>
            <a:off x="278217" y="434164"/>
            <a:ext cx="3810000" cy="914400"/>
          </a:xfrm>
          <a:prstGeom prst="rect">
            <a:avLst/>
          </a:prstGeom>
        </p:spPr>
      </p:pic>
      <p:pic>
        <p:nvPicPr>
          <p:cNvPr id="3" name="Picture 2">
            <a:extLst>
              <a:ext uri="{FF2B5EF4-FFF2-40B4-BE49-F238E27FC236}">
                <a16:creationId xmlns:a16="http://schemas.microsoft.com/office/drawing/2014/main" id="{0361B340-148C-22E6-9737-65F0A418A7B7}"/>
              </a:ext>
            </a:extLst>
          </p:cNvPr>
          <p:cNvPicPr>
            <a:picLocks noChangeAspect="1"/>
          </p:cNvPicPr>
          <p:nvPr/>
        </p:nvPicPr>
        <p:blipFill>
          <a:blip r:embed="rId3"/>
          <a:stretch>
            <a:fillRect/>
          </a:stretch>
        </p:blipFill>
        <p:spPr>
          <a:xfrm>
            <a:off x="7862777" y="434165"/>
            <a:ext cx="3810000" cy="1003300"/>
          </a:xfrm>
          <a:prstGeom prst="rect">
            <a:avLst/>
          </a:prstGeom>
        </p:spPr>
      </p:pic>
      <p:sp>
        <p:nvSpPr>
          <p:cNvPr id="5" name="TextBox 4">
            <a:extLst>
              <a:ext uri="{FF2B5EF4-FFF2-40B4-BE49-F238E27FC236}">
                <a16:creationId xmlns:a16="http://schemas.microsoft.com/office/drawing/2014/main" id="{87DD976C-311A-0549-7F3F-E65A6343F281}"/>
              </a:ext>
            </a:extLst>
          </p:cNvPr>
          <p:cNvSpPr txBox="1"/>
          <p:nvPr/>
        </p:nvSpPr>
        <p:spPr>
          <a:xfrm>
            <a:off x="278217" y="2364202"/>
            <a:ext cx="11394560" cy="3272947"/>
          </a:xfrm>
          <a:prstGeom prst="rect">
            <a:avLst/>
          </a:prstGeom>
          <a:noFill/>
        </p:spPr>
        <p:txBody>
          <a:bodyPr wrap="square">
            <a:spAutoFit/>
          </a:bodyPr>
          <a:lstStyle/>
          <a:p>
            <a:r>
              <a:rPr lang="en-GB" sz="2667" dirty="0">
                <a:latin typeface="Arial" panose="020B0604020202020204" pitchFamily="34" charset="0"/>
              </a:rPr>
              <a:t>DR DEEPA SHANMUGASUNDARAM MBBS MRCP MRCGP DIP.DIABETES DFSRH </a:t>
            </a:r>
          </a:p>
          <a:p>
            <a:endParaRPr lang="en-GB" sz="2667" dirty="0"/>
          </a:p>
          <a:p>
            <a:pPr lvl="2"/>
            <a:br>
              <a:rPr lang="en-GB" sz="1467" dirty="0"/>
            </a:br>
            <a:r>
              <a:rPr lang="en-GB" sz="1600" dirty="0">
                <a:latin typeface="Arial" panose="020B0604020202020204" pitchFamily="34" charset="0"/>
              </a:rPr>
              <a:t>SYSTEM CLINICAL LEAD DIABETES - MSE ICB</a:t>
            </a:r>
            <a:endParaRPr lang="en-GB" sz="1600" dirty="0"/>
          </a:p>
          <a:p>
            <a:pPr lvl="2"/>
            <a:r>
              <a:rPr lang="en-GB" sz="1600" dirty="0">
                <a:latin typeface="Arial" panose="020B0604020202020204" pitchFamily="34" charset="0"/>
              </a:rPr>
              <a:t> </a:t>
            </a:r>
            <a:endParaRPr lang="en-GB" sz="1600" dirty="0"/>
          </a:p>
          <a:p>
            <a:pPr lvl="2"/>
            <a:r>
              <a:rPr lang="en-GB" sz="1600" dirty="0">
                <a:latin typeface="Arial" panose="020B0604020202020204" pitchFamily="34" charset="0"/>
              </a:rPr>
              <a:t>CHIEF CLINICAL INFORMATION OFFICER (CCIO) PRIMARY CARE - MSE ICB</a:t>
            </a:r>
            <a:endParaRPr lang="en-GB" sz="1600" dirty="0"/>
          </a:p>
          <a:p>
            <a:pPr lvl="2"/>
            <a:br>
              <a:rPr lang="en-GB" sz="1600" dirty="0"/>
            </a:br>
            <a:r>
              <a:rPr lang="en-GB" sz="1600" dirty="0">
                <a:latin typeface="Arial" panose="020B0604020202020204" pitchFamily="34" charset="0"/>
              </a:rPr>
              <a:t>DIABETES &amp; STROKE STEWARD - MSE ICB</a:t>
            </a:r>
            <a:endParaRPr lang="en-GB" sz="1600" dirty="0"/>
          </a:p>
          <a:p>
            <a:pPr lvl="2"/>
            <a:br>
              <a:rPr lang="en-GB" sz="1600" dirty="0"/>
            </a:br>
            <a:r>
              <a:rPr lang="en-GB" sz="1600" dirty="0">
                <a:latin typeface="Arial" panose="020B0604020202020204" pitchFamily="34" charset="0"/>
              </a:rPr>
              <a:t>GP APPRAISER &amp; GP MENTOR</a:t>
            </a:r>
            <a:endParaRPr lang="en-GB" sz="1600" dirty="0"/>
          </a:p>
        </p:txBody>
      </p:sp>
    </p:spTree>
    <p:extLst>
      <p:ext uri="{BB962C8B-B14F-4D97-AF65-F5344CB8AC3E}">
        <p14:creationId xmlns:p14="http://schemas.microsoft.com/office/powerpoint/2010/main" val="4091403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4B1F5C-F3EA-AD30-8F8D-3E2114D863C0}"/>
              </a:ext>
            </a:extLst>
          </p:cNvPr>
          <p:cNvPicPr>
            <a:picLocks noChangeAspect="1"/>
          </p:cNvPicPr>
          <p:nvPr/>
        </p:nvPicPr>
        <p:blipFill rotWithShape="1">
          <a:blip r:embed="rId2"/>
          <a:srcRect l="25343" t="19827" r="26297" b="10716"/>
          <a:stretch/>
        </p:blipFill>
        <p:spPr>
          <a:xfrm>
            <a:off x="1601972" y="2725"/>
            <a:ext cx="8576931" cy="6927521"/>
          </a:xfrm>
          <a:prstGeom prst="rect">
            <a:avLst/>
          </a:prstGeom>
        </p:spPr>
      </p:pic>
    </p:spTree>
    <p:extLst>
      <p:ext uri="{BB962C8B-B14F-4D97-AF65-F5344CB8AC3E}">
        <p14:creationId xmlns:p14="http://schemas.microsoft.com/office/powerpoint/2010/main" val="27063418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prstGeom prst="rect">
            <a:avLst/>
          </a:prstGeom>
        </p:spPr>
        <p:txBody>
          <a:bodyPr spcFirstLastPara="1" vert="horz" wrap="square" lIns="121900" tIns="121900" rIns="121900" bIns="121900" numCol="1" anchor="t" anchorCtr="0" compatLnSpc="1">
            <a:prstTxWarp prst="textNoShape">
              <a:avLst/>
            </a:prstTxWarp>
            <a:normAutofit fontScale="90000"/>
          </a:bodyPr>
          <a:lstStyle/>
          <a:p>
            <a:r>
              <a:rPr lang="en" dirty="0"/>
              <a:t>DIGITAL IN NHS  </a:t>
            </a:r>
            <a:endParaRPr dirty="0"/>
          </a:p>
        </p:txBody>
      </p:sp>
      <p:sp>
        <p:nvSpPr>
          <p:cNvPr id="61" name="Google Shape;61;p14"/>
          <p:cNvSpPr txBox="1">
            <a:spLocks noGrp="1"/>
          </p:cNvSpPr>
          <p:nvPr>
            <p:ph type="body" idx="1"/>
          </p:nvPr>
        </p:nvSpPr>
        <p:spPr>
          <a:prstGeom prst="rect">
            <a:avLst/>
          </a:prstGeom>
        </p:spPr>
        <p:txBody>
          <a:bodyPr spcFirstLastPara="1" vert="horz" wrap="square" lIns="121900" tIns="121900" rIns="121900" bIns="121900" numCol="1" anchor="t" anchorCtr="0" compatLnSpc="1">
            <a:prstTxWarp prst="textNoShape">
              <a:avLst/>
            </a:prstTxWarp>
            <a:normAutofit/>
          </a:bodyPr>
          <a:lstStyle/>
          <a:p>
            <a:pPr marL="0" indent="0">
              <a:buNone/>
            </a:pPr>
            <a:r>
              <a:rPr lang="en" dirty="0">
                <a:solidFill>
                  <a:schemeClr val="tx1"/>
                </a:solidFill>
              </a:rPr>
              <a:t>NHS LONG TERM PLAN PUBLISHED IN 2019 HIGHLIGHTED  THE IMPORTANCE OF TECHNOLOGY FOR THE FUTURE NHS</a:t>
            </a:r>
            <a:endParaRPr dirty="0">
              <a:solidFill>
                <a:schemeClr val="tx1"/>
              </a:solidFill>
            </a:endParaRPr>
          </a:p>
          <a:p>
            <a:pPr marL="0" indent="0">
              <a:spcBef>
                <a:spcPts val="1600"/>
              </a:spcBef>
              <a:buNone/>
            </a:pPr>
            <a:endParaRPr dirty="0">
              <a:solidFill>
                <a:schemeClr val="tx1"/>
              </a:solidFill>
            </a:endParaRPr>
          </a:p>
          <a:p>
            <a:pPr marL="0" indent="0">
              <a:spcBef>
                <a:spcPts val="1600"/>
              </a:spcBef>
              <a:buNone/>
            </a:pPr>
            <a:r>
              <a:rPr lang="en" dirty="0">
                <a:solidFill>
                  <a:schemeClr val="tx1"/>
                </a:solidFill>
              </a:rPr>
              <a:t>PEOPLE, DATA AND TECHNOLOGY CONSIDERED CRUCIAL FOR THE ONGOING EVOLUTION OF NHS </a:t>
            </a:r>
            <a:endParaRPr dirty="0">
              <a:solidFill>
                <a:schemeClr val="tx1"/>
              </a:solidFill>
            </a:endParaRPr>
          </a:p>
          <a:p>
            <a:pPr marL="0" indent="0">
              <a:spcBef>
                <a:spcPts val="1600"/>
              </a:spcBef>
              <a:buNone/>
            </a:pPr>
            <a:endParaRPr dirty="0">
              <a:solidFill>
                <a:schemeClr val="tx1"/>
              </a:solidFill>
            </a:endParaRPr>
          </a:p>
          <a:p>
            <a:pPr marL="0" indent="0">
              <a:spcBef>
                <a:spcPts val="1600"/>
              </a:spcBef>
              <a:buNone/>
            </a:pPr>
            <a:r>
              <a:rPr lang="en" dirty="0">
                <a:solidFill>
                  <a:schemeClr val="tx1"/>
                </a:solidFill>
              </a:rPr>
              <a:t>DIGITALLY EQUIPPED SYSTEM FOR BETTER CARE - TO IMPROVE EFFICIENCY, DIAGNOSIS &amp; TREATMENT &amp; SERVICES </a:t>
            </a:r>
            <a:endParaRPr dirty="0">
              <a:solidFill>
                <a:schemeClr val="tx1"/>
              </a:solidFill>
            </a:endParaRPr>
          </a:p>
          <a:p>
            <a:pPr marL="0" indent="0">
              <a:spcBef>
                <a:spcPts val="1600"/>
              </a:spcBef>
              <a:buNone/>
            </a:pPr>
            <a:endParaRPr dirty="0"/>
          </a:p>
          <a:p>
            <a:pPr marL="0" indent="0">
              <a:spcBef>
                <a:spcPts val="1600"/>
              </a:spcBef>
              <a:spcAft>
                <a:spcPts val="1600"/>
              </a:spcAft>
              <a:buNone/>
            </a:pP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prstGeom prst="rect">
            <a:avLst/>
          </a:prstGeom>
        </p:spPr>
        <p:txBody>
          <a:bodyPr spcFirstLastPara="1" vert="horz" wrap="square" lIns="121900" tIns="121900" rIns="121900" bIns="121900" numCol="1" anchor="t" anchorCtr="0" compatLnSpc="1">
            <a:prstTxWarp prst="textNoShape">
              <a:avLst/>
            </a:prstTxWarp>
            <a:normAutofit fontScale="90000"/>
          </a:bodyPr>
          <a:lstStyle/>
          <a:p>
            <a:r>
              <a:rPr lang="en"/>
              <a:t>PLAN FOR DIGITAL HEALTH &amp; SOCIAL CARE </a:t>
            </a:r>
            <a:endParaRPr/>
          </a:p>
        </p:txBody>
      </p:sp>
      <p:sp>
        <p:nvSpPr>
          <p:cNvPr id="67" name="Google Shape;67;p15"/>
          <p:cNvSpPr txBox="1">
            <a:spLocks noGrp="1"/>
          </p:cNvSpPr>
          <p:nvPr>
            <p:ph type="body" idx="1"/>
          </p:nvPr>
        </p:nvSpPr>
        <p:spPr>
          <a:xfrm>
            <a:off x="415600" y="1536633"/>
            <a:ext cx="11360800" cy="5013023"/>
          </a:xfrm>
          <a:prstGeom prst="rect">
            <a:avLst/>
          </a:prstGeom>
        </p:spPr>
        <p:txBody>
          <a:bodyPr spcFirstLastPara="1" vert="horz" wrap="square" lIns="121900" tIns="121900" rIns="121900" bIns="121900" numCol="1" anchor="t" anchorCtr="0" compatLnSpc="1">
            <a:prstTxWarp prst="textNoShape">
              <a:avLst/>
            </a:prstTxWarp>
            <a:normAutofit/>
          </a:bodyPr>
          <a:lstStyle/>
          <a:p>
            <a:pPr marL="0" indent="0">
              <a:buNone/>
            </a:pPr>
            <a:r>
              <a:rPr lang="en" dirty="0">
                <a:solidFill>
                  <a:schemeClr val="tx1"/>
                </a:solidFill>
              </a:rPr>
              <a:t>LONG TERM SUSTAINABILITY OF NHS IS DEPENDANT ON SUCCESSFUL DIGITAL TRANSFORMATION </a:t>
            </a:r>
          </a:p>
          <a:p>
            <a:pPr marL="0" indent="0">
              <a:buNone/>
            </a:pPr>
            <a:endParaRPr dirty="0">
              <a:solidFill>
                <a:schemeClr val="tx1"/>
              </a:solidFill>
            </a:endParaRPr>
          </a:p>
          <a:p>
            <a:pPr marL="0" indent="0">
              <a:spcBef>
                <a:spcPts val="1600"/>
              </a:spcBef>
              <a:buNone/>
            </a:pPr>
            <a:r>
              <a:rPr lang="en" dirty="0">
                <a:solidFill>
                  <a:schemeClr val="tx1"/>
                </a:solidFill>
              </a:rPr>
              <a:t>KEY GOALS OF DIGITAL TRANSFORMATION</a:t>
            </a:r>
            <a:endParaRPr dirty="0">
              <a:solidFill>
                <a:schemeClr val="tx1"/>
              </a:solidFill>
            </a:endParaRPr>
          </a:p>
          <a:p>
            <a:pPr marL="609585" lvl="1" indent="0">
              <a:spcBef>
                <a:spcPts val="1600"/>
              </a:spcBef>
              <a:buNone/>
            </a:pPr>
            <a:r>
              <a:rPr lang="en" dirty="0">
                <a:solidFill>
                  <a:schemeClr val="tx1"/>
                </a:solidFill>
              </a:rPr>
              <a:t>1.PREVENT PEOPLE’S HEALTH &amp; SOCIAL CARE NEEDS FROM ESCALATING</a:t>
            </a:r>
            <a:endParaRPr dirty="0">
              <a:solidFill>
                <a:schemeClr val="tx1"/>
              </a:solidFill>
            </a:endParaRPr>
          </a:p>
          <a:p>
            <a:pPr marL="609585" lvl="1" indent="0">
              <a:spcBef>
                <a:spcPts val="1600"/>
              </a:spcBef>
              <a:buNone/>
            </a:pPr>
            <a:r>
              <a:rPr lang="en" dirty="0">
                <a:solidFill>
                  <a:schemeClr val="tx1"/>
                </a:solidFill>
              </a:rPr>
              <a:t>2.PERSONALISED CARE &amp; REDUCTION IN HEALTH INEQUALITIES </a:t>
            </a:r>
            <a:endParaRPr dirty="0">
              <a:solidFill>
                <a:schemeClr val="tx1"/>
              </a:solidFill>
            </a:endParaRPr>
          </a:p>
          <a:p>
            <a:pPr marL="609585" lvl="1" indent="0">
              <a:spcBef>
                <a:spcPts val="1600"/>
              </a:spcBef>
              <a:buNone/>
            </a:pPr>
            <a:r>
              <a:rPr lang="en" dirty="0">
                <a:solidFill>
                  <a:schemeClr val="tx1"/>
                </a:solidFill>
              </a:rPr>
              <a:t>3.IMPROVE EXPERIENCE &amp; IMPACT OF PEOPLE PROVIDING SERVICES </a:t>
            </a:r>
            <a:endParaRPr dirty="0">
              <a:solidFill>
                <a:schemeClr val="tx1"/>
              </a:solidFill>
            </a:endParaRPr>
          </a:p>
          <a:p>
            <a:pPr marL="609585" lvl="1" indent="0">
              <a:spcBef>
                <a:spcPts val="1600"/>
              </a:spcBef>
              <a:spcAft>
                <a:spcPts val="1600"/>
              </a:spcAft>
              <a:buNone/>
            </a:pPr>
            <a:r>
              <a:rPr lang="en" dirty="0">
                <a:solidFill>
                  <a:schemeClr val="tx1"/>
                </a:solidFill>
              </a:rPr>
              <a:t>4.TRANSFORM PERFORMANCE </a:t>
            </a:r>
            <a:endParaRPr dirty="0">
              <a:solidFill>
                <a:schemeClr val="tx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35FCA9-5B57-CF39-93F3-E278F6BF54A8}"/>
              </a:ext>
            </a:extLst>
          </p:cNvPr>
          <p:cNvSpPr>
            <a:spLocks noGrp="1"/>
          </p:cNvSpPr>
          <p:nvPr>
            <p:ph type="ctrTitle"/>
          </p:nvPr>
        </p:nvSpPr>
        <p:spPr>
          <a:xfrm>
            <a:off x="1524000" y="1122363"/>
            <a:ext cx="9144000" cy="2387600"/>
          </a:xfrm>
        </p:spPr>
        <p:txBody>
          <a:bodyPr/>
          <a:lstStyle/>
          <a:p>
            <a:br>
              <a:rPr lang="en-US" sz="4000" dirty="0"/>
            </a:br>
            <a:r>
              <a:rPr lang="en-US" sz="4000" b="1"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ICS Spotlight: Is Digital Working at System Level?</a:t>
            </a:r>
            <a:endParaRPr lang="en-US" sz="4000" dirty="0"/>
          </a:p>
        </p:txBody>
      </p:sp>
      <p:sp>
        <p:nvSpPr>
          <p:cNvPr id="5" name="Subtitle 4">
            <a:extLst>
              <a:ext uri="{FF2B5EF4-FFF2-40B4-BE49-F238E27FC236}">
                <a16:creationId xmlns:a16="http://schemas.microsoft.com/office/drawing/2014/main" id="{9B45DEB5-25A2-3E95-1EAE-FF2C1E513C2D}"/>
              </a:ext>
            </a:extLst>
          </p:cNvPr>
          <p:cNvSpPr>
            <a:spLocks noGrp="1"/>
          </p:cNvSpPr>
          <p:nvPr>
            <p:ph type="subTitle" idx="1"/>
          </p:nvPr>
        </p:nvSpPr>
        <p:spPr/>
        <p:txBody>
          <a:bodyPr/>
          <a:lstStyle/>
          <a:p>
            <a:r>
              <a:rPr lang="en-US" dirty="0"/>
              <a:t>ICS Digital Council / Network Session </a:t>
            </a:r>
          </a:p>
          <a:p>
            <a:r>
              <a:rPr lang="en-US" dirty="0"/>
              <a:t>Digital Health Summer School </a:t>
            </a:r>
          </a:p>
          <a:p>
            <a:r>
              <a:rPr lang="en-US" dirty="0"/>
              <a:t>18-19</a:t>
            </a:r>
            <a:r>
              <a:rPr lang="en-US" baseline="30000" dirty="0"/>
              <a:t>th</a:t>
            </a:r>
            <a:r>
              <a:rPr lang="en-US" dirty="0"/>
              <a:t> July </a:t>
            </a:r>
            <a:br>
              <a:rPr lang="en-US" dirty="0"/>
            </a:br>
            <a:r>
              <a:rPr lang="en-US" dirty="0"/>
              <a:t>University of Durham</a:t>
            </a:r>
          </a:p>
        </p:txBody>
      </p:sp>
    </p:spTree>
    <p:extLst>
      <p:ext uri="{BB962C8B-B14F-4D97-AF65-F5344CB8AC3E}">
        <p14:creationId xmlns:p14="http://schemas.microsoft.com/office/powerpoint/2010/main" val="9327746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prstGeom prst="rect">
            <a:avLst/>
          </a:prstGeom>
        </p:spPr>
        <p:txBody>
          <a:bodyPr spcFirstLastPara="1" vert="horz" wrap="square" lIns="121900" tIns="121900" rIns="121900" bIns="121900" numCol="1" anchor="t" anchorCtr="0" compatLnSpc="1">
            <a:prstTxWarp prst="textNoShape">
              <a:avLst/>
            </a:prstTxWarp>
            <a:normAutofit fontScale="90000"/>
          </a:bodyPr>
          <a:lstStyle/>
          <a:p>
            <a:r>
              <a:rPr lang="en"/>
              <a:t>WHAT GOOD LOOKS LIKE </a:t>
            </a:r>
            <a:endParaRPr/>
          </a:p>
        </p:txBody>
      </p:sp>
      <p:pic>
        <p:nvPicPr>
          <p:cNvPr id="74" name="Google Shape;74;p16"/>
          <p:cNvPicPr preferRelativeResize="0"/>
          <p:nvPr/>
        </p:nvPicPr>
        <p:blipFill>
          <a:blip r:embed="rId3">
            <a:alphaModFix/>
          </a:blip>
          <a:stretch>
            <a:fillRect/>
          </a:stretch>
        </p:blipFill>
        <p:spPr>
          <a:xfrm>
            <a:off x="901" y="1"/>
            <a:ext cx="12190233" cy="68579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4DEB72-304F-3E45-4E4F-0A0D55868474}"/>
              </a:ext>
            </a:extLst>
          </p:cNvPr>
          <p:cNvSpPr>
            <a:spLocks noGrp="1"/>
          </p:cNvSpPr>
          <p:nvPr>
            <p:ph type="title"/>
          </p:nvPr>
        </p:nvSpPr>
        <p:spPr>
          <a:xfrm>
            <a:off x="1383566" y="348866"/>
            <a:ext cx="9718111" cy="1576447"/>
          </a:xfrm>
        </p:spPr>
        <p:txBody>
          <a:bodyPr anchor="ctr">
            <a:normAutofit/>
          </a:bodyPr>
          <a:lstStyle/>
          <a:p>
            <a:r>
              <a:rPr lang="en-GB" sz="4000">
                <a:solidFill>
                  <a:srgbClr val="FFFFFF"/>
                </a:solidFill>
              </a:rPr>
              <a:t>IS DIGITAL WORKING AT SYSTEM LEVEL </a:t>
            </a:r>
          </a:p>
        </p:txBody>
      </p:sp>
      <p:graphicFrame>
        <p:nvGraphicFramePr>
          <p:cNvPr id="6" name="Content Placeholder 5">
            <a:extLst>
              <a:ext uri="{FF2B5EF4-FFF2-40B4-BE49-F238E27FC236}">
                <a16:creationId xmlns:a16="http://schemas.microsoft.com/office/drawing/2014/main" id="{84D5FA34-73E6-6A55-C4FD-7214AD355F3E}"/>
              </a:ext>
            </a:extLst>
          </p:cNvPr>
          <p:cNvGraphicFramePr>
            <a:graphicFrameLocks noGrp="1"/>
          </p:cNvGraphicFramePr>
          <p:nvPr>
            <p:ph idx="1"/>
          </p:nvPr>
        </p:nvGraphicFramePr>
        <p:xfrm>
          <a:off x="710609" y="2391687"/>
          <a:ext cx="10515600" cy="43513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850598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0"/>
          <p:cNvSpPr txBox="1">
            <a:spLocks noGrp="1"/>
          </p:cNvSpPr>
          <p:nvPr>
            <p:ph type="title"/>
          </p:nvPr>
        </p:nvSpPr>
        <p:spPr>
          <a:prstGeom prst="rect">
            <a:avLst/>
          </a:prstGeom>
        </p:spPr>
        <p:txBody>
          <a:bodyPr spcFirstLastPara="1" vert="horz" wrap="square" lIns="121900" tIns="121900" rIns="121900" bIns="121900" numCol="1" anchor="t" anchorCtr="0" compatLnSpc="1">
            <a:prstTxWarp prst="textNoShape">
              <a:avLst/>
            </a:prstTxWarp>
            <a:normAutofit fontScale="90000"/>
          </a:bodyPr>
          <a:lstStyle/>
          <a:p>
            <a:r>
              <a:rPr lang="en" dirty="0"/>
              <a:t>DIGITAL TRANSFORMATION  </a:t>
            </a:r>
            <a:endParaRPr dirty="0"/>
          </a:p>
        </p:txBody>
      </p:sp>
      <p:sp>
        <p:nvSpPr>
          <p:cNvPr id="99" name="Google Shape;99;p20"/>
          <p:cNvSpPr txBox="1">
            <a:spLocks noGrp="1"/>
          </p:cNvSpPr>
          <p:nvPr>
            <p:ph type="body" idx="1"/>
          </p:nvPr>
        </p:nvSpPr>
        <p:spPr>
          <a:prstGeom prst="rect">
            <a:avLst/>
          </a:prstGeom>
        </p:spPr>
        <p:txBody>
          <a:bodyPr spcFirstLastPara="1" vert="horz" wrap="square" lIns="121900" tIns="121900" rIns="121900" bIns="121900" numCol="1" anchor="t" anchorCtr="0" compatLnSpc="1">
            <a:prstTxWarp prst="textNoShape">
              <a:avLst/>
            </a:prstTxWarp>
            <a:normAutofit fontScale="92500" lnSpcReduction="20000"/>
          </a:bodyPr>
          <a:lstStyle/>
          <a:p>
            <a:pPr marL="0" indent="0">
              <a:buNone/>
            </a:pPr>
            <a:r>
              <a:rPr lang="en" dirty="0">
                <a:solidFill>
                  <a:schemeClr val="dk1"/>
                </a:solidFill>
                <a:highlight>
                  <a:srgbClr val="FFFFFF"/>
                </a:highlight>
              </a:rPr>
              <a:t>NATIONAL PROGRESS ON DIGITAL TRANSFORMATION WAS RATED INADEQUATE IN 2023 </a:t>
            </a:r>
            <a:endParaRPr dirty="0">
              <a:solidFill>
                <a:schemeClr val="dk1"/>
              </a:solidFill>
              <a:highlight>
                <a:srgbClr val="FFFFFF"/>
              </a:highlight>
            </a:endParaRPr>
          </a:p>
          <a:p>
            <a:pPr marL="0" indent="0">
              <a:spcBef>
                <a:spcPts val="1600"/>
              </a:spcBef>
              <a:buNone/>
            </a:pPr>
            <a:r>
              <a:rPr lang="en" dirty="0">
                <a:solidFill>
                  <a:schemeClr val="dk1"/>
                </a:solidFill>
                <a:highlight>
                  <a:srgbClr val="FFFFFF"/>
                </a:highlight>
              </a:rPr>
              <a:t>COMMON CHALLENGES </a:t>
            </a:r>
            <a:endParaRPr dirty="0">
              <a:solidFill>
                <a:schemeClr val="dk1"/>
              </a:solidFill>
              <a:highlight>
                <a:srgbClr val="FFFFFF"/>
              </a:highlight>
            </a:endParaRPr>
          </a:p>
          <a:p>
            <a:pPr marL="0" indent="0">
              <a:spcBef>
                <a:spcPts val="1600"/>
              </a:spcBef>
              <a:buNone/>
            </a:pPr>
            <a:r>
              <a:rPr lang="en" dirty="0">
                <a:solidFill>
                  <a:schemeClr val="dk1"/>
                </a:solidFill>
                <a:highlight>
                  <a:srgbClr val="FFFFFF"/>
                </a:highlight>
              </a:rPr>
              <a:t>LACK OF REVENUE FUNDING </a:t>
            </a:r>
            <a:endParaRPr dirty="0">
              <a:solidFill>
                <a:schemeClr val="dk1"/>
              </a:solidFill>
              <a:highlight>
                <a:srgbClr val="FFFFFF"/>
              </a:highlight>
            </a:endParaRPr>
          </a:p>
          <a:p>
            <a:pPr marL="0" indent="0">
              <a:spcBef>
                <a:spcPts val="1600"/>
              </a:spcBef>
              <a:buNone/>
            </a:pPr>
            <a:r>
              <a:rPr lang="en" dirty="0">
                <a:solidFill>
                  <a:schemeClr val="dk1"/>
                </a:solidFill>
                <a:highlight>
                  <a:srgbClr val="FFFFFF"/>
                </a:highlight>
              </a:rPr>
              <a:t>LACK OF ALIGNED STRATEGIC VIEW AND SHORT TERM THINKING AROUND TECH INFRASTRUCTURE </a:t>
            </a:r>
            <a:endParaRPr dirty="0">
              <a:solidFill>
                <a:schemeClr val="dk1"/>
              </a:solidFill>
              <a:highlight>
                <a:srgbClr val="FFFFFF"/>
              </a:highlight>
            </a:endParaRPr>
          </a:p>
          <a:p>
            <a:pPr marL="0" indent="0">
              <a:spcBef>
                <a:spcPts val="1600"/>
              </a:spcBef>
              <a:buNone/>
            </a:pPr>
            <a:r>
              <a:rPr lang="en" dirty="0">
                <a:solidFill>
                  <a:schemeClr val="dk1"/>
                </a:solidFill>
                <a:highlight>
                  <a:srgbClr val="FFFFFF"/>
                </a:highlight>
              </a:rPr>
              <a:t>INSUFFICENT PROJECT MANAGEMENT SUPPORT </a:t>
            </a:r>
            <a:endParaRPr dirty="0">
              <a:solidFill>
                <a:schemeClr val="dk1"/>
              </a:solidFill>
              <a:highlight>
                <a:srgbClr val="FFFFFF"/>
              </a:highlight>
            </a:endParaRPr>
          </a:p>
          <a:p>
            <a:pPr marL="0" indent="0">
              <a:spcBef>
                <a:spcPts val="1600"/>
              </a:spcBef>
              <a:buNone/>
            </a:pPr>
            <a:r>
              <a:rPr lang="en" dirty="0">
                <a:solidFill>
                  <a:schemeClr val="dk1"/>
                </a:solidFill>
                <a:highlight>
                  <a:srgbClr val="FFFFFF"/>
                </a:highlight>
              </a:rPr>
              <a:t>DIGITAL EXCLUSION </a:t>
            </a:r>
            <a:endParaRPr dirty="0">
              <a:solidFill>
                <a:schemeClr val="dk1"/>
              </a:solidFill>
              <a:highlight>
                <a:srgbClr val="FFFFFF"/>
              </a:highlight>
            </a:endParaRPr>
          </a:p>
          <a:p>
            <a:pPr marL="0" indent="0">
              <a:spcBef>
                <a:spcPts val="1600"/>
              </a:spcBef>
              <a:buNone/>
            </a:pPr>
            <a:r>
              <a:rPr lang="en" dirty="0">
                <a:solidFill>
                  <a:schemeClr val="dk1"/>
                </a:solidFill>
                <a:highlight>
                  <a:srgbClr val="FFFFFF"/>
                </a:highlight>
              </a:rPr>
              <a:t>CULTURAL RESISTANCE TO NEW WAYS OF WORKING (BUSY SYSTEMS AND ORGANISATIONAL SILOES)</a:t>
            </a:r>
            <a:endParaRPr dirty="0">
              <a:solidFill>
                <a:schemeClr val="dk1"/>
              </a:solidFill>
              <a:highlight>
                <a:srgbClr val="FFFFFF"/>
              </a:highlight>
            </a:endParaRPr>
          </a:p>
          <a:p>
            <a:pPr marL="0" indent="0">
              <a:spcBef>
                <a:spcPts val="1600"/>
              </a:spcBef>
              <a:buNone/>
            </a:pPr>
            <a:endParaRPr dirty="0">
              <a:solidFill>
                <a:schemeClr val="dk1"/>
              </a:solidFill>
              <a:highlight>
                <a:srgbClr val="FFFFFF"/>
              </a:highlight>
            </a:endParaRPr>
          </a:p>
          <a:p>
            <a:pPr marL="0" indent="0">
              <a:spcBef>
                <a:spcPts val="1600"/>
              </a:spcBef>
              <a:buNone/>
            </a:pPr>
            <a:endParaRPr dirty="0">
              <a:solidFill>
                <a:schemeClr val="dk1"/>
              </a:solidFill>
              <a:highlight>
                <a:srgbClr val="FFFFFF"/>
              </a:highlight>
            </a:endParaRPr>
          </a:p>
          <a:p>
            <a:pPr marL="0" indent="0">
              <a:spcBef>
                <a:spcPts val="1600"/>
              </a:spcBef>
              <a:spcAft>
                <a:spcPts val="1600"/>
              </a:spcAft>
              <a:buNone/>
            </a:pPr>
            <a:endParaRPr dirty="0">
              <a:solidFill>
                <a:schemeClr val="dk1"/>
              </a:solidFill>
              <a:highlight>
                <a:srgbClr val="FFFFFF"/>
              </a:highligh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10CAC-3A2C-D011-751B-36EB16074225}"/>
              </a:ext>
            </a:extLst>
          </p:cNvPr>
          <p:cNvSpPr>
            <a:spLocks noGrp="1"/>
          </p:cNvSpPr>
          <p:nvPr>
            <p:ph type="title"/>
          </p:nvPr>
        </p:nvSpPr>
        <p:spPr/>
        <p:txBody>
          <a:bodyPr>
            <a:normAutofit/>
          </a:bodyPr>
          <a:lstStyle/>
          <a:p>
            <a:r>
              <a:rPr lang="en-GB" dirty="0"/>
              <a:t>PAIN POINTS - CCIO VIEW </a:t>
            </a:r>
          </a:p>
        </p:txBody>
      </p:sp>
      <p:sp>
        <p:nvSpPr>
          <p:cNvPr id="3" name="Content Placeholder 2">
            <a:extLst>
              <a:ext uri="{FF2B5EF4-FFF2-40B4-BE49-F238E27FC236}">
                <a16:creationId xmlns:a16="http://schemas.microsoft.com/office/drawing/2014/main" id="{D9EB0603-23A8-49D3-BEB8-43871014BE40}"/>
              </a:ext>
            </a:extLst>
          </p:cNvPr>
          <p:cNvSpPr>
            <a:spLocks noGrp="1"/>
          </p:cNvSpPr>
          <p:nvPr>
            <p:ph idx="1"/>
          </p:nvPr>
        </p:nvSpPr>
        <p:spPr/>
        <p:txBody>
          <a:bodyPr>
            <a:normAutofit fontScale="62500" lnSpcReduction="20000"/>
          </a:bodyPr>
          <a:lstStyle/>
          <a:p>
            <a:r>
              <a:rPr lang="en-GB" dirty="0">
                <a:solidFill>
                  <a:schemeClr val="tx1"/>
                </a:solidFill>
              </a:rPr>
              <a:t>FUNDING, WORKFORCE, WORKLOAD </a:t>
            </a:r>
          </a:p>
          <a:p>
            <a:endParaRPr lang="en-GB" dirty="0">
              <a:solidFill>
                <a:schemeClr val="tx1"/>
              </a:solidFill>
            </a:endParaRPr>
          </a:p>
          <a:p>
            <a:r>
              <a:rPr lang="en-GB" dirty="0">
                <a:solidFill>
                  <a:schemeClr val="tx1"/>
                </a:solidFill>
              </a:rPr>
              <a:t>ORGANISATIONAL &amp; DATA  SILOES </a:t>
            </a:r>
          </a:p>
          <a:p>
            <a:endParaRPr lang="en-GB" dirty="0">
              <a:solidFill>
                <a:schemeClr val="tx1"/>
              </a:solidFill>
            </a:endParaRPr>
          </a:p>
          <a:p>
            <a:r>
              <a:rPr lang="en-GB" dirty="0">
                <a:solidFill>
                  <a:schemeClr val="tx1"/>
                </a:solidFill>
              </a:rPr>
              <a:t>SUSTAINIBILITY OF PROGRAMMES</a:t>
            </a:r>
          </a:p>
          <a:p>
            <a:endParaRPr lang="en-GB" dirty="0">
              <a:solidFill>
                <a:schemeClr val="tx1"/>
              </a:solidFill>
            </a:endParaRPr>
          </a:p>
          <a:p>
            <a:r>
              <a:rPr lang="en-GB" dirty="0">
                <a:solidFill>
                  <a:schemeClr val="tx1"/>
                </a:solidFill>
              </a:rPr>
              <a:t>MATURITY OF DIGITAL CLINICAL SAFETY VARIES BETWEEN ICBs AND WITHIN ICB</a:t>
            </a:r>
          </a:p>
          <a:p>
            <a:endParaRPr lang="en-GB" dirty="0">
              <a:solidFill>
                <a:schemeClr val="tx1"/>
              </a:solidFill>
            </a:endParaRPr>
          </a:p>
          <a:p>
            <a:r>
              <a:rPr lang="en-GB" dirty="0">
                <a:solidFill>
                  <a:schemeClr val="tx1"/>
                </a:solidFill>
              </a:rPr>
              <a:t>CYBER SECURITY </a:t>
            </a:r>
          </a:p>
          <a:p>
            <a:endParaRPr lang="en-GB" dirty="0">
              <a:solidFill>
                <a:schemeClr val="tx1"/>
              </a:solidFill>
            </a:endParaRPr>
          </a:p>
          <a:p>
            <a:r>
              <a:rPr lang="en-GB" dirty="0">
                <a:solidFill>
                  <a:schemeClr val="tx1"/>
                </a:solidFill>
              </a:rPr>
              <a:t>SPEED OF  CHANGE AND READINESS TO CHANGE </a:t>
            </a:r>
          </a:p>
          <a:p>
            <a:endParaRPr lang="en-GB" dirty="0">
              <a:solidFill>
                <a:schemeClr val="tx1"/>
              </a:solidFill>
            </a:endParaRPr>
          </a:p>
          <a:p>
            <a:r>
              <a:rPr lang="en-GB" dirty="0">
                <a:solidFill>
                  <a:schemeClr val="tx1"/>
                </a:solidFill>
              </a:rPr>
              <a:t>COPRODUCTION WITH RESIDENTS &amp; ADDRESSING DIGITAL EXCLUSION </a:t>
            </a:r>
          </a:p>
          <a:p>
            <a:pPr marL="0" indent="0">
              <a:buNone/>
            </a:pPr>
            <a:endParaRPr lang="en-GB" dirty="0"/>
          </a:p>
          <a:p>
            <a:endParaRPr lang="en-GB" dirty="0"/>
          </a:p>
          <a:p>
            <a:endParaRPr lang="en-GB" dirty="0"/>
          </a:p>
          <a:p>
            <a:endParaRPr lang="en-GB" dirty="0"/>
          </a:p>
        </p:txBody>
      </p:sp>
    </p:spTree>
    <p:extLst>
      <p:ext uri="{BB962C8B-B14F-4D97-AF65-F5344CB8AC3E}">
        <p14:creationId xmlns:p14="http://schemas.microsoft.com/office/powerpoint/2010/main" val="37293246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1"/>
          <p:cNvSpPr txBox="1">
            <a:spLocks noGrp="1"/>
          </p:cNvSpPr>
          <p:nvPr>
            <p:ph type="title"/>
          </p:nvPr>
        </p:nvSpPr>
        <p:spPr>
          <a:prstGeom prst="rect">
            <a:avLst/>
          </a:prstGeom>
        </p:spPr>
        <p:txBody>
          <a:bodyPr spcFirstLastPara="1" vert="horz" wrap="square" lIns="121900" tIns="121900" rIns="121900" bIns="121900" numCol="1" anchor="t" anchorCtr="0" compatLnSpc="1">
            <a:prstTxWarp prst="textNoShape">
              <a:avLst/>
            </a:prstTxWarp>
            <a:normAutofit fontScale="90000"/>
          </a:bodyPr>
          <a:lstStyle/>
          <a:p>
            <a:r>
              <a:rPr lang="en" dirty="0"/>
              <a:t>WHAT DO SYSTEMS WANT FROM NHSE  </a:t>
            </a:r>
            <a:endParaRPr dirty="0"/>
          </a:p>
        </p:txBody>
      </p:sp>
      <p:sp>
        <p:nvSpPr>
          <p:cNvPr id="105" name="Google Shape;105;p21"/>
          <p:cNvSpPr txBox="1">
            <a:spLocks noGrp="1"/>
          </p:cNvSpPr>
          <p:nvPr>
            <p:ph type="body" idx="1"/>
          </p:nvPr>
        </p:nvSpPr>
        <p:spPr>
          <a:prstGeom prst="rect">
            <a:avLst/>
          </a:prstGeom>
        </p:spPr>
        <p:txBody>
          <a:bodyPr spcFirstLastPara="1" vert="horz" wrap="square" lIns="121900" tIns="121900" rIns="121900" bIns="121900" numCol="1" anchor="t" anchorCtr="0" compatLnSpc="1">
            <a:prstTxWarp prst="textNoShape">
              <a:avLst/>
            </a:prstTxWarp>
            <a:normAutofit/>
          </a:bodyPr>
          <a:lstStyle/>
          <a:p>
            <a:pPr marL="0" indent="0">
              <a:buNone/>
            </a:pPr>
            <a:r>
              <a:rPr lang="en" dirty="0">
                <a:solidFill>
                  <a:schemeClr val="tx1"/>
                </a:solidFill>
              </a:rPr>
              <a:t>MULTIYEAR FUNDING COMMITMENT RATHER THAN SHORT TERM FUNDING .</a:t>
            </a:r>
          </a:p>
          <a:p>
            <a:pPr marL="0" indent="0">
              <a:buNone/>
            </a:pPr>
            <a:endParaRPr lang="en" dirty="0">
              <a:solidFill>
                <a:schemeClr val="tx1"/>
              </a:solidFill>
            </a:endParaRPr>
          </a:p>
          <a:p>
            <a:pPr marL="0" indent="0">
              <a:buNone/>
            </a:pPr>
            <a:r>
              <a:rPr lang="en" dirty="0">
                <a:solidFill>
                  <a:schemeClr val="tx1"/>
                </a:solidFill>
              </a:rPr>
              <a:t>FUNDING SUPPORT FOR ENHANCING DIGITAL SKILLS OF WORKFORCE </a:t>
            </a:r>
          </a:p>
          <a:p>
            <a:pPr marL="0" indent="0">
              <a:buNone/>
            </a:pPr>
            <a:r>
              <a:rPr lang="en" dirty="0">
                <a:solidFill>
                  <a:schemeClr val="tx1"/>
                </a:solidFill>
              </a:rPr>
              <a:t>&amp; CITIZENS </a:t>
            </a:r>
            <a:endParaRPr dirty="0">
              <a:solidFill>
                <a:schemeClr val="tx1"/>
              </a:solidFill>
            </a:endParaRPr>
          </a:p>
          <a:p>
            <a:pPr marL="0" indent="0">
              <a:spcBef>
                <a:spcPts val="1600"/>
              </a:spcBef>
              <a:spcAft>
                <a:spcPts val="1600"/>
              </a:spcAft>
              <a:buNone/>
            </a:pPr>
            <a:r>
              <a:rPr lang="en" dirty="0"/>
              <a:t> </a:t>
            </a: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50F7D-CDC2-5022-903D-1659AB78E531}"/>
              </a:ext>
            </a:extLst>
          </p:cNvPr>
          <p:cNvSpPr>
            <a:spLocks noGrp="1"/>
          </p:cNvSpPr>
          <p:nvPr>
            <p:ph type="title"/>
          </p:nvPr>
        </p:nvSpPr>
        <p:spPr/>
        <p:txBody>
          <a:bodyPr/>
          <a:lstStyle/>
          <a:p>
            <a:r>
              <a:rPr lang="en-US" sz="60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Linda Vernon</a:t>
            </a:r>
            <a:br>
              <a:rPr lang="en-US" sz="60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br>
            <a:r>
              <a:rPr lang="en-US" sz="60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Head of digital empowerment, </a:t>
            </a:r>
            <a:r>
              <a:rPr lang="en-US" sz="44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Lancashire and South Cumbria Integrated Care Board</a:t>
            </a:r>
            <a:endParaRPr lang="en-US" dirty="0"/>
          </a:p>
        </p:txBody>
      </p:sp>
      <p:sp>
        <p:nvSpPr>
          <p:cNvPr id="3" name="Text Placeholder 2">
            <a:extLst>
              <a:ext uri="{FF2B5EF4-FFF2-40B4-BE49-F238E27FC236}">
                <a16:creationId xmlns:a16="http://schemas.microsoft.com/office/drawing/2014/main" id="{0CA5E2F4-254D-95C0-BCBA-F74900B2B88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036141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C00076B-3459-4DC5-9D1F-43231DD4437B}"/>
              </a:ext>
            </a:extLst>
          </p:cNvPr>
          <p:cNvSpPr>
            <a:spLocks noGrp="1"/>
          </p:cNvSpPr>
          <p:nvPr>
            <p:ph type="sldNum" sz="quarter" idx="12"/>
          </p:nvPr>
        </p:nvSpPr>
        <p:spPr>
          <a:xfrm>
            <a:off x="11534775" y="6356349"/>
            <a:ext cx="466006" cy="365125"/>
          </a:xfrm>
        </p:spPr>
        <p:txBody>
          <a:bodyPr/>
          <a:lstStyle/>
          <a:p>
            <a:pPr algn="ctr"/>
            <a:fld id="{507B77E4-D16E-4E80-BECE-B10ACE50DA11}" type="slidenum">
              <a:rPr lang="en-GB" smtClean="0"/>
              <a:pPr algn="ctr"/>
              <a:t>26</a:t>
            </a:fld>
            <a:endParaRPr lang="en-GB" dirty="0"/>
          </a:p>
        </p:txBody>
      </p:sp>
      <p:pic>
        <p:nvPicPr>
          <p:cNvPr id="1026" name="Picture 2" descr="The big sort: The decline of northern England, 1780–2018 | CEPR">
            <a:extLst>
              <a:ext uri="{FF2B5EF4-FFF2-40B4-BE49-F238E27FC236}">
                <a16:creationId xmlns:a16="http://schemas.microsoft.com/office/drawing/2014/main" id="{A5DC4752-6D1C-0A93-4A14-DF59D6D077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63456" y="2974435"/>
            <a:ext cx="1504107" cy="9086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650234D5-1583-0863-3765-AB66F9F3A7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1279" y="210675"/>
            <a:ext cx="2913744" cy="1724864"/>
          </a:xfrm>
          <a:prstGeom prst="rect">
            <a:avLst/>
          </a:prstGeom>
          <a:noFill/>
          <a:ln w="25400">
            <a:solidFill>
              <a:schemeClr val="accent1"/>
            </a:solidFill>
          </a:ln>
          <a:extLst>
            <a:ext uri="{909E8E84-426E-40DD-AFC4-6F175D3DCCD1}">
              <a14:hiddenFill xmlns:a14="http://schemas.microsoft.com/office/drawing/2010/main">
                <a:solidFill>
                  <a:srgbClr val="FFFFFF"/>
                </a:solidFill>
              </a14:hiddenFill>
            </a:ext>
          </a:extLst>
        </p:spPr>
      </p:pic>
      <p:pic>
        <p:nvPicPr>
          <p:cNvPr id="5" name="Picture 4" descr="A fence in a field&#10;&#10;Description automatically generated">
            <a:extLst>
              <a:ext uri="{FF2B5EF4-FFF2-40B4-BE49-F238E27FC236}">
                <a16:creationId xmlns:a16="http://schemas.microsoft.com/office/drawing/2014/main" id="{0F084F78-C489-5CB1-F893-23B09787BF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460" y="5017309"/>
            <a:ext cx="7412201" cy="1703245"/>
          </a:xfrm>
          <a:prstGeom prst="rect">
            <a:avLst/>
          </a:prstGeom>
          <a:ln w="25400">
            <a:solidFill>
              <a:schemeClr val="accent1">
                <a:shade val="50000"/>
              </a:schemeClr>
            </a:solidFill>
          </a:ln>
        </p:spPr>
      </p:pic>
      <p:pic>
        <p:nvPicPr>
          <p:cNvPr id="8" name="Picture 7" descr="A blue and white sign with white text&#10;&#10;Description automatically generated">
            <a:extLst>
              <a:ext uri="{FF2B5EF4-FFF2-40B4-BE49-F238E27FC236}">
                <a16:creationId xmlns:a16="http://schemas.microsoft.com/office/drawing/2014/main" id="{5B270A54-F3A3-5D65-55BF-E80D614DA728}"/>
              </a:ext>
            </a:extLst>
          </p:cNvPr>
          <p:cNvPicPr>
            <a:picLocks noChangeAspect="1"/>
          </p:cNvPicPr>
          <p:nvPr/>
        </p:nvPicPr>
        <p:blipFill rotWithShape="1">
          <a:blip r:embed="rId5"/>
          <a:srcRect l="6279" t="41989" r="67624" b="38895"/>
          <a:stretch/>
        </p:blipFill>
        <p:spPr>
          <a:xfrm>
            <a:off x="1401101" y="2203707"/>
            <a:ext cx="8813075" cy="2603908"/>
          </a:xfrm>
          <a:prstGeom prst="rect">
            <a:avLst/>
          </a:prstGeom>
          <a:ln w="25400">
            <a:solidFill>
              <a:schemeClr val="accent1"/>
            </a:solidFill>
          </a:ln>
        </p:spPr>
      </p:pic>
      <p:pic>
        <p:nvPicPr>
          <p:cNvPr id="9" name="Picture 8" descr="A building with a dome at night&#10;&#10;Description automatically generated">
            <a:extLst>
              <a:ext uri="{FF2B5EF4-FFF2-40B4-BE49-F238E27FC236}">
                <a16:creationId xmlns:a16="http://schemas.microsoft.com/office/drawing/2014/main" id="{0DD6669E-9709-02C6-E564-3A627AAFD407}"/>
              </a:ext>
            </a:extLst>
          </p:cNvPr>
          <p:cNvPicPr>
            <a:picLocks noChangeAspect="1"/>
          </p:cNvPicPr>
          <p:nvPr/>
        </p:nvPicPr>
        <p:blipFill>
          <a:blip r:embed="rId6"/>
          <a:stretch>
            <a:fillRect/>
          </a:stretch>
        </p:blipFill>
        <p:spPr>
          <a:xfrm>
            <a:off x="487005" y="130584"/>
            <a:ext cx="3085793" cy="1842320"/>
          </a:xfrm>
          <a:prstGeom prst="rect">
            <a:avLst/>
          </a:prstGeom>
        </p:spPr>
      </p:pic>
      <p:pic>
        <p:nvPicPr>
          <p:cNvPr id="10" name="Picture 9" descr="A beach with a tower and buildings&#10;&#10;Description automatically generated">
            <a:extLst>
              <a:ext uri="{FF2B5EF4-FFF2-40B4-BE49-F238E27FC236}">
                <a16:creationId xmlns:a16="http://schemas.microsoft.com/office/drawing/2014/main" id="{8E1645A3-9045-B0E1-4580-9C34996440E4}"/>
              </a:ext>
            </a:extLst>
          </p:cNvPr>
          <p:cNvPicPr>
            <a:picLocks noChangeAspect="1"/>
          </p:cNvPicPr>
          <p:nvPr/>
        </p:nvPicPr>
        <p:blipFill>
          <a:blip r:embed="rId7"/>
          <a:stretch>
            <a:fillRect/>
          </a:stretch>
        </p:blipFill>
        <p:spPr>
          <a:xfrm>
            <a:off x="7377267" y="138266"/>
            <a:ext cx="2649486" cy="1866285"/>
          </a:xfrm>
          <a:prstGeom prst="rect">
            <a:avLst/>
          </a:prstGeom>
        </p:spPr>
      </p:pic>
      <p:pic>
        <p:nvPicPr>
          <p:cNvPr id="11" name="Picture 10" descr="Product Image">
            <a:extLst>
              <a:ext uri="{FF2B5EF4-FFF2-40B4-BE49-F238E27FC236}">
                <a16:creationId xmlns:a16="http://schemas.microsoft.com/office/drawing/2014/main" id="{0BA879AF-362A-251A-464F-7FFA7471FE23}"/>
              </a:ext>
            </a:extLst>
          </p:cNvPr>
          <p:cNvPicPr>
            <a:picLocks noChangeAspect="1"/>
          </p:cNvPicPr>
          <p:nvPr/>
        </p:nvPicPr>
        <p:blipFill>
          <a:blip r:embed="rId8"/>
          <a:stretch>
            <a:fillRect/>
          </a:stretch>
        </p:blipFill>
        <p:spPr>
          <a:xfrm>
            <a:off x="8448061" y="5068221"/>
            <a:ext cx="2804038" cy="1614335"/>
          </a:xfrm>
          <a:prstGeom prst="rect">
            <a:avLst/>
          </a:prstGeom>
        </p:spPr>
      </p:pic>
    </p:spTree>
    <p:extLst>
      <p:ext uri="{BB962C8B-B14F-4D97-AF65-F5344CB8AC3E}">
        <p14:creationId xmlns:p14="http://schemas.microsoft.com/office/powerpoint/2010/main" val="289734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B20D1B63-7EEE-9D70-2C66-42550D968F4A}"/>
              </a:ext>
            </a:extLst>
          </p:cNvPr>
          <p:cNvPicPr>
            <a:picLocks noChangeAspect="1"/>
          </p:cNvPicPr>
          <p:nvPr/>
        </p:nvPicPr>
        <p:blipFill rotWithShape="1">
          <a:blip r:embed="rId2"/>
          <a:srcRect l="12557" t="17347" r="17882"/>
          <a:stretch/>
        </p:blipFill>
        <p:spPr>
          <a:xfrm>
            <a:off x="5935133" y="2219124"/>
            <a:ext cx="5291666" cy="3772564"/>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3FDD1C33-93E2-0992-0082-291A37750D24}"/>
              </a:ext>
            </a:extLst>
          </p:cNvPr>
          <p:cNvPicPr>
            <a:picLocks noChangeAspect="1"/>
          </p:cNvPicPr>
          <p:nvPr/>
        </p:nvPicPr>
        <p:blipFill rotWithShape="1">
          <a:blip r:embed="rId3"/>
          <a:srcRect l="12641" t="17188" r="17673"/>
          <a:stretch/>
        </p:blipFill>
        <p:spPr>
          <a:xfrm>
            <a:off x="425999" y="2218647"/>
            <a:ext cx="5291667" cy="3773041"/>
          </a:xfrm>
          <a:prstGeom prst="rect">
            <a:avLst/>
          </a:prstGeom>
        </p:spPr>
      </p:pic>
      <p:sp>
        <p:nvSpPr>
          <p:cNvPr id="3" name="Slide Number Placeholder 2">
            <a:extLst>
              <a:ext uri="{FF2B5EF4-FFF2-40B4-BE49-F238E27FC236}">
                <a16:creationId xmlns:a16="http://schemas.microsoft.com/office/drawing/2014/main" id="{AFBFC8D6-AA48-4AAD-FB3A-92B8E4987730}"/>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507B77E4-D16E-4E80-BECE-B10ACE50DA11}" type="slidenum">
              <a:rPr lang="en-US" smtClean="0"/>
              <a:pPr>
                <a:spcAft>
                  <a:spcPts val="600"/>
                </a:spcAft>
              </a:pPr>
              <a:t>27</a:t>
            </a:fld>
            <a:endParaRPr lang="en-US"/>
          </a:p>
        </p:txBody>
      </p:sp>
      <p:pic>
        <p:nvPicPr>
          <p:cNvPr id="1026" name="Picture 27" descr="A black and blue logo&#10;&#10;Description automatically generated">
            <a:extLst>
              <a:ext uri="{FF2B5EF4-FFF2-40B4-BE49-F238E27FC236}">
                <a16:creationId xmlns:a16="http://schemas.microsoft.com/office/drawing/2014/main" id="{34619A5D-793E-6AA2-0CC3-BAB18F6D51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96407" y="300037"/>
            <a:ext cx="1811418" cy="11843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60A885B-B3CF-850D-887B-721D292B1A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1075" y="209270"/>
            <a:ext cx="3080460" cy="1333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21599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C53CCA4-917B-A21F-278A-151F6005286E}"/>
              </a:ext>
            </a:extLst>
          </p:cNvPr>
          <p:cNvSpPr>
            <a:spLocks noGrp="1"/>
          </p:cNvSpPr>
          <p:nvPr>
            <p:ph type="sldNum" sz="quarter" idx="12"/>
          </p:nvPr>
        </p:nvSpPr>
        <p:spPr/>
        <p:txBody>
          <a:bodyPr/>
          <a:lstStyle/>
          <a:p>
            <a:fld id="{507B77E4-D16E-4E80-BECE-B10ACE50DA11}" type="slidenum">
              <a:rPr lang="en-GB" smtClean="0"/>
              <a:t>28</a:t>
            </a:fld>
            <a:endParaRPr lang="en-GB" dirty="0"/>
          </a:p>
        </p:txBody>
      </p:sp>
      <p:pic>
        <p:nvPicPr>
          <p:cNvPr id="4" name="Picture 3">
            <a:extLst>
              <a:ext uri="{FF2B5EF4-FFF2-40B4-BE49-F238E27FC236}">
                <a16:creationId xmlns:a16="http://schemas.microsoft.com/office/drawing/2014/main" id="{97FA9F0D-AED2-335C-08E1-55B3A0EB7258}"/>
              </a:ext>
            </a:extLst>
          </p:cNvPr>
          <p:cNvPicPr>
            <a:picLocks noChangeAspect="1"/>
          </p:cNvPicPr>
          <p:nvPr/>
        </p:nvPicPr>
        <p:blipFill rotWithShape="1">
          <a:blip r:embed="rId2"/>
          <a:srcRect l="12554" t="17583" r="18199"/>
          <a:stretch/>
        </p:blipFill>
        <p:spPr>
          <a:xfrm>
            <a:off x="511925" y="143917"/>
            <a:ext cx="9271171" cy="6609675"/>
          </a:xfrm>
          <a:prstGeom prst="rect">
            <a:avLst/>
          </a:prstGeom>
          <a:ln w="25400">
            <a:solidFill>
              <a:schemeClr val="accent1"/>
            </a:solidFill>
          </a:ln>
        </p:spPr>
      </p:pic>
    </p:spTree>
    <p:extLst>
      <p:ext uri="{BB962C8B-B14F-4D97-AF65-F5344CB8AC3E}">
        <p14:creationId xmlns:p14="http://schemas.microsoft.com/office/powerpoint/2010/main" val="7092153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E70D443-68C9-C006-4F4E-BDBDD90C1663}"/>
              </a:ext>
            </a:extLst>
          </p:cNvPr>
          <p:cNvSpPr>
            <a:spLocks noGrp="1"/>
          </p:cNvSpPr>
          <p:nvPr>
            <p:ph type="sldNum" sz="quarter" idx="12"/>
          </p:nvPr>
        </p:nvSpPr>
        <p:spPr/>
        <p:txBody>
          <a:bodyPr/>
          <a:lstStyle/>
          <a:p>
            <a:fld id="{507B77E4-D16E-4E80-BECE-B10ACE50DA11}" type="slidenum">
              <a:rPr lang="en-GB" smtClean="0"/>
              <a:t>29</a:t>
            </a:fld>
            <a:endParaRPr lang="en-GB" dirty="0"/>
          </a:p>
        </p:txBody>
      </p:sp>
      <p:pic>
        <p:nvPicPr>
          <p:cNvPr id="4" name="Picture 3">
            <a:extLst>
              <a:ext uri="{FF2B5EF4-FFF2-40B4-BE49-F238E27FC236}">
                <a16:creationId xmlns:a16="http://schemas.microsoft.com/office/drawing/2014/main" id="{500680BC-24E9-D35C-D572-97A9D8D51E39}"/>
              </a:ext>
            </a:extLst>
          </p:cNvPr>
          <p:cNvPicPr>
            <a:picLocks noChangeAspect="1"/>
          </p:cNvPicPr>
          <p:nvPr/>
        </p:nvPicPr>
        <p:blipFill rotWithShape="1">
          <a:blip r:embed="rId2"/>
          <a:srcRect l="12465" t="17729" r="18112"/>
          <a:stretch/>
        </p:blipFill>
        <p:spPr>
          <a:xfrm>
            <a:off x="471299" y="175305"/>
            <a:ext cx="9242971" cy="6561225"/>
          </a:xfrm>
          <a:prstGeom prst="rect">
            <a:avLst/>
          </a:prstGeom>
          <a:ln w="25400">
            <a:solidFill>
              <a:schemeClr val="accent1"/>
            </a:solidFill>
          </a:ln>
        </p:spPr>
      </p:pic>
    </p:spTree>
    <p:extLst>
      <p:ext uri="{BB962C8B-B14F-4D97-AF65-F5344CB8AC3E}">
        <p14:creationId xmlns:p14="http://schemas.microsoft.com/office/powerpoint/2010/main" val="26014167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6B731-0717-0267-517B-2193D1AA6463}"/>
              </a:ext>
            </a:extLst>
          </p:cNvPr>
          <p:cNvSpPr>
            <a:spLocks noGrp="1"/>
          </p:cNvSpPr>
          <p:nvPr>
            <p:ph type="title"/>
          </p:nvPr>
        </p:nvSpPr>
        <p:spPr/>
        <p:txBody>
          <a:bodyPr/>
          <a:lstStyle/>
          <a:p>
            <a:r>
              <a:rPr lang="en-US" dirty="0"/>
              <a:t>Outline of Session </a:t>
            </a:r>
          </a:p>
        </p:txBody>
      </p:sp>
      <p:sp>
        <p:nvSpPr>
          <p:cNvPr id="3" name="Content Placeholder 2">
            <a:extLst>
              <a:ext uri="{FF2B5EF4-FFF2-40B4-BE49-F238E27FC236}">
                <a16:creationId xmlns:a16="http://schemas.microsoft.com/office/drawing/2014/main" id="{89A265EE-5F5F-7792-3BCA-818247BE35E3}"/>
              </a:ext>
            </a:extLst>
          </p:cNvPr>
          <p:cNvSpPr>
            <a:spLocks noGrp="1"/>
          </p:cNvSpPr>
          <p:nvPr>
            <p:ph idx="1"/>
          </p:nvPr>
        </p:nvSpPr>
        <p:spPr/>
        <p:txBody>
          <a:bodyPr/>
          <a:lstStyle/>
          <a:p>
            <a:pPr>
              <a:lnSpc>
                <a:spcPct val="106000"/>
              </a:lnSpc>
            </a:pPr>
            <a:r>
              <a:rPr lang="en-US"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John Mitchell, associate director of digital, NHS Humber and North Yorkshire ICB</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a:lnSpc>
                <a:spcPct val="106000"/>
              </a:lnSpc>
            </a:pPr>
            <a:r>
              <a:rPr lang="en-US"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Dr Deepa </a:t>
            </a:r>
            <a:r>
              <a:rPr lang="en-US" sz="1800" dirty="0" err="1">
                <a:solidFill>
                  <a:srgbClr val="000000"/>
                </a:solidFill>
                <a:effectLst/>
                <a:latin typeface="Aptos" panose="020B0004020202020204" pitchFamily="34" charset="0"/>
                <a:ea typeface="Times New Roman" panose="02020603050405020304" pitchFamily="18" charset="0"/>
                <a:cs typeface="Aptos" panose="020B0004020202020204" pitchFamily="34" charset="0"/>
              </a:rPr>
              <a:t>Shanmugasundaram</a:t>
            </a:r>
            <a:r>
              <a:rPr lang="en-US"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CCIO, Mid and South Essex ICS</a:t>
            </a:r>
            <a:endParaRPr lang="en-US" sz="1800" dirty="0">
              <a:effectLst/>
              <a:latin typeface="Aptos" panose="020B0004020202020204" pitchFamily="34" charset="0"/>
              <a:ea typeface="Aptos" panose="020B0004020202020204" pitchFamily="34" charset="0"/>
              <a:cs typeface="Aptos" panose="020B0004020202020204" pitchFamily="34" charset="0"/>
            </a:endParaRPr>
          </a:p>
          <a:p>
            <a:r>
              <a:rPr lang="en-US"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Linda Vernon, Head of digital empowerment, Lancashire and South Cumbria Integrated Care Board</a:t>
            </a:r>
          </a:p>
          <a:p>
            <a:r>
              <a:rPr lang="en-US" sz="1800" dirty="0">
                <a:solidFill>
                  <a:srgbClr val="000000"/>
                </a:solidFill>
                <a:latin typeface="Aptos" panose="020B0004020202020204" pitchFamily="34" charset="0"/>
                <a:ea typeface="Aptos" panose="020B0004020202020204" pitchFamily="34" charset="0"/>
                <a:cs typeface="Aptos" panose="020B0004020202020204" pitchFamily="34" charset="0"/>
              </a:rPr>
              <a:t>Discussion </a:t>
            </a:r>
            <a:endParaRPr lang="en-US" sz="1800" dirty="0">
              <a:effectLst/>
              <a:latin typeface="Aptos" panose="020B0004020202020204" pitchFamily="34" charset="0"/>
              <a:ea typeface="Aptos" panose="020B0004020202020204" pitchFamily="34" charset="0"/>
              <a:cs typeface="Aptos" panose="020B0004020202020204" pitchFamily="34" charset="0"/>
            </a:endParaRPr>
          </a:p>
          <a:p>
            <a:r>
              <a:rPr lang="en-US"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Chairs: Paul </a:t>
            </a:r>
            <a:r>
              <a:rPr lang="en-US" sz="1800" dirty="0" err="1">
                <a:solidFill>
                  <a:srgbClr val="000000"/>
                </a:solidFill>
                <a:effectLst/>
                <a:latin typeface="Aptos" panose="020B0004020202020204" pitchFamily="34" charset="0"/>
                <a:ea typeface="Times New Roman" panose="02020603050405020304" pitchFamily="18" charset="0"/>
                <a:cs typeface="Aptos" panose="020B0004020202020204" pitchFamily="34" charset="0"/>
              </a:rPr>
              <a:t>Charnley,</a:t>
            </a:r>
            <a:r>
              <a:rPr lang="en-US"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a:t>
            </a:r>
            <a:r>
              <a:rPr lang="en-US" sz="1800" dirty="0" err="1">
                <a:solidFill>
                  <a:srgbClr val="000000"/>
                </a:solidFill>
                <a:effectLst/>
                <a:latin typeface="Aptos" panose="020B0004020202020204" pitchFamily="34" charset="0"/>
                <a:ea typeface="Times New Roman" panose="02020603050405020304" pitchFamily="18" charset="0"/>
                <a:cs typeface="Aptos" panose="020B0004020202020204" pitchFamily="34" charset="0"/>
              </a:rPr>
              <a:t>Bluepritning</a:t>
            </a:r>
            <a:r>
              <a:rPr lang="en-US"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a:t>
            </a:r>
            <a:r>
              <a:rPr lang="en-US" sz="1800" dirty="0" err="1">
                <a:solidFill>
                  <a:srgbClr val="000000"/>
                </a:solidFill>
                <a:effectLst/>
                <a:latin typeface="Aptos" panose="020B0004020202020204" pitchFamily="34" charset="0"/>
                <a:ea typeface="Times New Roman" panose="02020603050405020304" pitchFamily="18" charset="0"/>
                <a:cs typeface="Aptos" panose="020B0004020202020204" pitchFamily="34" charset="0"/>
              </a:rPr>
              <a:t>Programme</a:t>
            </a:r>
            <a:r>
              <a:rPr lang="en-US"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a:t>
            </a:r>
            <a:r>
              <a:rPr lang="en-US" sz="1800" dirty="0" err="1">
                <a:solidFill>
                  <a:srgbClr val="000000"/>
                </a:solidFill>
                <a:effectLst/>
                <a:latin typeface="Aptos" panose="020B0004020202020204" pitchFamily="34" charset="0"/>
                <a:ea typeface="Times New Roman" panose="02020603050405020304" pitchFamily="18" charset="0"/>
                <a:cs typeface="Aptos" panose="020B0004020202020204" pitchFamily="34" charset="0"/>
              </a:rPr>
              <a:t>Chaire</a:t>
            </a:r>
            <a:r>
              <a:rPr lang="en-US"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and Dr Alec Price-Forbes, consultant rheumatologist and clinical Lead for rheumatology</a:t>
            </a:r>
            <a:endParaRPr lang="en-US" sz="18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12745744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685FE37-5308-7F49-7587-6A1FD5AD0B18}"/>
              </a:ext>
            </a:extLst>
          </p:cNvPr>
          <p:cNvSpPr>
            <a:spLocks noGrp="1"/>
          </p:cNvSpPr>
          <p:nvPr>
            <p:ph type="sldNum" sz="quarter" idx="12"/>
          </p:nvPr>
        </p:nvSpPr>
        <p:spPr/>
        <p:txBody>
          <a:bodyPr/>
          <a:lstStyle/>
          <a:p>
            <a:fld id="{507B77E4-D16E-4E80-BECE-B10ACE50DA11}" type="slidenum">
              <a:rPr lang="en-GB" smtClean="0"/>
              <a:pPr/>
              <a:t>30</a:t>
            </a:fld>
            <a:endParaRPr lang="en-GB" dirty="0"/>
          </a:p>
        </p:txBody>
      </p:sp>
      <p:pic>
        <p:nvPicPr>
          <p:cNvPr id="6" name="Picture 5">
            <a:extLst>
              <a:ext uri="{FF2B5EF4-FFF2-40B4-BE49-F238E27FC236}">
                <a16:creationId xmlns:a16="http://schemas.microsoft.com/office/drawing/2014/main" id="{143781F0-B2D0-9ADB-EBB0-62CE10C9B742}"/>
              </a:ext>
            </a:extLst>
          </p:cNvPr>
          <p:cNvPicPr>
            <a:picLocks noChangeAspect="1"/>
          </p:cNvPicPr>
          <p:nvPr/>
        </p:nvPicPr>
        <p:blipFill rotWithShape="1">
          <a:blip r:embed="rId2"/>
          <a:srcRect l="12471" t="17778" r="17538"/>
          <a:stretch/>
        </p:blipFill>
        <p:spPr>
          <a:xfrm>
            <a:off x="521110" y="167149"/>
            <a:ext cx="9320980" cy="6558996"/>
          </a:xfrm>
          <a:prstGeom prst="rect">
            <a:avLst/>
          </a:prstGeom>
          <a:ln w="25400">
            <a:solidFill>
              <a:schemeClr val="accent1"/>
            </a:solidFill>
          </a:ln>
        </p:spPr>
      </p:pic>
    </p:spTree>
    <p:extLst>
      <p:ext uri="{BB962C8B-B14F-4D97-AF65-F5344CB8AC3E}">
        <p14:creationId xmlns:p14="http://schemas.microsoft.com/office/powerpoint/2010/main" val="12240523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4C4C3-FAD8-2C0E-6E6B-CC9345846A5D}"/>
              </a:ext>
            </a:extLst>
          </p:cNvPr>
          <p:cNvSpPr>
            <a:spLocks noGrp="1"/>
          </p:cNvSpPr>
          <p:nvPr>
            <p:ph type="title"/>
          </p:nvPr>
        </p:nvSpPr>
        <p:spPr>
          <a:xfrm>
            <a:off x="838200" y="384121"/>
            <a:ext cx="10515600" cy="1030009"/>
          </a:xfrm>
        </p:spPr>
        <p:txBody>
          <a:bodyPr/>
          <a:lstStyle/>
          <a:p>
            <a:r>
              <a:rPr lang="en-GB" b="1" dirty="0">
                <a:solidFill>
                  <a:schemeClr val="accent5">
                    <a:lumMod val="75000"/>
                  </a:schemeClr>
                </a:solidFill>
              </a:rPr>
              <a:t>Lancashire &amp; South Cumbria Pain Points</a:t>
            </a:r>
          </a:p>
        </p:txBody>
      </p:sp>
      <p:pic>
        <p:nvPicPr>
          <p:cNvPr id="2050" name="Picture 2">
            <a:extLst>
              <a:ext uri="{FF2B5EF4-FFF2-40B4-BE49-F238E27FC236}">
                <a16:creationId xmlns:a16="http://schemas.microsoft.com/office/drawing/2014/main" id="{8041F134-A4D2-7D05-39C0-35502E8570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5342" y="2181664"/>
            <a:ext cx="2372250" cy="316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a:extLst>
              <a:ext uri="{FF2B5EF4-FFF2-40B4-BE49-F238E27FC236}">
                <a16:creationId xmlns:a16="http://schemas.microsoft.com/office/drawing/2014/main" id="{E36A0FE9-FA58-7D55-7B90-B9FF930897B2}"/>
              </a:ext>
            </a:extLst>
          </p:cNvPr>
          <p:cNvSpPr txBox="1"/>
          <p:nvPr/>
        </p:nvSpPr>
        <p:spPr>
          <a:xfrm>
            <a:off x="940981" y="1581500"/>
            <a:ext cx="1669312" cy="923330"/>
          </a:xfrm>
          <a:prstGeom prst="rect">
            <a:avLst/>
          </a:prstGeom>
          <a:noFill/>
        </p:spPr>
        <p:txBody>
          <a:bodyPr wrap="square" rtlCol="0">
            <a:spAutoFit/>
          </a:bodyPr>
          <a:lstStyle/>
          <a:p>
            <a:r>
              <a:rPr lang="en-GB" dirty="0"/>
              <a:t>One Blueprint</a:t>
            </a:r>
          </a:p>
          <a:p>
            <a:r>
              <a:rPr lang="en-GB" dirty="0"/>
              <a:t>One Team</a:t>
            </a:r>
          </a:p>
          <a:p>
            <a:r>
              <a:rPr lang="en-GB" dirty="0"/>
              <a:t>One Way</a:t>
            </a:r>
          </a:p>
        </p:txBody>
      </p:sp>
      <p:sp>
        <p:nvSpPr>
          <p:cNvPr id="25" name="Arrow: Right 24">
            <a:extLst>
              <a:ext uri="{FF2B5EF4-FFF2-40B4-BE49-F238E27FC236}">
                <a16:creationId xmlns:a16="http://schemas.microsoft.com/office/drawing/2014/main" id="{AAE82C79-E0D4-D5EE-3E23-C1981816C324}"/>
              </a:ext>
            </a:extLst>
          </p:cNvPr>
          <p:cNvSpPr/>
          <p:nvPr/>
        </p:nvSpPr>
        <p:spPr>
          <a:xfrm>
            <a:off x="2955851" y="1956391"/>
            <a:ext cx="1722475" cy="35619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9762C371-1042-2AD5-3336-711F8E44458A}"/>
              </a:ext>
            </a:extLst>
          </p:cNvPr>
          <p:cNvSpPr txBox="1"/>
          <p:nvPr/>
        </p:nvSpPr>
        <p:spPr>
          <a:xfrm>
            <a:off x="5023884" y="1858499"/>
            <a:ext cx="2800249" cy="646331"/>
          </a:xfrm>
          <a:prstGeom prst="rect">
            <a:avLst/>
          </a:prstGeom>
          <a:noFill/>
        </p:spPr>
        <p:txBody>
          <a:bodyPr wrap="square" rtlCol="0">
            <a:spAutoFit/>
          </a:bodyPr>
          <a:lstStyle/>
          <a:p>
            <a:r>
              <a:rPr lang="en-GB" dirty="0"/>
              <a:t>Truly integrated, holistic, preventative care</a:t>
            </a:r>
          </a:p>
        </p:txBody>
      </p:sp>
      <p:pic>
        <p:nvPicPr>
          <p:cNvPr id="28" name="Picture 27">
            <a:extLst>
              <a:ext uri="{FF2B5EF4-FFF2-40B4-BE49-F238E27FC236}">
                <a16:creationId xmlns:a16="http://schemas.microsoft.com/office/drawing/2014/main" id="{89B6CCA9-AE58-1B44-65D2-923EBA92E35C}"/>
              </a:ext>
            </a:extLst>
          </p:cNvPr>
          <p:cNvPicPr>
            <a:picLocks noChangeAspect="1"/>
          </p:cNvPicPr>
          <p:nvPr/>
        </p:nvPicPr>
        <p:blipFill>
          <a:blip r:embed="rId3"/>
          <a:stretch>
            <a:fillRect/>
          </a:stretch>
        </p:blipFill>
        <p:spPr>
          <a:xfrm>
            <a:off x="877187" y="3354275"/>
            <a:ext cx="6096528" cy="3429297"/>
          </a:xfrm>
          <a:prstGeom prst="rect">
            <a:avLst/>
          </a:prstGeom>
        </p:spPr>
      </p:pic>
      <p:sp>
        <p:nvSpPr>
          <p:cNvPr id="29" name="Title 1">
            <a:extLst>
              <a:ext uri="{FF2B5EF4-FFF2-40B4-BE49-F238E27FC236}">
                <a16:creationId xmlns:a16="http://schemas.microsoft.com/office/drawing/2014/main" id="{BF1611E3-3543-AE6C-23E0-F6A4B3A4AAE3}"/>
              </a:ext>
            </a:extLst>
          </p:cNvPr>
          <p:cNvSpPr txBox="1">
            <a:spLocks/>
          </p:cNvSpPr>
          <p:nvPr/>
        </p:nvSpPr>
        <p:spPr bwMode="auto">
          <a:xfrm>
            <a:off x="799213" y="2618184"/>
            <a:ext cx="10515600" cy="1030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sz="3600" b="1" dirty="0">
                <a:solidFill>
                  <a:schemeClr val="accent5">
                    <a:lumMod val="75000"/>
                  </a:schemeClr>
                </a:solidFill>
              </a:rPr>
              <a:t>Recovery &amp; Transformation</a:t>
            </a:r>
          </a:p>
        </p:txBody>
      </p:sp>
    </p:spTree>
    <p:extLst>
      <p:ext uri="{BB962C8B-B14F-4D97-AF65-F5344CB8AC3E}">
        <p14:creationId xmlns:p14="http://schemas.microsoft.com/office/powerpoint/2010/main" val="1859113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A3ADE0-E496-21DB-14B5-56BFCB4E1B06}"/>
              </a:ext>
            </a:extLst>
          </p:cNvPr>
          <p:cNvPicPr>
            <a:picLocks noChangeAspect="1"/>
          </p:cNvPicPr>
          <p:nvPr/>
        </p:nvPicPr>
        <p:blipFill rotWithShape="1">
          <a:blip r:embed="rId2"/>
          <a:srcRect l="65433" t="27489" r="3911" b="23835"/>
          <a:stretch/>
        </p:blipFill>
        <p:spPr>
          <a:xfrm>
            <a:off x="8161509" y="970903"/>
            <a:ext cx="3175632" cy="3159845"/>
          </a:xfrm>
          <a:prstGeom prst="rect">
            <a:avLst/>
          </a:prstGeom>
        </p:spPr>
      </p:pic>
      <p:sp>
        <p:nvSpPr>
          <p:cNvPr id="2" name="Title 1">
            <a:extLst>
              <a:ext uri="{FF2B5EF4-FFF2-40B4-BE49-F238E27FC236}">
                <a16:creationId xmlns:a16="http://schemas.microsoft.com/office/drawing/2014/main" id="{9C94C4C3-FAD8-2C0E-6E6B-CC9345846A5D}"/>
              </a:ext>
            </a:extLst>
          </p:cNvPr>
          <p:cNvSpPr>
            <a:spLocks noGrp="1"/>
          </p:cNvSpPr>
          <p:nvPr>
            <p:ph type="title"/>
          </p:nvPr>
        </p:nvSpPr>
        <p:spPr>
          <a:xfrm>
            <a:off x="854859" y="171470"/>
            <a:ext cx="10515600" cy="1325563"/>
          </a:xfrm>
        </p:spPr>
        <p:txBody>
          <a:bodyPr/>
          <a:lstStyle/>
          <a:p>
            <a:r>
              <a:rPr lang="en-GB" b="1" dirty="0">
                <a:solidFill>
                  <a:schemeClr val="accent5">
                    <a:lumMod val="75000"/>
                  </a:schemeClr>
                </a:solidFill>
              </a:rPr>
              <a:t>Lancashire &amp; South Cumbria Pain Points</a:t>
            </a:r>
          </a:p>
        </p:txBody>
      </p:sp>
      <p:pic>
        <p:nvPicPr>
          <p:cNvPr id="22" name="Picture 21">
            <a:extLst>
              <a:ext uri="{FF2B5EF4-FFF2-40B4-BE49-F238E27FC236}">
                <a16:creationId xmlns:a16="http://schemas.microsoft.com/office/drawing/2014/main" id="{79191718-35F2-4778-F963-8F3D9E61FE1F}"/>
              </a:ext>
            </a:extLst>
          </p:cNvPr>
          <p:cNvPicPr>
            <a:picLocks noChangeAspect="1"/>
          </p:cNvPicPr>
          <p:nvPr/>
        </p:nvPicPr>
        <p:blipFill>
          <a:blip r:embed="rId3"/>
          <a:stretch>
            <a:fillRect/>
          </a:stretch>
        </p:blipFill>
        <p:spPr>
          <a:xfrm>
            <a:off x="7218444" y="4130748"/>
            <a:ext cx="4844949" cy="2636439"/>
          </a:xfrm>
          <a:prstGeom prst="rect">
            <a:avLst/>
          </a:prstGeom>
        </p:spPr>
      </p:pic>
      <p:sp>
        <p:nvSpPr>
          <p:cNvPr id="27" name="TextBox 26">
            <a:extLst>
              <a:ext uri="{FF2B5EF4-FFF2-40B4-BE49-F238E27FC236}">
                <a16:creationId xmlns:a16="http://schemas.microsoft.com/office/drawing/2014/main" id="{62C7A160-F09B-BEE9-E988-19094E553B67}"/>
              </a:ext>
            </a:extLst>
          </p:cNvPr>
          <p:cNvSpPr txBox="1"/>
          <p:nvPr/>
        </p:nvSpPr>
        <p:spPr>
          <a:xfrm>
            <a:off x="929287" y="1148316"/>
            <a:ext cx="6363585" cy="6740307"/>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EPR &amp; Connected Care Record </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Patient-facing tools aligned to a seamless user journey - PEP, NHS App, choice, self-management, virtual monitoring and care, prevention and lifestyle behaviour </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WHOLE SYSTEM FLOW</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WORKFORCE &amp; PUBLIC SKILLS – </a:t>
            </a:r>
            <a:r>
              <a:rPr lang="en-GB" dirty="0" err="1">
                <a:latin typeface="Arial" panose="020B0604020202020204" pitchFamily="34" charset="0"/>
                <a:cs typeface="Arial" panose="020B0604020202020204" pitchFamily="34" charset="0"/>
              </a:rPr>
              <a:t>DDaT</a:t>
            </a:r>
            <a:r>
              <a:rPr lang="en-GB" dirty="0">
                <a:latin typeface="Arial" panose="020B0604020202020204" pitchFamily="34" charset="0"/>
                <a:cs typeface="Arial" panose="020B0604020202020204" pitchFamily="34" charset="0"/>
              </a:rPr>
              <a:t> reorganisation, skills and retention; frontline digital </a:t>
            </a:r>
            <a:r>
              <a:rPr lang="en-GB" b="1" i="1" dirty="0">
                <a:latin typeface="Arial" panose="020B0604020202020204" pitchFamily="34" charset="0"/>
                <a:cs typeface="Arial" panose="020B0604020202020204" pitchFamily="34" charset="0"/>
              </a:rPr>
              <a:t>&amp; data/intelligence </a:t>
            </a:r>
            <a:r>
              <a:rPr lang="en-GB" dirty="0">
                <a:latin typeface="Arial" panose="020B0604020202020204" pitchFamily="34" charset="0"/>
                <a:cs typeface="Arial" panose="020B0604020202020204" pitchFamily="34" charset="0"/>
              </a:rPr>
              <a:t>literacy; public digital activation</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INNOVATION, SPREAD &amp; ADOPTION – engagement, user-centred design and change management (funding &amp; support offer)</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Data architecture – SDE, FDP, local PHM solutions – high quality data available for care, planning, AI analytics</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Procurement, funding … AUTHENTIC INTEGRATION </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6415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6672C8-AC9E-55AE-5945-0C4998BF680E}"/>
              </a:ext>
            </a:extLst>
          </p:cNvPr>
          <p:cNvPicPr>
            <a:picLocks noChangeAspect="1"/>
          </p:cNvPicPr>
          <p:nvPr/>
        </p:nvPicPr>
        <p:blipFill>
          <a:blip r:embed="rId2"/>
          <a:stretch>
            <a:fillRect/>
          </a:stretch>
        </p:blipFill>
        <p:spPr>
          <a:xfrm>
            <a:off x="-2276501" y="808522"/>
            <a:ext cx="6229402" cy="6858000"/>
          </a:xfrm>
          <a:prstGeom prst="rect">
            <a:avLst/>
          </a:prstGeom>
          <a:effectLst>
            <a:softEdge rad="927100"/>
          </a:effectLst>
        </p:spPr>
      </p:pic>
      <p:sp>
        <p:nvSpPr>
          <p:cNvPr id="2" name="Title 1">
            <a:extLst>
              <a:ext uri="{FF2B5EF4-FFF2-40B4-BE49-F238E27FC236}">
                <a16:creationId xmlns:a16="http://schemas.microsoft.com/office/drawing/2014/main" id="{F173D5A8-EAA0-1476-BB60-CF400334135F}"/>
              </a:ext>
            </a:extLst>
          </p:cNvPr>
          <p:cNvSpPr>
            <a:spLocks noGrp="1"/>
          </p:cNvSpPr>
          <p:nvPr>
            <p:ph type="title"/>
          </p:nvPr>
        </p:nvSpPr>
        <p:spPr/>
        <p:txBody>
          <a:bodyPr/>
          <a:lstStyle/>
          <a:p>
            <a:pPr algn="ctr"/>
            <a:r>
              <a:rPr lang="en-GB" dirty="0"/>
              <a:t>Next Steps (Calls to Action)</a:t>
            </a:r>
          </a:p>
        </p:txBody>
      </p:sp>
      <p:sp>
        <p:nvSpPr>
          <p:cNvPr id="3" name="Content Placeholder 2">
            <a:extLst>
              <a:ext uri="{FF2B5EF4-FFF2-40B4-BE49-F238E27FC236}">
                <a16:creationId xmlns:a16="http://schemas.microsoft.com/office/drawing/2014/main" id="{FF48C397-EA06-FEB0-BC9F-5A5045FB49B1}"/>
              </a:ext>
            </a:extLst>
          </p:cNvPr>
          <p:cNvSpPr>
            <a:spLocks noGrp="1"/>
          </p:cNvSpPr>
          <p:nvPr>
            <p:ph idx="1"/>
          </p:nvPr>
        </p:nvSpPr>
        <p:spPr>
          <a:xfrm>
            <a:off x="3542097" y="1698140"/>
            <a:ext cx="6868427" cy="4351338"/>
          </a:xfrm>
        </p:spPr>
        <p:txBody>
          <a:bodyPr/>
          <a:lstStyle/>
          <a:p>
            <a:r>
              <a:rPr lang="en-GB" dirty="0"/>
              <a:t>Continue the Discussion</a:t>
            </a:r>
          </a:p>
          <a:p>
            <a:pPr lvl="1"/>
            <a:r>
              <a:rPr lang="en-GB" dirty="0"/>
              <a:t>Seek Views of:</a:t>
            </a:r>
          </a:p>
          <a:p>
            <a:pPr lvl="2"/>
            <a:r>
              <a:rPr lang="en-GB" dirty="0"/>
              <a:t>CICs</a:t>
            </a:r>
          </a:p>
          <a:p>
            <a:pPr lvl="2"/>
            <a:r>
              <a:rPr lang="en-GB" dirty="0"/>
              <a:t>Voluntary Sector</a:t>
            </a:r>
          </a:p>
          <a:p>
            <a:pPr lvl="2"/>
            <a:r>
              <a:rPr lang="en-GB" dirty="0"/>
              <a:t>Members of the public</a:t>
            </a:r>
          </a:p>
          <a:p>
            <a:r>
              <a:rPr lang="en-GB" dirty="0"/>
              <a:t>Work with the Representatives of the Networks to Further Understand the Implications and Benefits of solving these issues – the “So What?” for the Top 5 issues</a:t>
            </a:r>
          </a:p>
          <a:p>
            <a:r>
              <a:rPr lang="en-GB" dirty="0"/>
              <a:t>Use this information as a discussion point at Summer School. </a:t>
            </a:r>
          </a:p>
        </p:txBody>
      </p:sp>
    </p:spTree>
    <p:extLst>
      <p:ext uri="{BB962C8B-B14F-4D97-AF65-F5344CB8AC3E}">
        <p14:creationId xmlns:p14="http://schemas.microsoft.com/office/powerpoint/2010/main" val="41224772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B059F33-C896-5825-EE1A-70293D90C310}"/>
              </a:ext>
            </a:extLst>
          </p:cNvPr>
          <p:cNvPicPr>
            <a:picLocks noChangeAspect="1"/>
          </p:cNvPicPr>
          <p:nvPr/>
        </p:nvPicPr>
        <p:blipFill>
          <a:blip r:embed="rId2"/>
          <a:stretch>
            <a:fillRect/>
          </a:stretch>
        </p:blipFill>
        <p:spPr>
          <a:xfrm>
            <a:off x="6096000" y="152400"/>
            <a:ext cx="15008409" cy="7010399"/>
          </a:xfrm>
          <a:prstGeom prst="rect">
            <a:avLst/>
          </a:prstGeom>
          <a:effectLst>
            <a:softEdge rad="1270000"/>
          </a:effectLst>
        </p:spPr>
      </p:pic>
      <p:sp>
        <p:nvSpPr>
          <p:cNvPr id="2" name="Title 1">
            <a:extLst>
              <a:ext uri="{FF2B5EF4-FFF2-40B4-BE49-F238E27FC236}">
                <a16:creationId xmlns:a16="http://schemas.microsoft.com/office/drawing/2014/main" id="{81670020-3235-42BB-9A99-15F471145744}"/>
              </a:ext>
            </a:extLst>
          </p:cNvPr>
          <p:cNvSpPr>
            <a:spLocks noGrp="1"/>
          </p:cNvSpPr>
          <p:nvPr>
            <p:ph type="title"/>
          </p:nvPr>
        </p:nvSpPr>
        <p:spPr>
          <a:xfrm>
            <a:off x="152400" y="3073397"/>
            <a:ext cx="6324600" cy="1325563"/>
          </a:xfrm>
        </p:spPr>
        <p:txBody>
          <a:bodyPr/>
          <a:lstStyle/>
          <a:p>
            <a:pPr algn="r"/>
            <a:r>
              <a:rPr lang="en-GB" sz="3600" dirty="0"/>
              <a:t>Additional Feedback and Supportive Information </a:t>
            </a:r>
            <a:br>
              <a:rPr lang="en-GB" sz="3600" dirty="0"/>
            </a:br>
            <a:r>
              <a:rPr lang="en-GB" sz="3600" dirty="0"/>
              <a:t>to Inform Discussion </a:t>
            </a:r>
            <a:br>
              <a:rPr lang="en-GB" sz="3600" dirty="0"/>
            </a:br>
            <a:r>
              <a:rPr lang="en-GB" sz="3600" dirty="0"/>
              <a:t>collected from our Community</a:t>
            </a:r>
          </a:p>
        </p:txBody>
      </p:sp>
      <p:sp>
        <p:nvSpPr>
          <p:cNvPr id="6" name="Rectangle 1">
            <a:extLst>
              <a:ext uri="{FF2B5EF4-FFF2-40B4-BE49-F238E27FC236}">
                <a16:creationId xmlns:a16="http://schemas.microsoft.com/office/drawing/2014/main" id="{466672D2-91D3-5A0E-865E-668BB34215A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7" name="Rectangle 2">
            <a:extLst>
              <a:ext uri="{FF2B5EF4-FFF2-40B4-BE49-F238E27FC236}">
                <a16:creationId xmlns:a16="http://schemas.microsoft.com/office/drawing/2014/main" id="{40F2DA24-C1F6-F1EB-575C-C6977BF3A679}"/>
              </a:ext>
            </a:extLst>
          </p:cNvPr>
          <p:cNvSpPr>
            <a:spLocks noChangeArrowheads="1"/>
          </p:cNvSpPr>
          <p:nvPr/>
        </p:nvSpPr>
        <p:spPr bwMode="auto">
          <a:xfrm flipV="1">
            <a:off x="152400" y="-990600"/>
            <a:ext cx="12573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3371099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miling nurse with thumbs up - Wyoming Department of Health">
            <a:extLst>
              <a:ext uri="{FF2B5EF4-FFF2-40B4-BE49-F238E27FC236}">
                <a16:creationId xmlns:a16="http://schemas.microsoft.com/office/drawing/2014/main" id="{471E0404-A859-D911-815E-2101AF1738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6655" y="2716781"/>
            <a:ext cx="6479745" cy="4321990"/>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5EA968C-EBB5-7002-2F93-6D62ACE72808}"/>
              </a:ext>
            </a:extLst>
          </p:cNvPr>
          <p:cNvSpPr>
            <a:spLocks noGrp="1"/>
          </p:cNvSpPr>
          <p:nvPr>
            <p:ph type="title"/>
          </p:nvPr>
        </p:nvSpPr>
        <p:spPr/>
        <p:txBody>
          <a:bodyPr/>
          <a:lstStyle/>
          <a:p>
            <a:pPr algn="ctr"/>
            <a:r>
              <a:rPr lang="en-GB" dirty="0"/>
              <a:t>Highlighted Principles from SME</a:t>
            </a:r>
          </a:p>
        </p:txBody>
      </p:sp>
      <p:sp>
        <p:nvSpPr>
          <p:cNvPr id="3" name="Content Placeholder 2">
            <a:extLst>
              <a:ext uri="{FF2B5EF4-FFF2-40B4-BE49-F238E27FC236}">
                <a16:creationId xmlns:a16="http://schemas.microsoft.com/office/drawing/2014/main" id="{CD98A6AF-C529-68C2-AF7A-67DFD38C25D8}"/>
              </a:ext>
            </a:extLst>
          </p:cNvPr>
          <p:cNvSpPr>
            <a:spLocks noGrp="1"/>
          </p:cNvSpPr>
          <p:nvPr>
            <p:ph idx="1"/>
          </p:nvPr>
        </p:nvSpPr>
        <p:spPr>
          <a:xfrm>
            <a:off x="228600" y="1825625"/>
            <a:ext cx="11633200" cy="4351338"/>
          </a:xfrm>
        </p:spPr>
        <p:txBody>
          <a:bodyPr/>
          <a:lstStyle/>
          <a:p>
            <a:r>
              <a:rPr lang="en-GB" sz="2400" dirty="0">
                <a:effectLst/>
                <a:latin typeface="Calibri" panose="020F0502020204030204" pitchFamily="34" charset="0"/>
                <a:ea typeface="Aptos" panose="020B0004020202020204" pitchFamily="34" charset="0"/>
              </a:rPr>
              <a:t>Provide services, rather than applications to solve real-world, known NHS Problems.</a:t>
            </a:r>
          </a:p>
          <a:p>
            <a:r>
              <a:rPr lang="en-GB" sz="2400" dirty="0">
                <a:effectLst/>
                <a:latin typeface="Calibri" panose="020F0502020204030204" pitchFamily="34" charset="0"/>
                <a:ea typeface="Aptos" panose="020B0004020202020204" pitchFamily="34" charset="0"/>
              </a:rPr>
              <a:t>Provide more viable access to the NHS app so that interfaces and integration is not bespoke.</a:t>
            </a:r>
          </a:p>
          <a:p>
            <a:r>
              <a:rPr lang="en-GB" sz="2400" dirty="0">
                <a:effectLst/>
                <a:latin typeface="Calibri" panose="020F0502020204030204" pitchFamily="34" charset="0"/>
                <a:ea typeface="Aptos" panose="020B0004020202020204" pitchFamily="34" charset="0"/>
              </a:rPr>
              <a:t>Streamline the assurance processes so that access to national services is more straightforward.</a:t>
            </a:r>
          </a:p>
          <a:p>
            <a:r>
              <a:rPr lang="en-GB" sz="2400" dirty="0">
                <a:effectLst/>
                <a:latin typeface="Calibri" panose="020F0502020204030204" pitchFamily="34" charset="0"/>
                <a:ea typeface="Aptos" panose="020B0004020202020204" pitchFamily="34" charset="0"/>
              </a:rPr>
              <a:t>Provide a transparent architectural plan and roadmap for the future,</a:t>
            </a:r>
          </a:p>
          <a:p>
            <a:pPr marL="0" indent="0">
              <a:buNone/>
            </a:pPr>
            <a:r>
              <a:rPr lang="en-GB" sz="2400" dirty="0">
                <a:latin typeface="Calibri" panose="020F0502020204030204" pitchFamily="34" charset="0"/>
                <a:ea typeface="Aptos" panose="020B0004020202020204" pitchFamily="34" charset="0"/>
              </a:rPr>
              <a:t>    </a:t>
            </a:r>
            <a:r>
              <a:rPr lang="en-GB" sz="2400" dirty="0">
                <a:effectLst/>
                <a:latin typeface="Calibri" panose="020F0502020204030204" pitchFamily="34" charset="0"/>
                <a:ea typeface="Aptos" panose="020B0004020202020204" pitchFamily="34" charset="0"/>
              </a:rPr>
              <a:t>aligned to a</a:t>
            </a:r>
            <a:r>
              <a:rPr lang="en-GB" sz="2400" dirty="0">
                <a:latin typeface="Calibri" panose="020F0502020204030204" pitchFamily="34" charset="0"/>
                <a:ea typeface="Aptos" panose="020B0004020202020204" pitchFamily="34" charset="0"/>
              </a:rPr>
              <a:t>n</a:t>
            </a:r>
            <a:r>
              <a:rPr lang="en-GB" sz="2400" dirty="0">
                <a:effectLst/>
                <a:latin typeface="Calibri" panose="020F0502020204030204" pitchFamily="34" charset="0"/>
                <a:ea typeface="Aptos" panose="020B0004020202020204" pitchFamily="34" charset="0"/>
              </a:rPr>
              <a:t> architectural strategy.</a:t>
            </a:r>
          </a:p>
          <a:p>
            <a:r>
              <a:rPr lang="en-GB" sz="2400" dirty="0">
                <a:effectLst/>
                <a:latin typeface="Calibri" panose="020F0502020204030204" pitchFamily="34" charset="0"/>
                <a:ea typeface="Aptos" panose="020B0004020202020204" pitchFamily="34" charset="0"/>
              </a:rPr>
              <a:t>Delegate the delivery of national services or capabilities to the front-line </a:t>
            </a:r>
          </a:p>
          <a:p>
            <a:pPr marL="0" indent="0">
              <a:buNone/>
            </a:pPr>
            <a:r>
              <a:rPr lang="en-GB" sz="2400" dirty="0">
                <a:latin typeface="Calibri" panose="020F0502020204030204" pitchFamily="34" charset="0"/>
                <a:ea typeface="Aptos" panose="020B0004020202020204" pitchFamily="34" charset="0"/>
              </a:rPr>
              <a:t>    </a:t>
            </a:r>
            <a:r>
              <a:rPr lang="en-GB" sz="2400" dirty="0">
                <a:effectLst/>
                <a:latin typeface="Calibri" panose="020F0502020204030204" pitchFamily="34" charset="0"/>
                <a:ea typeface="Aptos" panose="020B0004020202020204" pitchFamily="34" charset="0"/>
              </a:rPr>
              <a:t>so that we can progress at pace.</a:t>
            </a:r>
          </a:p>
        </p:txBody>
      </p:sp>
    </p:spTree>
    <p:extLst>
      <p:ext uri="{BB962C8B-B14F-4D97-AF65-F5344CB8AC3E}">
        <p14:creationId xmlns:p14="http://schemas.microsoft.com/office/powerpoint/2010/main" val="60122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376853-9229-2FDE-E48A-DC6F19F3A9BB}"/>
              </a:ext>
            </a:extLst>
          </p:cNvPr>
          <p:cNvPicPr>
            <a:picLocks noChangeAspect="1"/>
          </p:cNvPicPr>
          <p:nvPr/>
        </p:nvPicPr>
        <p:blipFill>
          <a:blip r:embed="rId2"/>
          <a:stretch>
            <a:fillRect/>
          </a:stretch>
        </p:blipFill>
        <p:spPr>
          <a:xfrm>
            <a:off x="8237539" y="1944731"/>
            <a:ext cx="9144000" cy="6858000"/>
          </a:xfrm>
          <a:prstGeom prst="rect">
            <a:avLst/>
          </a:prstGeom>
          <a:effectLst>
            <a:softEdge rad="1219200"/>
          </a:effectLst>
        </p:spPr>
      </p:pic>
      <p:sp>
        <p:nvSpPr>
          <p:cNvPr id="3" name="Content Placeholder 2">
            <a:extLst>
              <a:ext uri="{FF2B5EF4-FFF2-40B4-BE49-F238E27FC236}">
                <a16:creationId xmlns:a16="http://schemas.microsoft.com/office/drawing/2014/main" id="{86E6A979-AD93-D57F-5307-1A74A70A1668}"/>
              </a:ext>
            </a:extLst>
          </p:cNvPr>
          <p:cNvSpPr>
            <a:spLocks noGrp="1"/>
          </p:cNvSpPr>
          <p:nvPr>
            <p:ph idx="1"/>
          </p:nvPr>
        </p:nvSpPr>
        <p:spPr>
          <a:xfrm>
            <a:off x="520700" y="1076324"/>
            <a:ext cx="10325100" cy="5667375"/>
          </a:xfrm>
        </p:spPr>
        <p:txBody>
          <a:bodyPr/>
          <a:lstStyle/>
          <a:p>
            <a:r>
              <a:rPr lang="en-GB" sz="2000" dirty="0">
                <a:effectLst/>
                <a:latin typeface="Aptos" panose="020B0004020202020204" pitchFamily="34" charset="0"/>
                <a:ea typeface="Aptos" panose="020B0004020202020204" pitchFamily="34" charset="0"/>
              </a:rPr>
              <a:t>We need to get the basics right, this requires continued investment</a:t>
            </a:r>
          </a:p>
          <a:p>
            <a:r>
              <a:rPr lang="en-GB" sz="2000" dirty="0">
                <a:effectLst/>
                <a:latin typeface="Aptos" panose="020B0004020202020204" pitchFamily="34" charset="0"/>
                <a:ea typeface="Aptos" panose="020B0004020202020204" pitchFamily="34" charset="0"/>
              </a:rPr>
              <a:t>Some of the business impacts that resonate include:</a:t>
            </a:r>
            <a:endParaRPr lang="en-GB" sz="2000" dirty="0">
              <a:latin typeface="Calibri" panose="020F0502020204030204" pitchFamily="34" charset="0"/>
              <a:ea typeface="Aptos" panose="020B0004020202020204" pitchFamily="34" charset="0"/>
            </a:endParaRPr>
          </a:p>
          <a:p>
            <a:pPr lvl="1"/>
            <a:r>
              <a:rPr lang="en-GB" sz="2000" dirty="0">
                <a:latin typeface="Aptos" panose="020B0004020202020204" pitchFamily="34" charset="0"/>
                <a:cs typeface="Times New Roman" panose="02020603050405020304" pitchFamily="18" charset="0"/>
              </a:rPr>
              <a:t>Unwarranted variation</a:t>
            </a:r>
          </a:p>
          <a:p>
            <a:pPr lvl="1"/>
            <a:r>
              <a:rPr lang="en-GB" sz="2000" dirty="0">
                <a:effectLst/>
                <a:latin typeface="Aptos" panose="020B0004020202020204" pitchFamily="34" charset="0"/>
                <a:ea typeface="Times New Roman" panose="02020603050405020304" pitchFamily="18" charset="0"/>
                <a:cs typeface="Times New Roman" panose="02020603050405020304" pitchFamily="18" charset="0"/>
              </a:rPr>
              <a:t>Complexity leads to cost and inhibits ability to change</a:t>
            </a:r>
            <a:endParaRPr lang="en-GB" sz="2000" dirty="0">
              <a:latin typeface="Calibri" panose="020F0502020204030204" pitchFamily="34" charset="0"/>
              <a:ea typeface="Times New Roman" panose="02020603050405020304" pitchFamily="18" charset="0"/>
              <a:cs typeface="Times New Roman" panose="02020603050405020304" pitchFamily="18" charset="0"/>
            </a:endParaRPr>
          </a:p>
          <a:p>
            <a:pPr lvl="1"/>
            <a:r>
              <a:rPr lang="en-GB" sz="2000" dirty="0">
                <a:effectLst/>
                <a:latin typeface="Aptos" panose="020B0004020202020204" pitchFamily="34" charset="0"/>
                <a:ea typeface="Times New Roman" panose="02020603050405020304" pitchFamily="18" charset="0"/>
                <a:cs typeface="Calibri" panose="020F0502020204030204" pitchFamily="34" charset="0"/>
              </a:rPr>
              <a:t>Productivity (… people serve multiple applications, not other way round).</a:t>
            </a:r>
          </a:p>
          <a:p>
            <a:r>
              <a:rPr lang="en-GB" sz="2000" dirty="0">
                <a:latin typeface="Aptos" panose="020B0004020202020204" pitchFamily="34" charset="0"/>
                <a:cs typeface="Calibri" panose="020F0502020204030204" pitchFamily="34" charset="0"/>
              </a:rPr>
              <a:t>Reduce local duplication for </a:t>
            </a:r>
            <a:r>
              <a:rPr lang="en-GB" sz="2000" dirty="0">
                <a:effectLst/>
                <a:latin typeface="Calibri" panose="020F0502020204030204" pitchFamily="34" charset="0"/>
                <a:ea typeface="Aptos" panose="020B0004020202020204" pitchFamily="34" charset="0"/>
              </a:rPr>
              <a:t>clinical safety &amp; cyber supplier assurance</a:t>
            </a:r>
          </a:p>
          <a:p>
            <a:pPr marL="0" indent="0">
              <a:buNone/>
            </a:pPr>
            <a:endParaRPr lang="en-GB" sz="2000" dirty="0">
              <a:effectLst/>
              <a:latin typeface="Calibri" panose="020F0502020204030204" pitchFamily="34" charset="0"/>
              <a:ea typeface="Aptos" panose="020B0004020202020204" pitchFamily="34" charset="0"/>
            </a:endParaRPr>
          </a:p>
          <a:p>
            <a:r>
              <a:rPr lang="en-GB" sz="2000" b="1" u="sng" dirty="0">
                <a:effectLst/>
                <a:latin typeface="Calibri" panose="020F0502020204030204" pitchFamily="34" charset="0"/>
                <a:ea typeface="Aptos" panose="020B0004020202020204" pitchFamily="34" charset="0"/>
              </a:rPr>
              <a:t>Community provision </a:t>
            </a:r>
            <a:r>
              <a:rPr lang="en-GB" sz="2000" dirty="0">
                <a:effectLst/>
                <a:latin typeface="Calibri" panose="020F0502020204030204" pitchFamily="34" charset="0"/>
                <a:ea typeface="Aptos" panose="020B0004020202020204" pitchFamily="34" charset="0"/>
              </a:rPr>
              <a:t>of Digital:</a:t>
            </a:r>
          </a:p>
          <a:p>
            <a:pPr lvl="1"/>
            <a:r>
              <a:rPr lang="en-GB" sz="2000" dirty="0">
                <a:latin typeface="Calibri" panose="020F0502020204030204" pitchFamily="34" charset="0"/>
                <a:ea typeface="Aptos" panose="020B0004020202020204" pitchFamily="34" charset="0"/>
              </a:rPr>
              <a:t>I</a:t>
            </a:r>
            <a:r>
              <a:rPr lang="en-GB" sz="2000" dirty="0">
                <a:effectLst/>
                <a:latin typeface="Calibri" panose="020F0502020204030204" pitchFamily="34" charset="0"/>
                <a:ea typeface="Aptos" panose="020B0004020202020204" pitchFamily="34" charset="0"/>
              </a:rPr>
              <a:t>nfrastructure </a:t>
            </a:r>
          </a:p>
          <a:p>
            <a:pPr lvl="1"/>
            <a:r>
              <a:rPr lang="en-GB" sz="2000" dirty="0">
                <a:effectLst/>
                <a:latin typeface="Calibri" panose="020F0502020204030204" pitchFamily="34" charset="0"/>
                <a:ea typeface="Aptos" panose="020B0004020202020204" pitchFamily="34" charset="0"/>
              </a:rPr>
              <a:t>lack of EPR options</a:t>
            </a:r>
          </a:p>
          <a:p>
            <a:pPr lvl="1"/>
            <a:r>
              <a:rPr lang="en-GB" sz="2000" dirty="0">
                <a:effectLst/>
                <a:latin typeface="Calibri" panose="020F0502020204030204" pitchFamily="34" charset="0"/>
                <a:ea typeface="Aptos" panose="020B0004020202020204" pitchFamily="34" charset="0"/>
              </a:rPr>
              <a:t>Off-line solutions </a:t>
            </a:r>
          </a:p>
          <a:p>
            <a:pPr lvl="1"/>
            <a:r>
              <a:rPr lang="en-GB" sz="2000" dirty="0">
                <a:effectLst/>
                <a:latin typeface="Calibri" panose="020F0502020204030204" pitchFamily="34" charset="0"/>
                <a:ea typeface="Aptos" panose="020B0004020202020204" pitchFamily="34" charset="0"/>
              </a:rPr>
              <a:t>kit</a:t>
            </a:r>
          </a:p>
          <a:p>
            <a:pPr lvl="1"/>
            <a:r>
              <a:rPr lang="en-GB" sz="2000" dirty="0">
                <a:latin typeface="Calibri" panose="020F0502020204030204" pitchFamily="34" charset="0"/>
                <a:ea typeface="Aptos" panose="020B0004020202020204" pitchFamily="34" charset="0"/>
              </a:rPr>
              <a:t>C</a:t>
            </a:r>
            <a:r>
              <a:rPr lang="en-GB" sz="2000" dirty="0">
                <a:effectLst/>
                <a:latin typeface="Calibri" panose="020F0502020204030204" pitchFamily="34" charset="0"/>
                <a:ea typeface="Aptos" panose="020B0004020202020204" pitchFamily="34" charset="0"/>
              </a:rPr>
              <a:t>onnectivity</a:t>
            </a:r>
          </a:p>
          <a:p>
            <a:pPr lvl="1"/>
            <a:r>
              <a:rPr lang="en-GB" sz="2000" dirty="0">
                <a:effectLst/>
                <a:latin typeface="Calibri" panose="020F0502020204030204" pitchFamily="34" charset="0"/>
                <a:ea typeface="Aptos" panose="020B0004020202020204" pitchFamily="34" charset="0"/>
              </a:rPr>
              <a:t>Interoperability ( all of which increase risk to patients/citizens and staff)</a:t>
            </a:r>
          </a:p>
          <a:p>
            <a:endParaRPr lang="en-GB" sz="2400" dirty="0"/>
          </a:p>
        </p:txBody>
      </p:sp>
      <p:sp>
        <p:nvSpPr>
          <p:cNvPr id="4" name="Title 1">
            <a:extLst>
              <a:ext uri="{FF2B5EF4-FFF2-40B4-BE49-F238E27FC236}">
                <a16:creationId xmlns:a16="http://schemas.microsoft.com/office/drawing/2014/main" id="{0E0F8751-09FF-C7D1-DAD7-13C56DFD63AE}"/>
              </a:ext>
            </a:extLst>
          </p:cNvPr>
          <p:cNvSpPr>
            <a:spLocks noGrp="1"/>
          </p:cNvSpPr>
          <p:nvPr>
            <p:ph type="title"/>
          </p:nvPr>
        </p:nvSpPr>
        <p:spPr>
          <a:xfrm>
            <a:off x="838200" y="0"/>
            <a:ext cx="10515600" cy="1325563"/>
          </a:xfrm>
        </p:spPr>
        <p:txBody>
          <a:bodyPr/>
          <a:lstStyle/>
          <a:p>
            <a:pPr algn="ctr"/>
            <a:r>
              <a:rPr lang="en-GB" dirty="0"/>
              <a:t>Further Discussion Points</a:t>
            </a:r>
          </a:p>
        </p:txBody>
      </p:sp>
    </p:spTree>
    <p:extLst>
      <p:ext uri="{BB962C8B-B14F-4D97-AF65-F5344CB8AC3E}">
        <p14:creationId xmlns:p14="http://schemas.microsoft.com/office/powerpoint/2010/main" val="176644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4B556D-F180-DEEA-94ED-B98E04FBE7C2}"/>
              </a:ext>
            </a:extLst>
          </p:cNvPr>
          <p:cNvSpPr>
            <a:spLocks noGrp="1"/>
          </p:cNvSpPr>
          <p:nvPr>
            <p:ph idx="1"/>
          </p:nvPr>
        </p:nvSpPr>
        <p:spPr>
          <a:xfrm>
            <a:off x="258482" y="986117"/>
            <a:ext cx="10515600" cy="5324475"/>
          </a:xfrm>
        </p:spPr>
        <p:txBody>
          <a:bodyPr/>
          <a:lstStyle/>
          <a:p>
            <a:r>
              <a:rPr lang="en-GB" sz="1800" b="0" i="0" dirty="0">
                <a:solidFill>
                  <a:srgbClr val="333E48"/>
                </a:solidFill>
                <a:effectLst/>
                <a:highlight>
                  <a:srgbClr val="FFFFFF"/>
                </a:highlight>
                <a:latin typeface="National2"/>
              </a:rPr>
              <a:t>The biggest step forward for our system would be to have a target enterprise architecture for the system (based on patient flow across settings) and a mechanism to ensure funding and investment decisions align to that blueprint.</a:t>
            </a:r>
          </a:p>
          <a:p>
            <a:pPr algn="l"/>
            <a:r>
              <a:rPr lang="en-GB" sz="1800" b="0" i="0" dirty="0">
                <a:solidFill>
                  <a:srgbClr val="333E48"/>
                </a:solidFill>
                <a:effectLst/>
                <a:highlight>
                  <a:srgbClr val="FFFFFF"/>
                </a:highlight>
                <a:latin typeface="National2"/>
              </a:rPr>
              <a:t>We need a cloud migration strategy it's a key one</a:t>
            </a:r>
          </a:p>
          <a:p>
            <a:pPr algn="l"/>
            <a:r>
              <a:rPr lang="en-GB" sz="1800" b="0" i="0" dirty="0">
                <a:solidFill>
                  <a:srgbClr val="333E48"/>
                </a:solidFill>
                <a:effectLst/>
                <a:highlight>
                  <a:srgbClr val="FFFFFF"/>
                </a:highlight>
                <a:latin typeface="National2"/>
              </a:rPr>
              <a:t>We need different programmes to use consistent patterns to make it easier for 3rd party systems to work with NHS programmes</a:t>
            </a:r>
          </a:p>
          <a:p>
            <a:pPr algn="l"/>
            <a:r>
              <a:rPr lang="en-GB" sz="1800" b="0" i="0" dirty="0">
                <a:solidFill>
                  <a:srgbClr val="333E48"/>
                </a:solidFill>
                <a:effectLst/>
                <a:highlight>
                  <a:srgbClr val="FFFFFF"/>
                </a:highlight>
                <a:latin typeface="National2"/>
              </a:rPr>
              <a:t>Better use of AI at scale</a:t>
            </a:r>
          </a:p>
          <a:p>
            <a:pPr algn="l"/>
            <a:r>
              <a:rPr lang="en-GB" sz="1800" b="0" i="0" dirty="0">
                <a:solidFill>
                  <a:srgbClr val="333E48"/>
                </a:solidFill>
                <a:effectLst/>
                <a:highlight>
                  <a:srgbClr val="FFFFFF"/>
                </a:highlight>
                <a:latin typeface="National2"/>
              </a:rPr>
              <a:t>Business architecture not just technical architecture needs to be considered </a:t>
            </a:r>
          </a:p>
          <a:p>
            <a:r>
              <a:rPr lang="en-GB" sz="1800" dirty="0">
                <a:effectLst/>
                <a:latin typeface="Calibri" panose="020F0502020204030204" pitchFamily="34" charset="0"/>
                <a:ea typeface="Aptos" panose="020B0004020202020204" pitchFamily="34" charset="0"/>
              </a:rPr>
              <a:t>EPR supplier:</a:t>
            </a:r>
          </a:p>
          <a:p>
            <a:pPr lvl="1"/>
            <a:r>
              <a:rPr lang="en-GB" sz="1800" dirty="0">
                <a:latin typeface="Calibri" panose="020F0502020204030204" pitchFamily="34" charset="0"/>
                <a:ea typeface="Aptos" panose="020B0004020202020204" pitchFamily="34" charset="0"/>
              </a:rPr>
              <a:t>F</a:t>
            </a:r>
            <a:r>
              <a:rPr lang="en-GB" sz="1800" dirty="0">
                <a:effectLst/>
                <a:latin typeface="Calibri" panose="020F0502020204030204" pitchFamily="34" charset="0"/>
                <a:ea typeface="Aptos" panose="020B0004020202020204" pitchFamily="34" charset="0"/>
              </a:rPr>
              <a:t>irmer/stronger control required around OBC process and beyond,  the knowledge providers have of what’s needed for a go live, in order to hold EPR’s to consequence</a:t>
            </a:r>
          </a:p>
          <a:p>
            <a:r>
              <a:rPr lang="en-GB" sz="1800" dirty="0">
                <a:solidFill>
                  <a:srgbClr val="333E48"/>
                </a:solidFill>
                <a:highlight>
                  <a:srgbClr val="FFFFFF"/>
                </a:highlight>
                <a:latin typeface="National2"/>
              </a:rPr>
              <a:t>The speed to deploy systems and the pace and scale of innovation is hampered by not having and enterprise architecture approach.</a:t>
            </a:r>
          </a:p>
          <a:p>
            <a:r>
              <a:rPr lang="en-GB" sz="1800" dirty="0">
                <a:solidFill>
                  <a:srgbClr val="333E48"/>
                </a:solidFill>
                <a:highlight>
                  <a:srgbClr val="FFFFFF"/>
                </a:highlight>
                <a:latin typeface="National2"/>
              </a:rPr>
              <a:t>Clinically data silos are the single biggest issue - having to make clinical decisions without all of the information to underpin it being available</a:t>
            </a:r>
          </a:p>
          <a:p>
            <a:r>
              <a:rPr lang="en-GB" sz="1800" dirty="0">
                <a:solidFill>
                  <a:srgbClr val="333E48"/>
                </a:solidFill>
                <a:highlight>
                  <a:srgbClr val="FFFFFF"/>
                </a:highlight>
                <a:latin typeface="National2"/>
              </a:rPr>
              <a:t>We need a single source of Truth for patient records that is accessible by all who undertake care, and by the patient</a:t>
            </a:r>
          </a:p>
          <a:p>
            <a:r>
              <a:rPr lang="en-GB" sz="1800" dirty="0">
                <a:solidFill>
                  <a:srgbClr val="333E48"/>
                </a:solidFill>
                <a:highlight>
                  <a:srgbClr val="FFFFFF"/>
                </a:highlight>
                <a:latin typeface="National2"/>
              </a:rPr>
              <a:t>Use of </a:t>
            </a:r>
            <a:r>
              <a:rPr lang="en-GB" sz="1800" dirty="0" err="1">
                <a:solidFill>
                  <a:srgbClr val="333E48"/>
                </a:solidFill>
                <a:highlight>
                  <a:srgbClr val="FFFFFF"/>
                </a:highlight>
                <a:latin typeface="National2"/>
              </a:rPr>
              <a:t>SnomedCT</a:t>
            </a:r>
            <a:r>
              <a:rPr lang="en-GB" sz="1800" dirty="0">
                <a:solidFill>
                  <a:srgbClr val="333E48"/>
                </a:solidFill>
                <a:highlight>
                  <a:srgbClr val="FFFFFF"/>
                </a:highlight>
                <a:latin typeface="National2"/>
              </a:rPr>
              <a:t> consistently for diagnosis, symptoms and pathways.</a:t>
            </a:r>
          </a:p>
          <a:p>
            <a:endParaRPr lang="en-GB" dirty="0"/>
          </a:p>
        </p:txBody>
      </p:sp>
      <p:pic>
        <p:nvPicPr>
          <p:cNvPr id="4" name="Picture 3">
            <a:extLst>
              <a:ext uri="{FF2B5EF4-FFF2-40B4-BE49-F238E27FC236}">
                <a16:creationId xmlns:a16="http://schemas.microsoft.com/office/drawing/2014/main" id="{C59390E6-1481-F951-C206-F97EBAAE0E6C}"/>
              </a:ext>
            </a:extLst>
          </p:cNvPr>
          <p:cNvPicPr>
            <a:picLocks noChangeAspect="1"/>
          </p:cNvPicPr>
          <p:nvPr/>
        </p:nvPicPr>
        <p:blipFill rotWithShape="1">
          <a:blip r:embed="rId2"/>
          <a:srcRect l="71858"/>
          <a:stretch/>
        </p:blipFill>
        <p:spPr>
          <a:xfrm>
            <a:off x="9711530" y="439578"/>
            <a:ext cx="2797970" cy="7456646"/>
          </a:xfrm>
          <a:prstGeom prst="rect">
            <a:avLst/>
          </a:prstGeom>
          <a:effectLst>
            <a:softEdge rad="685800"/>
          </a:effectLst>
        </p:spPr>
      </p:pic>
      <p:sp>
        <p:nvSpPr>
          <p:cNvPr id="10" name="TextBox 9">
            <a:extLst>
              <a:ext uri="{FF2B5EF4-FFF2-40B4-BE49-F238E27FC236}">
                <a16:creationId xmlns:a16="http://schemas.microsoft.com/office/drawing/2014/main" id="{D0E1DC7E-E2A8-1696-440E-0477A2C3343D}"/>
              </a:ext>
            </a:extLst>
          </p:cNvPr>
          <p:cNvSpPr txBox="1"/>
          <p:nvPr/>
        </p:nvSpPr>
        <p:spPr>
          <a:xfrm>
            <a:off x="3279775" y="110580"/>
            <a:ext cx="6254750" cy="769441"/>
          </a:xfrm>
          <a:prstGeom prst="rect">
            <a:avLst/>
          </a:prstGeom>
          <a:noFill/>
        </p:spPr>
        <p:txBody>
          <a:bodyPr wrap="square">
            <a:spAutoFit/>
          </a:bodyPr>
          <a:lstStyle/>
          <a:p>
            <a:r>
              <a:rPr kumimoji="0" lang="en-GB" sz="4400" b="0" i="0" u="none" strike="noStrike" kern="1200" cap="none" spc="0" normalizeH="0" baseline="0" noProof="0" dirty="0">
                <a:ln>
                  <a:noFill/>
                </a:ln>
                <a:solidFill>
                  <a:prstClr val="black"/>
                </a:solidFill>
                <a:effectLst/>
                <a:uLnTx/>
                <a:uFillTx/>
                <a:latin typeface="Calibri Light" panose="020F0302020204030204"/>
                <a:ea typeface="+mj-ea"/>
                <a:cs typeface="+mj-cs"/>
              </a:rPr>
              <a:t>Further Discussion Points</a:t>
            </a:r>
            <a:endParaRPr lang="en-GB" dirty="0"/>
          </a:p>
        </p:txBody>
      </p:sp>
    </p:spTree>
    <p:extLst>
      <p:ext uri="{BB962C8B-B14F-4D97-AF65-F5344CB8AC3E}">
        <p14:creationId xmlns:p14="http://schemas.microsoft.com/office/powerpoint/2010/main" val="3975334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AF3232-4263-3908-EAC6-D052F29B08AA}"/>
              </a:ext>
            </a:extLst>
          </p:cNvPr>
          <p:cNvPicPr>
            <a:picLocks noChangeAspect="1"/>
          </p:cNvPicPr>
          <p:nvPr/>
        </p:nvPicPr>
        <p:blipFill rotWithShape="1">
          <a:blip r:embed="rId2"/>
          <a:srcRect r="65349"/>
          <a:stretch/>
        </p:blipFill>
        <p:spPr>
          <a:xfrm>
            <a:off x="7467601" y="552450"/>
            <a:ext cx="5200650" cy="7010399"/>
          </a:xfrm>
          <a:prstGeom prst="rect">
            <a:avLst/>
          </a:prstGeom>
          <a:effectLst>
            <a:softEdge rad="1270000"/>
          </a:effectLst>
        </p:spPr>
      </p:pic>
      <p:sp>
        <p:nvSpPr>
          <p:cNvPr id="2" name="Title 1">
            <a:extLst>
              <a:ext uri="{FF2B5EF4-FFF2-40B4-BE49-F238E27FC236}">
                <a16:creationId xmlns:a16="http://schemas.microsoft.com/office/drawing/2014/main" id="{CEE4E3A8-469A-0926-0F95-0C65C204A537}"/>
              </a:ext>
            </a:extLst>
          </p:cNvPr>
          <p:cNvSpPr>
            <a:spLocks noGrp="1"/>
          </p:cNvSpPr>
          <p:nvPr>
            <p:ph type="title"/>
          </p:nvPr>
        </p:nvSpPr>
        <p:spPr>
          <a:xfrm>
            <a:off x="838200" y="-297657"/>
            <a:ext cx="10515600" cy="1325563"/>
          </a:xfrm>
        </p:spPr>
        <p:txBody>
          <a:bodyPr/>
          <a:lstStyle/>
          <a:p>
            <a:pPr algn="ctr"/>
            <a:r>
              <a:rPr lang="en-GB" dirty="0"/>
              <a:t>The Complete Results (CIO)</a:t>
            </a:r>
          </a:p>
        </p:txBody>
      </p:sp>
      <p:graphicFrame>
        <p:nvGraphicFramePr>
          <p:cNvPr id="4" name="Table 3">
            <a:extLst>
              <a:ext uri="{FF2B5EF4-FFF2-40B4-BE49-F238E27FC236}">
                <a16:creationId xmlns:a16="http://schemas.microsoft.com/office/drawing/2014/main" id="{71B6786A-BA1B-BA8F-4299-1BFB1E0FB347}"/>
              </a:ext>
            </a:extLst>
          </p:cNvPr>
          <p:cNvGraphicFramePr>
            <a:graphicFrameLocks noGrp="1"/>
          </p:cNvGraphicFramePr>
          <p:nvPr>
            <p:extLst>
              <p:ext uri="{D42A27DB-BD31-4B8C-83A1-F6EECF244321}">
                <p14:modId xmlns:p14="http://schemas.microsoft.com/office/powerpoint/2010/main" val="964820835"/>
              </p:ext>
            </p:extLst>
          </p:nvPr>
        </p:nvGraphicFramePr>
        <p:xfrm>
          <a:off x="970429" y="1013821"/>
          <a:ext cx="10251141" cy="5490210"/>
        </p:xfrm>
        <a:graphic>
          <a:graphicData uri="http://schemas.openxmlformats.org/drawingml/2006/table">
            <a:tbl>
              <a:tblPr>
                <a:tableStyleId>{08FB837D-C827-4EFA-A057-4D05807E0F7C}</a:tableStyleId>
              </a:tblPr>
              <a:tblGrid>
                <a:gridCol w="8056614">
                  <a:extLst>
                    <a:ext uri="{9D8B030D-6E8A-4147-A177-3AD203B41FA5}">
                      <a16:colId xmlns:a16="http://schemas.microsoft.com/office/drawing/2014/main" val="1325941978"/>
                    </a:ext>
                  </a:extLst>
                </a:gridCol>
                <a:gridCol w="2194527">
                  <a:extLst>
                    <a:ext uri="{9D8B030D-6E8A-4147-A177-3AD203B41FA5}">
                      <a16:colId xmlns:a16="http://schemas.microsoft.com/office/drawing/2014/main" val="3057041081"/>
                    </a:ext>
                  </a:extLst>
                </a:gridCol>
              </a:tblGrid>
              <a:tr h="184150">
                <a:tc>
                  <a:txBody>
                    <a:bodyPr/>
                    <a:lstStyle/>
                    <a:p>
                      <a:pPr algn="ctr" fontAlgn="b"/>
                      <a:r>
                        <a:rPr lang="en-GB" sz="1600" b="1" u="none" strike="noStrike" dirty="0">
                          <a:effectLst/>
                        </a:rPr>
                        <a:t>Challenge </a:t>
                      </a:r>
                      <a:endParaRPr lang="en-GB" sz="1600" b="1"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fontAlgn="b"/>
                      <a:r>
                        <a:rPr lang="en-GB" sz="1600" b="1" u="none" strike="noStrike" dirty="0">
                          <a:effectLst/>
                        </a:rPr>
                        <a:t>% of vote</a:t>
                      </a:r>
                      <a:endParaRPr lang="en-GB" sz="1600" b="1" i="0" u="none" strike="noStrike" dirty="0">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3909222967"/>
                  </a:ext>
                </a:extLst>
              </a:tr>
              <a:tr h="184150">
                <a:tc>
                  <a:txBody>
                    <a:bodyPr/>
                    <a:lstStyle/>
                    <a:p>
                      <a:pPr algn="ctr" fontAlgn="b"/>
                      <a:r>
                        <a:rPr lang="en-GB" sz="1600" u="none" strike="noStrike">
                          <a:effectLst/>
                        </a:rPr>
                        <a:t>Managing funding allocations from capital into revenue</a:t>
                      </a:r>
                      <a:endParaRPr lang="en-GB" sz="1600" b="0"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r>
                        <a:rPr lang="en-GB" sz="1600" u="none" strike="noStrike" dirty="0">
                          <a:effectLst/>
                        </a:rPr>
                        <a:t>10.7</a:t>
                      </a:r>
                      <a:endParaRPr lang="en-GB" sz="1600" b="0" i="0" u="none" strike="noStrike" dirty="0">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4154957987"/>
                  </a:ext>
                </a:extLst>
              </a:tr>
              <a:tr h="368300">
                <a:tc>
                  <a:txBody>
                    <a:bodyPr/>
                    <a:lstStyle/>
                    <a:p>
                      <a:pPr algn="ctr" fontAlgn="b"/>
                      <a:r>
                        <a:rPr lang="en-GB" sz="1600" u="none" strike="noStrike" dirty="0">
                          <a:effectLst/>
                        </a:rPr>
                        <a:t>Support for truly system wide integrated digital planning and delivery covering all aspects of care</a:t>
                      </a:r>
                      <a:endParaRPr lang="en-GB" sz="16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fontAlgn="b"/>
                      <a:r>
                        <a:rPr lang="en-GB" sz="1600" u="none" strike="noStrike">
                          <a:effectLst/>
                        </a:rPr>
                        <a:t>7.4</a:t>
                      </a:r>
                      <a:endParaRPr lang="en-GB" sz="16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154764545"/>
                  </a:ext>
                </a:extLst>
              </a:tr>
              <a:tr h="184150">
                <a:tc>
                  <a:txBody>
                    <a:bodyPr/>
                    <a:lstStyle/>
                    <a:p>
                      <a:pPr algn="ctr" fontAlgn="b"/>
                      <a:r>
                        <a:rPr lang="en-GB" sz="1600" u="none" strike="noStrike" dirty="0">
                          <a:effectLst/>
                        </a:rPr>
                        <a:t>Outdated infrastructure</a:t>
                      </a:r>
                      <a:endParaRPr lang="en-GB" sz="16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fontAlgn="b"/>
                      <a:r>
                        <a:rPr lang="en-GB" sz="1600" u="none" strike="noStrike">
                          <a:effectLst/>
                        </a:rPr>
                        <a:t>7.0</a:t>
                      </a:r>
                      <a:endParaRPr lang="en-GB" sz="16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3094700415"/>
                  </a:ext>
                </a:extLst>
              </a:tr>
              <a:tr h="184150">
                <a:tc>
                  <a:txBody>
                    <a:bodyPr/>
                    <a:lstStyle/>
                    <a:p>
                      <a:pPr algn="ctr" fontAlgn="b"/>
                      <a:r>
                        <a:rPr lang="en-GB" sz="1600" u="none" strike="noStrike">
                          <a:effectLst/>
                        </a:rPr>
                        <a:t>Lack of architecture standards / plan</a:t>
                      </a:r>
                      <a:endParaRPr lang="en-GB" sz="1600" b="0"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r>
                        <a:rPr lang="en-GB" sz="1600" u="none" strike="noStrike">
                          <a:effectLst/>
                        </a:rPr>
                        <a:t>7.0</a:t>
                      </a:r>
                      <a:endParaRPr lang="en-GB" sz="16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3799268125"/>
                  </a:ext>
                </a:extLst>
              </a:tr>
              <a:tr h="184150">
                <a:tc>
                  <a:txBody>
                    <a:bodyPr/>
                    <a:lstStyle/>
                    <a:p>
                      <a:pPr algn="ctr" fontAlgn="b"/>
                      <a:r>
                        <a:rPr lang="en-GB" sz="1600" u="none" strike="noStrike">
                          <a:effectLst/>
                        </a:rPr>
                        <a:t>Skills among our workforce</a:t>
                      </a:r>
                      <a:endParaRPr lang="en-GB" sz="1600" b="0"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r>
                        <a:rPr lang="en-GB" sz="1600" u="none" strike="noStrike">
                          <a:effectLst/>
                        </a:rPr>
                        <a:t>7.0</a:t>
                      </a:r>
                      <a:endParaRPr lang="en-GB" sz="16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998764478"/>
                  </a:ext>
                </a:extLst>
              </a:tr>
              <a:tr h="184150">
                <a:tc>
                  <a:txBody>
                    <a:bodyPr/>
                    <a:lstStyle/>
                    <a:p>
                      <a:pPr algn="ctr" fontAlgn="b"/>
                      <a:r>
                        <a:rPr lang="en-GB" sz="1600" u="none" strike="noStrike">
                          <a:effectLst/>
                        </a:rPr>
                        <a:t>Integration / interoperability standards</a:t>
                      </a:r>
                      <a:endParaRPr lang="en-GB" sz="1600" b="0"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r>
                        <a:rPr lang="en-GB" sz="1600" u="none" strike="noStrike">
                          <a:effectLst/>
                        </a:rPr>
                        <a:t>6.6</a:t>
                      </a:r>
                      <a:endParaRPr lang="en-GB" sz="16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19193775"/>
                  </a:ext>
                </a:extLst>
              </a:tr>
              <a:tr h="184150">
                <a:tc>
                  <a:txBody>
                    <a:bodyPr/>
                    <a:lstStyle/>
                    <a:p>
                      <a:pPr algn="ctr" fontAlgn="b"/>
                      <a:r>
                        <a:rPr lang="en-GB" sz="1600" u="none" strike="noStrike">
                          <a:effectLst/>
                        </a:rPr>
                        <a:t>Cyber response &amp; resilience</a:t>
                      </a:r>
                      <a:endParaRPr lang="en-GB" sz="1600" b="0"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r>
                        <a:rPr lang="en-GB" sz="1600" u="none" strike="noStrike">
                          <a:effectLst/>
                        </a:rPr>
                        <a:t>6.6</a:t>
                      </a:r>
                      <a:endParaRPr lang="en-GB" sz="16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590053052"/>
                  </a:ext>
                </a:extLst>
              </a:tr>
              <a:tr h="184150">
                <a:tc>
                  <a:txBody>
                    <a:bodyPr/>
                    <a:lstStyle/>
                    <a:p>
                      <a:pPr algn="ctr" fontAlgn="b"/>
                      <a:r>
                        <a:rPr lang="en-GB" sz="1600" u="none" strike="noStrike" dirty="0">
                          <a:effectLst/>
                        </a:rPr>
                        <a:t>Access to records / Data silos / Data standards</a:t>
                      </a:r>
                      <a:endParaRPr lang="en-GB" sz="16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fontAlgn="b"/>
                      <a:r>
                        <a:rPr lang="en-GB" sz="1600" u="none" strike="noStrike">
                          <a:effectLst/>
                        </a:rPr>
                        <a:t>6.6</a:t>
                      </a:r>
                      <a:endParaRPr lang="en-GB" sz="16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4069293318"/>
                  </a:ext>
                </a:extLst>
              </a:tr>
              <a:tr h="184150">
                <a:tc>
                  <a:txBody>
                    <a:bodyPr/>
                    <a:lstStyle/>
                    <a:p>
                      <a:pPr algn="ctr" fontAlgn="b"/>
                      <a:r>
                        <a:rPr lang="en-GB" sz="1600" u="none" strike="noStrike">
                          <a:effectLst/>
                        </a:rPr>
                        <a:t>Escalating costs</a:t>
                      </a:r>
                      <a:endParaRPr lang="en-GB" sz="1600" b="0"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r>
                        <a:rPr lang="en-GB" sz="1600" u="none" strike="noStrike">
                          <a:effectLst/>
                        </a:rPr>
                        <a:t>6.3</a:t>
                      </a:r>
                      <a:endParaRPr lang="en-GB" sz="16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1492845993"/>
                  </a:ext>
                </a:extLst>
              </a:tr>
              <a:tr h="184150">
                <a:tc>
                  <a:txBody>
                    <a:bodyPr/>
                    <a:lstStyle/>
                    <a:p>
                      <a:pPr algn="ctr" fontAlgn="b"/>
                      <a:r>
                        <a:rPr lang="en-GB" sz="1600" u="none" strike="noStrike">
                          <a:effectLst/>
                        </a:rPr>
                        <a:t>Dependency on legacy systems</a:t>
                      </a:r>
                      <a:endParaRPr lang="en-GB" sz="1600" b="0"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r>
                        <a:rPr lang="en-GB" sz="1600" u="none" strike="noStrike">
                          <a:effectLst/>
                        </a:rPr>
                        <a:t>5.9</a:t>
                      </a:r>
                      <a:endParaRPr lang="en-GB" sz="16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3041946476"/>
                  </a:ext>
                </a:extLst>
              </a:tr>
              <a:tr h="184150">
                <a:tc>
                  <a:txBody>
                    <a:bodyPr/>
                    <a:lstStyle/>
                    <a:p>
                      <a:pPr algn="ctr" fontAlgn="b"/>
                      <a:r>
                        <a:rPr lang="en-GB" sz="1600" u="none" strike="noStrike">
                          <a:effectLst/>
                        </a:rPr>
                        <a:t>Supplier compliance</a:t>
                      </a:r>
                      <a:endParaRPr lang="en-GB" sz="1600" b="0"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r>
                        <a:rPr lang="en-GB" sz="1600" u="none" strike="noStrike">
                          <a:effectLst/>
                        </a:rPr>
                        <a:t>5.2</a:t>
                      </a:r>
                      <a:endParaRPr lang="en-GB" sz="16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201114353"/>
                  </a:ext>
                </a:extLst>
              </a:tr>
              <a:tr h="184150">
                <a:tc>
                  <a:txBody>
                    <a:bodyPr/>
                    <a:lstStyle/>
                    <a:p>
                      <a:pPr algn="ctr" fontAlgn="b"/>
                      <a:r>
                        <a:rPr lang="en-GB" sz="1600" u="none" strike="noStrike">
                          <a:effectLst/>
                        </a:rPr>
                        <a:t>Digital health literacy in populations / communities</a:t>
                      </a:r>
                      <a:endParaRPr lang="en-GB" sz="1600" b="0"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r>
                        <a:rPr lang="en-GB" sz="1600" u="none" strike="noStrike">
                          <a:effectLst/>
                        </a:rPr>
                        <a:t>4.4</a:t>
                      </a:r>
                      <a:endParaRPr lang="en-GB" sz="16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1240593015"/>
                  </a:ext>
                </a:extLst>
              </a:tr>
              <a:tr h="184150">
                <a:tc>
                  <a:txBody>
                    <a:bodyPr/>
                    <a:lstStyle/>
                    <a:p>
                      <a:pPr algn="ctr" fontAlgn="b"/>
                      <a:r>
                        <a:rPr lang="en-GB" sz="1600" u="none" strike="noStrike">
                          <a:effectLst/>
                        </a:rPr>
                        <a:t>EPR standards</a:t>
                      </a:r>
                      <a:endParaRPr lang="en-GB" sz="1600" b="0"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r>
                        <a:rPr lang="en-GB" sz="1600" u="none" strike="noStrike">
                          <a:effectLst/>
                        </a:rPr>
                        <a:t>4.1</a:t>
                      </a:r>
                      <a:endParaRPr lang="en-GB" sz="16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3203990738"/>
                  </a:ext>
                </a:extLst>
              </a:tr>
              <a:tr h="112465">
                <a:tc>
                  <a:txBody>
                    <a:bodyPr/>
                    <a:lstStyle/>
                    <a:p>
                      <a:pPr algn="ctr" fontAlgn="b"/>
                      <a:r>
                        <a:rPr lang="en-GB" sz="1600" u="none" strike="noStrike">
                          <a:effectLst/>
                        </a:rPr>
                        <a:t>Standardised connectivity</a:t>
                      </a:r>
                      <a:endParaRPr lang="en-GB" sz="1600" b="0"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r>
                        <a:rPr lang="en-GB" sz="1600" u="none" strike="noStrike">
                          <a:effectLst/>
                        </a:rPr>
                        <a:t>3.0</a:t>
                      </a:r>
                      <a:endParaRPr lang="en-GB" sz="16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7821289"/>
                  </a:ext>
                </a:extLst>
              </a:tr>
              <a:tr h="368300">
                <a:tc>
                  <a:txBody>
                    <a:bodyPr/>
                    <a:lstStyle/>
                    <a:p>
                      <a:pPr algn="ctr" fontAlgn="b"/>
                      <a:r>
                        <a:rPr lang="en-GB" sz="1600" u="none" strike="noStrike" dirty="0">
                          <a:effectLst/>
                        </a:rPr>
                        <a:t>Re-use, sharing and rationalisation of systems (not possible)</a:t>
                      </a:r>
                      <a:endParaRPr lang="en-GB" sz="16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fontAlgn="b"/>
                      <a:r>
                        <a:rPr lang="en-GB" sz="1600" u="none" strike="noStrike">
                          <a:effectLst/>
                        </a:rPr>
                        <a:t>2.6</a:t>
                      </a:r>
                      <a:endParaRPr lang="en-GB" sz="16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800334482"/>
                  </a:ext>
                </a:extLst>
              </a:tr>
              <a:tr h="184150">
                <a:tc>
                  <a:txBody>
                    <a:bodyPr/>
                    <a:lstStyle/>
                    <a:p>
                      <a:pPr algn="ctr" fontAlgn="b"/>
                      <a:r>
                        <a:rPr lang="en-GB" sz="1600" u="none" strike="noStrike">
                          <a:effectLst/>
                        </a:rPr>
                        <a:t>OpenAPIs not available</a:t>
                      </a:r>
                      <a:endParaRPr lang="en-GB" sz="1600" b="0"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r>
                        <a:rPr lang="en-GB" sz="1600" u="none" strike="noStrike">
                          <a:effectLst/>
                        </a:rPr>
                        <a:t>2.6</a:t>
                      </a:r>
                      <a:endParaRPr lang="en-GB" sz="16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1686497464"/>
                  </a:ext>
                </a:extLst>
              </a:tr>
              <a:tr h="184150">
                <a:tc>
                  <a:txBody>
                    <a:bodyPr/>
                    <a:lstStyle/>
                    <a:p>
                      <a:pPr algn="ctr" fontAlgn="b"/>
                      <a:r>
                        <a:rPr lang="en-GB" sz="1600" u="none" strike="noStrike">
                          <a:effectLst/>
                        </a:rPr>
                        <a:t>Aging national systems</a:t>
                      </a:r>
                      <a:endParaRPr lang="en-GB" sz="1600" b="0"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r>
                        <a:rPr lang="en-GB" sz="1600" u="none" strike="noStrike">
                          <a:effectLst/>
                        </a:rPr>
                        <a:t>2.2</a:t>
                      </a:r>
                      <a:endParaRPr lang="en-GB" sz="16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3363774144"/>
                  </a:ext>
                </a:extLst>
              </a:tr>
              <a:tr h="184150">
                <a:tc>
                  <a:txBody>
                    <a:bodyPr/>
                    <a:lstStyle/>
                    <a:p>
                      <a:pPr algn="ctr" fontAlgn="b"/>
                      <a:r>
                        <a:rPr lang="en-GB" sz="1600" u="none" strike="noStrike">
                          <a:effectLst/>
                        </a:rPr>
                        <a:t>Improved NHS App infrastructure</a:t>
                      </a:r>
                      <a:endParaRPr lang="en-GB" sz="1600" b="0"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r>
                        <a:rPr lang="en-GB" sz="1600" u="none" strike="noStrike">
                          <a:effectLst/>
                        </a:rPr>
                        <a:t>2.2</a:t>
                      </a:r>
                      <a:endParaRPr lang="en-GB" sz="16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3746836249"/>
                  </a:ext>
                </a:extLst>
              </a:tr>
              <a:tr h="184150">
                <a:tc>
                  <a:txBody>
                    <a:bodyPr/>
                    <a:lstStyle/>
                    <a:p>
                      <a:pPr algn="ctr" fontAlgn="b"/>
                      <a:r>
                        <a:rPr lang="en-GB" sz="1600" u="none" strike="noStrike">
                          <a:effectLst/>
                        </a:rPr>
                        <a:t>Application not service focus</a:t>
                      </a:r>
                      <a:endParaRPr lang="en-GB" sz="1600" b="0"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r>
                        <a:rPr lang="en-GB" sz="1600" u="none" strike="noStrike">
                          <a:effectLst/>
                        </a:rPr>
                        <a:t>1.8</a:t>
                      </a:r>
                      <a:endParaRPr lang="en-GB" sz="16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1671270516"/>
                  </a:ext>
                </a:extLst>
              </a:tr>
              <a:tr h="184150">
                <a:tc>
                  <a:txBody>
                    <a:bodyPr/>
                    <a:lstStyle/>
                    <a:p>
                      <a:pPr algn="ctr" fontAlgn="b"/>
                      <a:r>
                        <a:rPr lang="en-GB" sz="1600" u="none" strike="noStrike">
                          <a:effectLst/>
                        </a:rPr>
                        <a:t>Lack of Centres of Excellence</a:t>
                      </a:r>
                      <a:endParaRPr lang="en-GB" sz="1600" b="0"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r>
                        <a:rPr lang="en-GB" sz="1600" u="none" strike="noStrike" dirty="0">
                          <a:effectLst/>
                        </a:rPr>
                        <a:t>0.7</a:t>
                      </a:r>
                      <a:endParaRPr lang="en-GB" sz="1600" b="0" i="0" u="none" strike="noStrike" dirty="0">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448062769"/>
                  </a:ext>
                </a:extLst>
              </a:tr>
            </a:tbl>
          </a:graphicData>
        </a:graphic>
      </p:graphicFrame>
    </p:spTree>
    <p:extLst>
      <p:ext uri="{BB962C8B-B14F-4D97-AF65-F5344CB8AC3E}">
        <p14:creationId xmlns:p14="http://schemas.microsoft.com/office/powerpoint/2010/main" val="435723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AF3232-4263-3908-EAC6-D052F29B08AA}"/>
              </a:ext>
            </a:extLst>
          </p:cNvPr>
          <p:cNvPicPr>
            <a:picLocks noChangeAspect="1"/>
          </p:cNvPicPr>
          <p:nvPr/>
        </p:nvPicPr>
        <p:blipFill rotWithShape="1">
          <a:blip r:embed="rId2"/>
          <a:srcRect r="65349"/>
          <a:stretch/>
        </p:blipFill>
        <p:spPr>
          <a:xfrm>
            <a:off x="7467601" y="552450"/>
            <a:ext cx="5200650" cy="7010399"/>
          </a:xfrm>
          <a:prstGeom prst="rect">
            <a:avLst/>
          </a:prstGeom>
          <a:effectLst>
            <a:softEdge rad="1270000"/>
          </a:effectLst>
        </p:spPr>
      </p:pic>
      <p:sp>
        <p:nvSpPr>
          <p:cNvPr id="2" name="Title 1">
            <a:extLst>
              <a:ext uri="{FF2B5EF4-FFF2-40B4-BE49-F238E27FC236}">
                <a16:creationId xmlns:a16="http://schemas.microsoft.com/office/drawing/2014/main" id="{CEE4E3A8-469A-0926-0F95-0C65C204A537}"/>
              </a:ext>
            </a:extLst>
          </p:cNvPr>
          <p:cNvSpPr>
            <a:spLocks noGrp="1"/>
          </p:cNvSpPr>
          <p:nvPr>
            <p:ph type="title"/>
          </p:nvPr>
        </p:nvSpPr>
        <p:spPr>
          <a:xfrm>
            <a:off x="838200" y="-297657"/>
            <a:ext cx="10515600" cy="1325563"/>
          </a:xfrm>
        </p:spPr>
        <p:txBody>
          <a:bodyPr/>
          <a:lstStyle/>
          <a:p>
            <a:pPr algn="ctr"/>
            <a:r>
              <a:rPr lang="en-GB" dirty="0"/>
              <a:t>The Complete Results (CXIO)</a:t>
            </a:r>
          </a:p>
        </p:txBody>
      </p:sp>
      <p:graphicFrame>
        <p:nvGraphicFramePr>
          <p:cNvPr id="6" name="Table 5">
            <a:extLst>
              <a:ext uri="{FF2B5EF4-FFF2-40B4-BE49-F238E27FC236}">
                <a16:creationId xmlns:a16="http://schemas.microsoft.com/office/drawing/2014/main" id="{8A46BB92-EA44-8C14-6C80-911F165137F2}"/>
              </a:ext>
            </a:extLst>
          </p:cNvPr>
          <p:cNvGraphicFramePr>
            <a:graphicFrameLocks noGrp="1"/>
          </p:cNvGraphicFramePr>
          <p:nvPr>
            <p:extLst>
              <p:ext uri="{D42A27DB-BD31-4B8C-83A1-F6EECF244321}">
                <p14:modId xmlns:p14="http://schemas.microsoft.com/office/powerpoint/2010/main" val="1620098122"/>
              </p:ext>
            </p:extLst>
          </p:nvPr>
        </p:nvGraphicFramePr>
        <p:xfrm>
          <a:off x="970427" y="1002613"/>
          <a:ext cx="10251141" cy="5501418"/>
        </p:xfrm>
        <a:graphic>
          <a:graphicData uri="http://schemas.openxmlformats.org/drawingml/2006/table">
            <a:tbl>
              <a:tblPr>
                <a:tableStyleId>{08FB837D-C827-4EFA-A057-4D05807E0F7C}</a:tableStyleId>
              </a:tblPr>
              <a:tblGrid>
                <a:gridCol w="8009443">
                  <a:extLst>
                    <a:ext uri="{9D8B030D-6E8A-4147-A177-3AD203B41FA5}">
                      <a16:colId xmlns:a16="http://schemas.microsoft.com/office/drawing/2014/main" val="1325941978"/>
                    </a:ext>
                  </a:extLst>
                </a:gridCol>
                <a:gridCol w="2241698">
                  <a:extLst>
                    <a:ext uri="{9D8B030D-6E8A-4147-A177-3AD203B41FA5}">
                      <a16:colId xmlns:a16="http://schemas.microsoft.com/office/drawing/2014/main" val="3057041081"/>
                    </a:ext>
                  </a:extLst>
                </a:gridCol>
              </a:tblGrid>
              <a:tr h="246120">
                <a:tc>
                  <a:txBody>
                    <a:bodyPr/>
                    <a:lstStyle/>
                    <a:p>
                      <a:pPr algn="ctr" fontAlgn="b"/>
                      <a:r>
                        <a:rPr lang="en-GB" sz="1400" b="1" i="0" u="none" strike="noStrike" dirty="0">
                          <a:solidFill>
                            <a:srgbClr val="000000"/>
                          </a:solidFill>
                          <a:effectLst/>
                          <a:latin typeface="Aptos Narrow" panose="020B0004020202020204" pitchFamily="34" charset="0"/>
                        </a:rPr>
                        <a:t>Challenge </a:t>
                      </a:r>
                    </a:p>
                  </a:txBody>
                  <a:tcPr marL="6350" marR="6350" marT="6350" marB="0" anchor="b"/>
                </a:tc>
                <a:tc>
                  <a:txBody>
                    <a:bodyPr/>
                    <a:lstStyle/>
                    <a:p>
                      <a:pPr algn="ctr" fontAlgn="b"/>
                      <a:r>
                        <a:rPr lang="en-GB" sz="1400" b="1" i="0" u="none" strike="noStrike">
                          <a:solidFill>
                            <a:srgbClr val="000000"/>
                          </a:solidFill>
                          <a:effectLst/>
                          <a:latin typeface="Aptos Narrow" panose="020B0004020202020204" pitchFamily="34" charset="0"/>
                        </a:rPr>
                        <a:t>% of vote</a:t>
                      </a:r>
                    </a:p>
                  </a:txBody>
                  <a:tcPr marL="6350" marR="6350" marT="6350" marB="0" anchor="b"/>
                </a:tc>
                <a:extLst>
                  <a:ext uri="{0D108BD9-81ED-4DB2-BD59-A6C34878D82A}">
                    <a16:rowId xmlns:a16="http://schemas.microsoft.com/office/drawing/2014/main" val="3909222967"/>
                  </a:ext>
                </a:extLst>
              </a:tr>
              <a:tr h="246120">
                <a:tc>
                  <a:txBody>
                    <a:bodyPr/>
                    <a:lstStyle/>
                    <a:p>
                      <a:pPr algn="ctr" fontAlgn="b"/>
                      <a:r>
                        <a:rPr lang="en-GB" sz="1400" b="0" i="0" u="none" strike="noStrike">
                          <a:solidFill>
                            <a:srgbClr val="000000"/>
                          </a:solidFill>
                          <a:effectLst/>
                          <a:latin typeface="Aptos Narrow" panose="020B0004020202020204" pitchFamily="34" charset="0"/>
                        </a:rPr>
                        <a:t>Integration / interoperability standards</a:t>
                      </a:r>
                    </a:p>
                  </a:txBody>
                  <a:tcPr marL="6350" marR="6350" marT="6350" marB="0" anchor="b"/>
                </a:tc>
                <a:tc>
                  <a:txBody>
                    <a:bodyPr/>
                    <a:lstStyle/>
                    <a:p>
                      <a:pPr algn="ctr" fontAlgn="b"/>
                      <a:r>
                        <a:rPr lang="en-GB" sz="1400" b="0" i="0" u="none" strike="noStrike">
                          <a:solidFill>
                            <a:srgbClr val="000000"/>
                          </a:solidFill>
                          <a:effectLst/>
                          <a:latin typeface="Aptos Narrow" panose="020B0004020202020204" pitchFamily="34" charset="0"/>
                        </a:rPr>
                        <a:t>11.3</a:t>
                      </a:r>
                    </a:p>
                  </a:txBody>
                  <a:tcPr marL="6350" marR="6350" marT="6350" marB="0" anchor="b"/>
                </a:tc>
                <a:extLst>
                  <a:ext uri="{0D108BD9-81ED-4DB2-BD59-A6C34878D82A}">
                    <a16:rowId xmlns:a16="http://schemas.microsoft.com/office/drawing/2014/main" val="4154957987"/>
                  </a:ext>
                </a:extLst>
              </a:tr>
              <a:tr h="412569">
                <a:tc>
                  <a:txBody>
                    <a:bodyPr/>
                    <a:lstStyle/>
                    <a:p>
                      <a:pPr algn="ctr" fontAlgn="b"/>
                      <a:r>
                        <a:rPr lang="en-GB" sz="1400" b="0" i="0" u="none" strike="noStrike" dirty="0">
                          <a:solidFill>
                            <a:srgbClr val="000000"/>
                          </a:solidFill>
                          <a:effectLst/>
                          <a:latin typeface="Aptos Narrow" panose="020B0004020202020204" pitchFamily="34" charset="0"/>
                        </a:rPr>
                        <a:t>Outdated infrastructure</a:t>
                      </a:r>
                    </a:p>
                  </a:txBody>
                  <a:tcPr marL="6350" marR="6350" marT="6350" marB="0" anchor="b"/>
                </a:tc>
                <a:tc>
                  <a:txBody>
                    <a:bodyPr/>
                    <a:lstStyle/>
                    <a:p>
                      <a:pPr algn="ctr" fontAlgn="b"/>
                      <a:r>
                        <a:rPr lang="en-GB" sz="1400" b="0" i="0" u="none" strike="noStrike">
                          <a:solidFill>
                            <a:srgbClr val="000000"/>
                          </a:solidFill>
                          <a:effectLst/>
                          <a:latin typeface="Aptos Narrow" panose="020B0004020202020204" pitchFamily="34" charset="0"/>
                        </a:rPr>
                        <a:t>9.0</a:t>
                      </a:r>
                    </a:p>
                  </a:txBody>
                  <a:tcPr marL="6350" marR="6350" marT="6350" marB="0" anchor="b"/>
                </a:tc>
                <a:extLst>
                  <a:ext uri="{0D108BD9-81ED-4DB2-BD59-A6C34878D82A}">
                    <a16:rowId xmlns:a16="http://schemas.microsoft.com/office/drawing/2014/main" val="154764545"/>
                  </a:ext>
                </a:extLst>
              </a:tr>
              <a:tr h="246120">
                <a:tc>
                  <a:txBody>
                    <a:bodyPr/>
                    <a:lstStyle/>
                    <a:p>
                      <a:pPr algn="ctr" fontAlgn="b"/>
                      <a:r>
                        <a:rPr lang="en-GB" sz="1400" b="0" i="0" u="none" strike="noStrike">
                          <a:solidFill>
                            <a:srgbClr val="000000"/>
                          </a:solidFill>
                          <a:effectLst/>
                          <a:latin typeface="Aptos Narrow" panose="020B0004020202020204" pitchFamily="34" charset="0"/>
                        </a:rPr>
                        <a:t>Support for truly system wide integrated digital planning and delivery covering all aspects of care</a:t>
                      </a:r>
                    </a:p>
                  </a:txBody>
                  <a:tcPr marL="6350" marR="6350" marT="6350" marB="0" anchor="b"/>
                </a:tc>
                <a:tc>
                  <a:txBody>
                    <a:bodyPr/>
                    <a:lstStyle/>
                    <a:p>
                      <a:pPr algn="ctr" fontAlgn="b"/>
                      <a:r>
                        <a:rPr lang="en-GB" sz="1400" b="0" i="0" u="none" strike="noStrike">
                          <a:solidFill>
                            <a:srgbClr val="000000"/>
                          </a:solidFill>
                          <a:effectLst/>
                          <a:latin typeface="Aptos Narrow" panose="020B0004020202020204" pitchFamily="34" charset="0"/>
                        </a:rPr>
                        <a:t>8.5</a:t>
                      </a:r>
                    </a:p>
                  </a:txBody>
                  <a:tcPr marL="6350" marR="6350" marT="6350" marB="0" anchor="b"/>
                </a:tc>
                <a:extLst>
                  <a:ext uri="{0D108BD9-81ED-4DB2-BD59-A6C34878D82A}">
                    <a16:rowId xmlns:a16="http://schemas.microsoft.com/office/drawing/2014/main" val="3094700415"/>
                  </a:ext>
                </a:extLst>
              </a:tr>
              <a:tr h="246120">
                <a:tc>
                  <a:txBody>
                    <a:bodyPr/>
                    <a:lstStyle/>
                    <a:p>
                      <a:pPr algn="ctr" fontAlgn="b"/>
                      <a:r>
                        <a:rPr lang="en-GB" sz="1400" b="0" i="0" u="none" strike="noStrike">
                          <a:solidFill>
                            <a:srgbClr val="000000"/>
                          </a:solidFill>
                          <a:effectLst/>
                          <a:latin typeface="Aptos Narrow" panose="020B0004020202020204" pitchFamily="34" charset="0"/>
                        </a:rPr>
                        <a:t>Skills among our workforce</a:t>
                      </a:r>
                    </a:p>
                  </a:txBody>
                  <a:tcPr marL="6350" marR="6350" marT="6350" marB="0" anchor="b"/>
                </a:tc>
                <a:tc>
                  <a:txBody>
                    <a:bodyPr/>
                    <a:lstStyle/>
                    <a:p>
                      <a:pPr algn="ctr" fontAlgn="b"/>
                      <a:r>
                        <a:rPr lang="en-GB" sz="1400" b="0" i="0" u="none" strike="noStrike">
                          <a:solidFill>
                            <a:srgbClr val="000000"/>
                          </a:solidFill>
                          <a:effectLst/>
                          <a:latin typeface="Aptos Narrow" panose="020B0004020202020204" pitchFamily="34" charset="0"/>
                        </a:rPr>
                        <a:t>7.3</a:t>
                      </a:r>
                    </a:p>
                  </a:txBody>
                  <a:tcPr marL="6350" marR="6350" marT="6350" marB="0" anchor="b"/>
                </a:tc>
                <a:extLst>
                  <a:ext uri="{0D108BD9-81ED-4DB2-BD59-A6C34878D82A}">
                    <a16:rowId xmlns:a16="http://schemas.microsoft.com/office/drawing/2014/main" val="3799268125"/>
                  </a:ext>
                </a:extLst>
              </a:tr>
              <a:tr h="246120">
                <a:tc>
                  <a:txBody>
                    <a:bodyPr/>
                    <a:lstStyle/>
                    <a:p>
                      <a:pPr algn="ctr" fontAlgn="b"/>
                      <a:r>
                        <a:rPr lang="en-GB" sz="1400" b="0" i="0" u="none" strike="noStrike" dirty="0">
                          <a:solidFill>
                            <a:srgbClr val="000000"/>
                          </a:solidFill>
                          <a:effectLst/>
                          <a:latin typeface="Aptos Narrow" panose="020B0004020202020204" pitchFamily="34" charset="0"/>
                        </a:rPr>
                        <a:t>Supplier compliance</a:t>
                      </a:r>
                    </a:p>
                  </a:txBody>
                  <a:tcPr marL="6350" marR="6350" marT="6350" marB="0" anchor="b"/>
                </a:tc>
                <a:tc>
                  <a:txBody>
                    <a:bodyPr/>
                    <a:lstStyle/>
                    <a:p>
                      <a:pPr algn="ctr" fontAlgn="b"/>
                      <a:r>
                        <a:rPr lang="en-GB" sz="1400" b="0" i="0" u="none" strike="noStrike">
                          <a:solidFill>
                            <a:srgbClr val="000000"/>
                          </a:solidFill>
                          <a:effectLst/>
                          <a:latin typeface="Aptos Narrow" panose="020B0004020202020204" pitchFamily="34" charset="0"/>
                        </a:rPr>
                        <a:t>7.3</a:t>
                      </a:r>
                    </a:p>
                  </a:txBody>
                  <a:tcPr marL="6350" marR="6350" marT="6350" marB="0" anchor="b"/>
                </a:tc>
                <a:extLst>
                  <a:ext uri="{0D108BD9-81ED-4DB2-BD59-A6C34878D82A}">
                    <a16:rowId xmlns:a16="http://schemas.microsoft.com/office/drawing/2014/main" val="998764478"/>
                  </a:ext>
                </a:extLst>
              </a:tr>
              <a:tr h="246120">
                <a:tc>
                  <a:txBody>
                    <a:bodyPr/>
                    <a:lstStyle/>
                    <a:p>
                      <a:pPr algn="ctr" fontAlgn="b"/>
                      <a:r>
                        <a:rPr lang="en-GB" sz="1400" b="0" i="0" u="none" strike="noStrike">
                          <a:solidFill>
                            <a:srgbClr val="000000"/>
                          </a:solidFill>
                          <a:effectLst/>
                          <a:latin typeface="Aptos Narrow" panose="020B0004020202020204" pitchFamily="34" charset="0"/>
                        </a:rPr>
                        <a:t>Dependency on legacy systems</a:t>
                      </a:r>
                    </a:p>
                  </a:txBody>
                  <a:tcPr marL="6350" marR="6350" marT="6350" marB="0" anchor="b"/>
                </a:tc>
                <a:tc>
                  <a:txBody>
                    <a:bodyPr/>
                    <a:lstStyle/>
                    <a:p>
                      <a:pPr algn="ctr" fontAlgn="b"/>
                      <a:r>
                        <a:rPr lang="en-GB" sz="1400" b="0" i="0" u="none" strike="noStrike">
                          <a:solidFill>
                            <a:srgbClr val="000000"/>
                          </a:solidFill>
                          <a:effectLst/>
                          <a:latin typeface="Aptos Narrow" panose="020B0004020202020204" pitchFamily="34" charset="0"/>
                        </a:rPr>
                        <a:t>6.8</a:t>
                      </a:r>
                    </a:p>
                  </a:txBody>
                  <a:tcPr marL="6350" marR="6350" marT="6350" marB="0" anchor="b"/>
                </a:tc>
                <a:extLst>
                  <a:ext uri="{0D108BD9-81ED-4DB2-BD59-A6C34878D82A}">
                    <a16:rowId xmlns:a16="http://schemas.microsoft.com/office/drawing/2014/main" val="19193775"/>
                  </a:ext>
                </a:extLst>
              </a:tr>
              <a:tr h="246120">
                <a:tc>
                  <a:txBody>
                    <a:bodyPr/>
                    <a:lstStyle/>
                    <a:p>
                      <a:pPr algn="ctr" fontAlgn="b"/>
                      <a:r>
                        <a:rPr lang="en-GB" sz="1400" b="0" i="0" u="none" strike="noStrike" dirty="0">
                          <a:solidFill>
                            <a:srgbClr val="000000"/>
                          </a:solidFill>
                          <a:effectLst/>
                          <a:latin typeface="Aptos Narrow" panose="020B0004020202020204" pitchFamily="34" charset="0"/>
                        </a:rPr>
                        <a:t>Managing funding allocations from capital into revenue</a:t>
                      </a:r>
                    </a:p>
                  </a:txBody>
                  <a:tcPr marL="6350" marR="6350" marT="6350" marB="0" anchor="b"/>
                </a:tc>
                <a:tc>
                  <a:txBody>
                    <a:bodyPr/>
                    <a:lstStyle/>
                    <a:p>
                      <a:pPr algn="ctr" fontAlgn="b"/>
                      <a:r>
                        <a:rPr lang="en-GB" sz="1400" b="0" i="0" u="none" strike="noStrike">
                          <a:solidFill>
                            <a:srgbClr val="000000"/>
                          </a:solidFill>
                          <a:effectLst/>
                          <a:latin typeface="Aptos Narrow" panose="020B0004020202020204" pitchFamily="34" charset="0"/>
                        </a:rPr>
                        <a:t>5.6</a:t>
                      </a:r>
                    </a:p>
                  </a:txBody>
                  <a:tcPr marL="6350" marR="6350" marT="6350" marB="0" anchor="b"/>
                </a:tc>
                <a:extLst>
                  <a:ext uri="{0D108BD9-81ED-4DB2-BD59-A6C34878D82A}">
                    <a16:rowId xmlns:a16="http://schemas.microsoft.com/office/drawing/2014/main" val="590053052"/>
                  </a:ext>
                </a:extLst>
              </a:tr>
              <a:tr h="246120">
                <a:tc>
                  <a:txBody>
                    <a:bodyPr/>
                    <a:lstStyle/>
                    <a:p>
                      <a:pPr algn="ctr" fontAlgn="b"/>
                      <a:r>
                        <a:rPr lang="en-GB" sz="1400" b="0" i="0" u="none" strike="noStrike">
                          <a:solidFill>
                            <a:srgbClr val="000000"/>
                          </a:solidFill>
                          <a:effectLst/>
                          <a:latin typeface="Aptos Narrow" panose="020B0004020202020204" pitchFamily="34" charset="0"/>
                        </a:rPr>
                        <a:t>Standardised connectivity</a:t>
                      </a:r>
                    </a:p>
                  </a:txBody>
                  <a:tcPr marL="6350" marR="6350" marT="6350" marB="0" anchor="b"/>
                </a:tc>
                <a:tc>
                  <a:txBody>
                    <a:bodyPr/>
                    <a:lstStyle/>
                    <a:p>
                      <a:pPr algn="ctr" fontAlgn="b"/>
                      <a:r>
                        <a:rPr lang="en-GB" sz="1400" b="0" i="0" u="none" strike="noStrike">
                          <a:solidFill>
                            <a:srgbClr val="000000"/>
                          </a:solidFill>
                          <a:effectLst/>
                          <a:latin typeface="Aptos Narrow" panose="020B0004020202020204" pitchFamily="34" charset="0"/>
                        </a:rPr>
                        <a:t>5.6</a:t>
                      </a:r>
                    </a:p>
                  </a:txBody>
                  <a:tcPr marL="6350" marR="6350" marT="6350" marB="0" anchor="b"/>
                </a:tc>
                <a:extLst>
                  <a:ext uri="{0D108BD9-81ED-4DB2-BD59-A6C34878D82A}">
                    <a16:rowId xmlns:a16="http://schemas.microsoft.com/office/drawing/2014/main" val="4069293318"/>
                  </a:ext>
                </a:extLst>
              </a:tr>
              <a:tr h="246120">
                <a:tc>
                  <a:txBody>
                    <a:bodyPr/>
                    <a:lstStyle/>
                    <a:p>
                      <a:pPr algn="ctr" fontAlgn="b"/>
                      <a:r>
                        <a:rPr lang="en-GB" sz="1400" b="0" i="0" u="none" strike="noStrike">
                          <a:solidFill>
                            <a:srgbClr val="000000"/>
                          </a:solidFill>
                          <a:effectLst/>
                          <a:latin typeface="Aptos Narrow" panose="020B0004020202020204" pitchFamily="34" charset="0"/>
                        </a:rPr>
                        <a:t>EPR standards</a:t>
                      </a:r>
                    </a:p>
                  </a:txBody>
                  <a:tcPr marL="6350" marR="6350" marT="6350" marB="0" anchor="b"/>
                </a:tc>
                <a:tc>
                  <a:txBody>
                    <a:bodyPr/>
                    <a:lstStyle/>
                    <a:p>
                      <a:pPr algn="ctr" fontAlgn="b"/>
                      <a:r>
                        <a:rPr lang="en-GB" sz="1400" b="0" i="0" u="none" strike="noStrike">
                          <a:solidFill>
                            <a:srgbClr val="000000"/>
                          </a:solidFill>
                          <a:effectLst/>
                          <a:latin typeface="Aptos Narrow" panose="020B0004020202020204" pitchFamily="34" charset="0"/>
                        </a:rPr>
                        <a:t>5.6</a:t>
                      </a:r>
                    </a:p>
                  </a:txBody>
                  <a:tcPr marL="6350" marR="6350" marT="6350" marB="0" anchor="b"/>
                </a:tc>
                <a:extLst>
                  <a:ext uri="{0D108BD9-81ED-4DB2-BD59-A6C34878D82A}">
                    <a16:rowId xmlns:a16="http://schemas.microsoft.com/office/drawing/2014/main" val="1492845993"/>
                  </a:ext>
                </a:extLst>
              </a:tr>
              <a:tr h="246120">
                <a:tc>
                  <a:txBody>
                    <a:bodyPr/>
                    <a:lstStyle/>
                    <a:p>
                      <a:pPr algn="ctr" fontAlgn="b"/>
                      <a:r>
                        <a:rPr lang="en-GB" sz="1400" b="0" i="0" u="none" strike="noStrike">
                          <a:solidFill>
                            <a:srgbClr val="000000"/>
                          </a:solidFill>
                          <a:effectLst/>
                          <a:latin typeface="Aptos Narrow" panose="020B0004020202020204" pitchFamily="34" charset="0"/>
                        </a:rPr>
                        <a:t>Escalating costs</a:t>
                      </a:r>
                    </a:p>
                  </a:txBody>
                  <a:tcPr marL="6350" marR="6350" marT="6350" marB="0" anchor="b"/>
                </a:tc>
                <a:tc>
                  <a:txBody>
                    <a:bodyPr/>
                    <a:lstStyle/>
                    <a:p>
                      <a:pPr algn="ctr" fontAlgn="b"/>
                      <a:r>
                        <a:rPr lang="en-GB" sz="1400" b="0" i="0" u="none" strike="noStrike">
                          <a:solidFill>
                            <a:srgbClr val="000000"/>
                          </a:solidFill>
                          <a:effectLst/>
                          <a:latin typeface="Aptos Narrow" panose="020B0004020202020204" pitchFamily="34" charset="0"/>
                        </a:rPr>
                        <a:t>5.1</a:t>
                      </a:r>
                    </a:p>
                  </a:txBody>
                  <a:tcPr marL="6350" marR="6350" marT="6350" marB="0" anchor="b"/>
                </a:tc>
                <a:extLst>
                  <a:ext uri="{0D108BD9-81ED-4DB2-BD59-A6C34878D82A}">
                    <a16:rowId xmlns:a16="http://schemas.microsoft.com/office/drawing/2014/main" val="3041946476"/>
                  </a:ext>
                </a:extLst>
              </a:tr>
              <a:tr h="246120">
                <a:tc>
                  <a:txBody>
                    <a:bodyPr/>
                    <a:lstStyle/>
                    <a:p>
                      <a:pPr algn="ctr" fontAlgn="b"/>
                      <a:r>
                        <a:rPr lang="en-GB" sz="1400" b="0" i="0" u="none" strike="noStrike">
                          <a:solidFill>
                            <a:srgbClr val="000000"/>
                          </a:solidFill>
                          <a:effectLst/>
                          <a:latin typeface="Aptos Narrow" panose="020B0004020202020204" pitchFamily="34" charset="0"/>
                        </a:rPr>
                        <a:t>Access to records / Data silos / Data standards</a:t>
                      </a:r>
                    </a:p>
                  </a:txBody>
                  <a:tcPr marL="6350" marR="6350" marT="6350" marB="0" anchor="b"/>
                </a:tc>
                <a:tc>
                  <a:txBody>
                    <a:bodyPr/>
                    <a:lstStyle/>
                    <a:p>
                      <a:pPr algn="ctr" fontAlgn="b"/>
                      <a:r>
                        <a:rPr lang="en-GB" sz="1400" b="0" i="0" u="none" strike="noStrike">
                          <a:solidFill>
                            <a:srgbClr val="000000"/>
                          </a:solidFill>
                          <a:effectLst/>
                          <a:latin typeface="Aptos Narrow" panose="020B0004020202020204" pitchFamily="34" charset="0"/>
                        </a:rPr>
                        <a:t>5.1</a:t>
                      </a:r>
                    </a:p>
                  </a:txBody>
                  <a:tcPr marL="6350" marR="6350" marT="6350" marB="0" anchor="b"/>
                </a:tc>
                <a:extLst>
                  <a:ext uri="{0D108BD9-81ED-4DB2-BD59-A6C34878D82A}">
                    <a16:rowId xmlns:a16="http://schemas.microsoft.com/office/drawing/2014/main" val="2201114353"/>
                  </a:ext>
                </a:extLst>
              </a:tr>
              <a:tr h="246120">
                <a:tc>
                  <a:txBody>
                    <a:bodyPr/>
                    <a:lstStyle/>
                    <a:p>
                      <a:pPr algn="ctr" fontAlgn="b"/>
                      <a:r>
                        <a:rPr lang="en-GB" sz="1400" b="0" i="0" u="none" strike="noStrike">
                          <a:solidFill>
                            <a:srgbClr val="000000"/>
                          </a:solidFill>
                          <a:effectLst/>
                          <a:latin typeface="Aptos Narrow" panose="020B0004020202020204" pitchFamily="34" charset="0"/>
                        </a:rPr>
                        <a:t>Digital health literacy in populations / communities</a:t>
                      </a:r>
                    </a:p>
                  </a:txBody>
                  <a:tcPr marL="6350" marR="6350" marT="6350" marB="0" anchor="b"/>
                </a:tc>
                <a:tc>
                  <a:txBody>
                    <a:bodyPr/>
                    <a:lstStyle/>
                    <a:p>
                      <a:pPr algn="ctr" fontAlgn="b"/>
                      <a:r>
                        <a:rPr lang="en-GB" sz="1400" b="0" i="0" u="none" strike="noStrike">
                          <a:solidFill>
                            <a:srgbClr val="000000"/>
                          </a:solidFill>
                          <a:effectLst/>
                          <a:latin typeface="Aptos Narrow" panose="020B0004020202020204" pitchFamily="34" charset="0"/>
                        </a:rPr>
                        <a:t>4.5</a:t>
                      </a:r>
                    </a:p>
                  </a:txBody>
                  <a:tcPr marL="6350" marR="6350" marT="6350" marB="0" anchor="b"/>
                </a:tc>
                <a:extLst>
                  <a:ext uri="{0D108BD9-81ED-4DB2-BD59-A6C34878D82A}">
                    <a16:rowId xmlns:a16="http://schemas.microsoft.com/office/drawing/2014/main" val="1240593015"/>
                  </a:ext>
                </a:extLst>
              </a:tr>
              <a:tr h="246120">
                <a:tc>
                  <a:txBody>
                    <a:bodyPr/>
                    <a:lstStyle/>
                    <a:p>
                      <a:pPr algn="ctr" fontAlgn="b"/>
                      <a:r>
                        <a:rPr lang="en-GB" sz="1400" b="0" i="0" u="none" strike="noStrike">
                          <a:solidFill>
                            <a:srgbClr val="000000"/>
                          </a:solidFill>
                          <a:effectLst/>
                          <a:latin typeface="Aptos Narrow" panose="020B0004020202020204" pitchFamily="34" charset="0"/>
                        </a:rPr>
                        <a:t>OpenAPIs not available</a:t>
                      </a:r>
                    </a:p>
                  </a:txBody>
                  <a:tcPr marL="6350" marR="6350" marT="6350" marB="0" anchor="b"/>
                </a:tc>
                <a:tc>
                  <a:txBody>
                    <a:bodyPr/>
                    <a:lstStyle/>
                    <a:p>
                      <a:pPr algn="ctr" fontAlgn="b"/>
                      <a:r>
                        <a:rPr lang="en-GB" sz="1400" b="0" i="0" u="none" strike="noStrike">
                          <a:solidFill>
                            <a:srgbClr val="000000"/>
                          </a:solidFill>
                          <a:effectLst/>
                          <a:latin typeface="Aptos Narrow" panose="020B0004020202020204" pitchFamily="34" charset="0"/>
                        </a:rPr>
                        <a:t>2.8</a:t>
                      </a:r>
                    </a:p>
                  </a:txBody>
                  <a:tcPr marL="6350" marR="6350" marT="6350" marB="0" anchor="b"/>
                </a:tc>
                <a:extLst>
                  <a:ext uri="{0D108BD9-81ED-4DB2-BD59-A6C34878D82A}">
                    <a16:rowId xmlns:a16="http://schemas.microsoft.com/office/drawing/2014/main" val="3203990738"/>
                  </a:ext>
                </a:extLst>
              </a:tr>
              <a:tr h="246120">
                <a:tc>
                  <a:txBody>
                    <a:bodyPr/>
                    <a:lstStyle/>
                    <a:p>
                      <a:pPr algn="ctr" fontAlgn="b"/>
                      <a:r>
                        <a:rPr lang="en-GB" sz="1400" b="0" i="0" u="none" strike="noStrike" dirty="0">
                          <a:solidFill>
                            <a:srgbClr val="000000"/>
                          </a:solidFill>
                          <a:effectLst/>
                          <a:latin typeface="Aptos Narrow" panose="020B0004020202020204" pitchFamily="34" charset="0"/>
                        </a:rPr>
                        <a:t>Aging national systems</a:t>
                      </a:r>
                    </a:p>
                  </a:txBody>
                  <a:tcPr marL="6350" marR="6350" marT="6350" marB="0" anchor="b"/>
                </a:tc>
                <a:tc>
                  <a:txBody>
                    <a:bodyPr/>
                    <a:lstStyle/>
                    <a:p>
                      <a:pPr algn="ctr" fontAlgn="b"/>
                      <a:r>
                        <a:rPr lang="en-GB" sz="1400" b="0" i="0" u="none" strike="noStrike">
                          <a:solidFill>
                            <a:srgbClr val="000000"/>
                          </a:solidFill>
                          <a:effectLst/>
                          <a:latin typeface="Aptos Narrow" panose="020B0004020202020204" pitchFamily="34" charset="0"/>
                        </a:rPr>
                        <a:t>2.8</a:t>
                      </a:r>
                    </a:p>
                  </a:txBody>
                  <a:tcPr marL="6350" marR="6350" marT="6350" marB="0" anchor="b"/>
                </a:tc>
                <a:extLst>
                  <a:ext uri="{0D108BD9-81ED-4DB2-BD59-A6C34878D82A}">
                    <a16:rowId xmlns:a16="http://schemas.microsoft.com/office/drawing/2014/main" val="27821289"/>
                  </a:ext>
                </a:extLst>
              </a:tr>
              <a:tr h="412569">
                <a:tc>
                  <a:txBody>
                    <a:bodyPr/>
                    <a:lstStyle/>
                    <a:p>
                      <a:pPr algn="ctr" fontAlgn="b"/>
                      <a:r>
                        <a:rPr lang="en-GB" sz="1400" b="0" i="0" u="none" strike="noStrike" dirty="0">
                          <a:solidFill>
                            <a:srgbClr val="000000"/>
                          </a:solidFill>
                          <a:effectLst/>
                          <a:latin typeface="Aptos Narrow" panose="020B0004020202020204" pitchFamily="34" charset="0"/>
                        </a:rPr>
                        <a:t>Lack of architecture standards / plan</a:t>
                      </a:r>
                    </a:p>
                  </a:txBody>
                  <a:tcPr marL="6350" marR="6350" marT="6350" marB="0" anchor="b"/>
                </a:tc>
                <a:tc>
                  <a:txBody>
                    <a:bodyPr/>
                    <a:lstStyle/>
                    <a:p>
                      <a:pPr algn="ctr" fontAlgn="b"/>
                      <a:r>
                        <a:rPr lang="en-GB" sz="1400" b="0" i="0" u="none" strike="noStrike">
                          <a:solidFill>
                            <a:srgbClr val="000000"/>
                          </a:solidFill>
                          <a:effectLst/>
                          <a:latin typeface="Aptos Narrow" panose="020B0004020202020204" pitchFamily="34" charset="0"/>
                        </a:rPr>
                        <a:t>2.3</a:t>
                      </a:r>
                    </a:p>
                  </a:txBody>
                  <a:tcPr marL="6350" marR="6350" marT="6350" marB="0" anchor="b"/>
                </a:tc>
                <a:extLst>
                  <a:ext uri="{0D108BD9-81ED-4DB2-BD59-A6C34878D82A}">
                    <a16:rowId xmlns:a16="http://schemas.microsoft.com/office/drawing/2014/main" val="800334482"/>
                  </a:ext>
                </a:extLst>
              </a:tr>
              <a:tr h="246120">
                <a:tc>
                  <a:txBody>
                    <a:bodyPr/>
                    <a:lstStyle/>
                    <a:p>
                      <a:pPr algn="ctr" fontAlgn="b"/>
                      <a:r>
                        <a:rPr lang="en-GB" sz="1400" b="0" i="0" u="none" strike="noStrike">
                          <a:solidFill>
                            <a:srgbClr val="000000"/>
                          </a:solidFill>
                          <a:effectLst/>
                          <a:latin typeface="Aptos Narrow" panose="020B0004020202020204" pitchFamily="34" charset="0"/>
                        </a:rPr>
                        <a:t>Re-use, sharing and rationalisation of systems (not possible)</a:t>
                      </a:r>
                    </a:p>
                  </a:txBody>
                  <a:tcPr marL="6350" marR="6350" marT="6350" marB="0" anchor="b"/>
                </a:tc>
                <a:tc>
                  <a:txBody>
                    <a:bodyPr/>
                    <a:lstStyle/>
                    <a:p>
                      <a:pPr algn="ctr" fontAlgn="b"/>
                      <a:r>
                        <a:rPr lang="en-GB" sz="1400" b="0" i="0" u="none" strike="noStrike">
                          <a:solidFill>
                            <a:srgbClr val="000000"/>
                          </a:solidFill>
                          <a:effectLst/>
                          <a:latin typeface="Aptos Narrow" panose="020B0004020202020204" pitchFamily="34" charset="0"/>
                        </a:rPr>
                        <a:t>2.3</a:t>
                      </a:r>
                    </a:p>
                  </a:txBody>
                  <a:tcPr marL="6350" marR="6350" marT="6350" marB="0" anchor="b"/>
                </a:tc>
                <a:extLst>
                  <a:ext uri="{0D108BD9-81ED-4DB2-BD59-A6C34878D82A}">
                    <a16:rowId xmlns:a16="http://schemas.microsoft.com/office/drawing/2014/main" val="1686497464"/>
                  </a:ext>
                </a:extLst>
              </a:tr>
              <a:tr h="246120">
                <a:tc>
                  <a:txBody>
                    <a:bodyPr/>
                    <a:lstStyle/>
                    <a:p>
                      <a:pPr algn="ctr" fontAlgn="b"/>
                      <a:r>
                        <a:rPr lang="en-GB" sz="1400" b="0" i="0" u="none" strike="noStrike">
                          <a:solidFill>
                            <a:srgbClr val="000000"/>
                          </a:solidFill>
                          <a:effectLst/>
                          <a:latin typeface="Aptos Narrow" panose="020B0004020202020204" pitchFamily="34" charset="0"/>
                        </a:rPr>
                        <a:t>Application not service focus</a:t>
                      </a:r>
                    </a:p>
                  </a:txBody>
                  <a:tcPr marL="6350" marR="6350" marT="6350" marB="0" anchor="b"/>
                </a:tc>
                <a:tc>
                  <a:txBody>
                    <a:bodyPr/>
                    <a:lstStyle/>
                    <a:p>
                      <a:pPr algn="ctr" fontAlgn="b"/>
                      <a:r>
                        <a:rPr lang="en-GB" sz="1400" b="0" i="0" u="none" strike="noStrike">
                          <a:solidFill>
                            <a:srgbClr val="000000"/>
                          </a:solidFill>
                          <a:effectLst/>
                          <a:latin typeface="Aptos Narrow" panose="020B0004020202020204" pitchFamily="34" charset="0"/>
                        </a:rPr>
                        <a:t>2.3</a:t>
                      </a:r>
                    </a:p>
                  </a:txBody>
                  <a:tcPr marL="6350" marR="6350" marT="6350" marB="0" anchor="b"/>
                </a:tc>
                <a:extLst>
                  <a:ext uri="{0D108BD9-81ED-4DB2-BD59-A6C34878D82A}">
                    <a16:rowId xmlns:a16="http://schemas.microsoft.com/office/drawing/2014/main" val="3363774144"/>
                  </a:ext>
                </a:extLst>
              </a:tr>
              <a:tr h="246120">
                <a:tc>
                  <a:txBody>
                    <a:bodyPr/>
                    <a:lstStyle/>
                    <a:p>
                      <a:pPr algn="ctr" fontAlgn="b"/>
                      <a:r>
                        <a:rPr lang="en-GB" sz="1400" b="0" i="0" u="none" strike="noStrike">
                          <a:solidFill>
                            <a:srgbClr val="000000"/>
                          </a:solidFill>
                          <a:effectLst/>
                          <a:latin typeface="Aptos Narrow" panose="020B0004020202020204" pitchFamily="34" charset="0"/>
                        </a:rPr>
                        <a:t>Lack of Centres of Excellence</a:t>
                      </a:r>
                    </a:p>
                  </a:txBody>
                  <a:tcPr marL="6350" marR="6350" marT="6350" marB="0" anchor="b"/>
                </a:tc>
                <a:tc>
                  <a:txBody>
                    <a:bodyPr/>
                    <a:lstStyle/>
                    <a:p>
                      <a:pPr algn="ctr" fontAlgn="b"/>
                      <a:r>
                        <a:rPr lang="en-GB" sz="1400" b="0" i="0" u="none" strike="noStrike">
                          <a:solidFill>
                            <a:srgbClr val="000000"/>
                          </a:solidFill>
                          <a:effectLst/>
                          <a:latin typeface="Aptos Narrow" panose="020B0004020202020204" pitchFamily="34" charset="0"/>
                        </a:rPr>
                        <a:t>1.7</a:t>
                      </a:r>
                    </a:p>
                  </a:txBody>
                  <a:tcPr marL="6350" marR="6350" marT="6350" marB="0" anchor="b"/>
                </a:tc>
                <a:extLst>
                  <a:ext uri="{0D108BD9-81ED-4DB2-BD59-A6C34878D82A}">
                    <a16:rowId xmlns:a16="http://schemas.microsoft.com/office/drawing/2014/main" val="3746836249"/>
                  </a:ext>
                </a:extLst>
              </a:tr>
              <a:tr h="246120">
                <a:tc>
                  <a:txBody>
                    <a:bodyPr/>
                    <a:lstStyle/>
                    <a:p>
                      <a:pPr algn="ctr" fontAlgn="b"/>
                      <a:r>
                        <a:rPr lang="en-GB" sz="1400" b="0" i="0" u="none" strike="noStrike" dirty="0">
                          <a:solidFill>
                            <a:srgbClr val="000000"/>
                          </a:solidFill>
                          <a:effectLst/>
                          <a:latin typeface="Aptos Narrow" panose="020B0004020202020204" pitchFamily="34" charset="0"/>
                        </a:rPr>
                        <a:t>Improved NHS App infrastructure</a:t>
                      </a:r>
                    </a:p>
                  </a:txBody>
                  <a:tcPr marL="6350" marR="6350" marT="6350" marB="0" anchor="b"/>
                </a:tc>
                <a:tc>
                  <a:txBody>
                    <a:bodyPr/>
                    <a:lstStyle/>
                    <a:p>
                      <a:pPr algn="ctr" fontAlgn="b"/>
                      <a:r>
                        <a:rPr lang="en-GB" sz="1400" b="0" i="0" u="none" strike="noStrike">
                          <a:solidFill>
                            <a:srgbClr val="000000"/>
                          </a:solidFill>
                          <a:effectLst/>
                          <a:latin typeface="Aptos Narrow" panose="020B0004020202020204" pitchFamily="34" charset="0"/>
                        </a:rPr>
                        <a:t>1.7</a:t>
                      </a:r>
                    </a:p>
                  </a:txBody>
                  <a:tcPr marL="6350" marR="6350" marT="6350" marB="0" anchor="b"/>
                </a:tc>
                <a:extLst>
                  <a:ext uri="{0D108BD9-81ED-4DB2-BD59-A6C34878D82A}">
                    <a16:rowId xmlns:a16="http://schemas.microsoft.com/office/drawing/2014/main" val="1671270516"/>
                  </a:ext>
                </a:extLst>
              </a:tr>
              <a:tr h="246120">
                <a:tc>
                  <a:txBody>
                    <a:bodyPr/>
                    <a:lstStyle/>
                    <a:p>
                      <a:pPr algn="ctr" fontAlgn="b"/>
                      <a:r>
                        <a:rPr lang="en-GB" sz="1400" b="0" i="0" u="none" strike="noStrike" dirty="0">
                          <a:solidFill>
                            <a:srgbClr val="000000"/>
                          </a:solidFill>
                          <a:effectLst/>
                          <a:latin typeface="Aptos Narrow" panose="020B0004020202020204" pitchFamily="34" charset="0"/>
                        </a:rPr>
                        <a:t>Cyber response &amp; resilience</a:t>
                      </a:r>
                    </a:p>
                  </a:txBody>
                  <a:tcPr marL="6350" marR="6350" marT="6350" marB="0" anchor="b"/>
                </a:tc>
                <a:tc>
                  <a:txBody>
                    <a:bodyPr/>
                    <a:lstStyle/>
                    <a:p>
                      <a:pPr algn="ctr" fontAlgn="b"/>
                      <a:r>
                        <a:rPr lang="en-GB" sz="1400" b="0" i="0" u="none" strike="noStrike" dirty="0">
                          <a:solidFill>
                            <a:srgbClr val="000000"/>
                          </a:solidFill>
                          <a:effectLst/>
                          <a:latin typeface="Aptos Narrow" panose="020B0004020202020204" pitchFamily="34" charset="0"/>
                        </a:rPr>
                        <a:t>1.1</a:t>
                      </a:r>
                    </a:p>
                  </a:txBody>
                  <a:tcPr marL="6350" marR="6350" marT="6350" marB="0" anchor="b"/>
                </a:tc>
                <a:extLst>
                  <a:ext uri="{0D108BD9-81ED-4DB2-BD59-A6C34878D82A}">
                    <a16:rowId xmlns:a16="http://schemas.microsoft.com/office/drawing/2014/main" val="448062769"/>
                  </a:ext>
                </a:extLst>
              </a:tr>
            </a:tbl>
          </a:graphicData>
        </a:graphic>
      </p:graphicFrame>
    </p:spTree>
    <p:extLst>
      <p:ext uri="{BB962C8B-B14F-4D97-AF65-F5344CB8AC3E}">
        <p14:creationId xmlns:p14="http://schemas.microsoft.com/office/powerpoint/2010/main" val="2148865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46A81-7F45-361C-39C7-DF8CB13EEB7C}"/>
              </a:ext>
            </a:extLst>
          </p:cNvPr>
          <p:cNvSpPr>
            <a:spLocks noGrp="1"/>
          </p:cNvSpPr>
          <p:nvPr>
            <p:ph type="title"/>
          </p:nvPr>
        </p:nvSpPr>
        <p:spPr/>
        <p:txBody>
          <a:bodyPr/>
          <a:lstStyle/>
          <a:p>
            <a:r>
              <a:rPr lang="en-US" dirty="0"/>
              <a:t>ICS Digital Council – who are we </a:t>
            </a:r>
          </a:p>
        </p:txBody>
      </p:sp>
      <p:sp>
        <p:nvSpPr>
          <p:cNvPr id="3" name="Content Placeholder 2">
            <a:extLst>
              <a:ext uri="{FF2B5EF4-FFF2-40B4-BE49-F238E27FC236}">
                <a16:creationId xmlns:a16="http://schemas.microsoft.com/office/drawing/2014/main" id="{F54A80C3-E60A-C2E2-3B14-4A13B95418DD}"/>
              </a:ext>
            </a:extLst>
          </p:cNvPr>
          <p:cNvSpPr>
            <a:spLocks noGrp="1"/>
          </p:cNvSpPr>
          <p:nvPr>
            <p:ph idx="1"/>
          </p:nvPr>
        </p:nvSpPr>
        <p:spPr>
          <a:xfrm>
            <a:off x="475343" y="1397453"/>
            <a:ext cx="10515600" cy="4351338"/>
          </a:xfrm>
        </p:spPr>
        <p:txBody>
          <a:bodyPr/>
          <a:lstStyle/>
          <a:p>
            <a:pPr marL="342900" lvl="0" indent="-342900">
              <a:buFont typeface="+mj-lt"/>
              <a:buAutoNum type="arabicPeriod"/>
            </a:pPr>
            <a:r>
              <a:rPr lang="en-US" sz="1800" dirty="0">
                <a:effectLst/>
                <a:latin typeface="Aptos" panose="020B0004020202020204" pitchFamily="34" charset="0"/>
                <a:ea typeface="Times New Roman" panose="02020603050405020304" pitchFamily="18" charset="0"/>
                <a:cs typeface="Aptos" panose="020B0004020202020204" pitchFamily="34" charset="0"/>
              </a:rPr>
              <a:t>New council formed March 2023 – members not voted for but </a:t>
            </a:r>
            <a:r>
              <a:rPr lang="en-US" sz="1800" dirty="0" err="1">
                <a:effectLst/>
                <a:latin typeface="Aptos" panose="020B0004020202020204" pitchFamily="34" charset="0"/>
                <a:ea typeface="Times New Roman" panose="02020603050405020304" pitchFamily="18" charset="0"/>
                <a:cs typeface="Aptos" panose="020B0004020202020204" pitchFamily="34" charset="0"/>
              </a:rPr>
              <a:t>Digita</a:t>
            </a:r>
            <a:r>
              <a:rPr lang="en-US" sz="1800" dirty="0">
                <a:effectLst/>
                <a:latin typeface="Aptos" panose="020B0004020202020204" pitchFamily="34" charset="0"/>
                <a:ea typeface="Times New Roman" panose="02020603050405020304" pitchFamily="18" charset="0"/>
                <a:cs typeface="Aptos" panose="020B0004020202020204" pitchFamily="34" charset="0"/>
              </a:rPr>
              <a:t>; Health folks asked for volunteers </a:t>
            </a:r>
            <a:endParaRPr lang="en-US" sz="2000" dirty="0">
              <a:effectLst/>
              <a:latin typeface="Aptos" panose="020B0004020202020204" pitchFamily="34" charset="0"/>
              <a:ea typeface="Aptos" panose="020B0004020202020204" pitchFamily="34" charset="0"/>
              <a:cs typeface="Aptos" panose="020B0004020202020204" pitchFamily="34" charset="0"/>
            </a:endParaRPr>
          </a:p>
          <a:p>
            <a:pPr marL="742950" lvl="1" indent="-285750">
              <a:buFont typeface="+mj-lt"/>
              <a:buAutoNum type="alphaLcPeriod"/>
            </a:pPr>
            <a:r>
              <a:rPr lang="en-US" sz="1800" dirty="0">
                <a:effectLst/>
                <a:latin typeface="Aptos" panose="020B0004020202020204" pitchFamily="34" charset="0"/>
                <a:ea typeface="Times New Roman" panose="02020603050405020304" pitchFamily="18" charset="0"/>
                <a:cs typeface="Aptos" panose="020B0004020202020204" pitchFamily="34" charset="0"/>
              </a:rPr>
              <a:t>myself and Alec Price-Forbes as clinician as co-chairs</a:t>
            </a:r>
            <a:endParaRPr lang="en-US" sz="2000" dirty="0">
              <a:effectLst/>
              <a:latin typeface="Aptos" panose="020B0004020202020204" pitchFamily="34" charset="0"/>
              <a:ea typeface="Aptos" panose="020B0004020202020204" pitchFamily="34" charset="0"/>
              <a:cs typeface="Aptos" panose="020B0004020202020204" pitchFamily="34" charset="0"/>
            </a:endParaRPr>
          </a:p>
          <a:p>
            <a:pPr marL="742950" lvl="1" indent="-285750">
              <a:buFont typeface="+mj-lt"/>
              <a:buAutoNum type="alphaLcPeriod"/>
            </a:pPr>
            <a:r>
              <a:rPr lang="en-US" sz="1800" dirty="0">
                <a:effectLst/>
                <a:latin typeface="Aptos" panose="020B0004020202020204" pitchFamily="34" charset="0"/>
                <a:ea typeface="Times New Roman" panose="02020603050405020304" pitchFamily="18" charset="0"/>
                <a:cs typeface="Aptos" panose="020B0004020202020204" pitchFamily="34" charset="0"/>
              </a:rPr>
              <a:t>includes CDIO, CCIO, CNIO, CIC, Council , Social Care and Patient reps</a:t>
            </a:r>
            <a:endParaRPr lang="en-US" sz="20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mj-lt"/>
              <a:buAutoNum type="arabicPeriod"/>
            </a:pPr>
            <a:r>
              <a:rPr lang="en-US" sz="1800" dirty="0">
                <a:effectLst/>
                <a:latin typeface="Aptos" panose="020B0004020202020204" pitchFamily="34" charset="0"/>
                <a:ea typeface="Times New Roman" panose="02020603050405020304" pitchFamily="18" charset="0"/>
                <a:cs typeface="Aptos" panose="020B0004020202020204" pitchFamily="34" charset="0"/>
              </a:rPr>
              <a:t>Good dialogue with members and NHS England leaders with a bit more space for a two-way discussion </a:t>
            </a:r>
            <a:endParaRPr lang="en-US" sz="20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mj-lt"/>
              <a:buAutoNum type="arabicPeriod"/>
            </a:pPr>
            <a:r>
              <a:rPr lang="en-US" sz="1800" dirty="0">
                <a:effectLst/>
                <a:latin typeface="Aptos" panose="020B0004020202020204" pitchFamily="34" charset="0"/>
                <a:ea typeface="Times New Roman" panose="02020603050405020304" pitchFamily="18" charset="0"/>
                <a:cs typeface="Aptos" panose="020B0004020202020204" pitchFamily="34" charset="0"/>
              </a:rPr>
              <a:t>Various topics covered in line with the other networks </a:t>
            </a:r>
            <a:endParaRPr lang="en-US" sz="2000" dirty="0">
              <a:effectLst/>
              <a:latin typeface="Aptos" panose="020B0004020202020204" pitchFamily="34" charset="0"/>
              <a:ea typeface="Aptos" panose="020B0004020202020204" pitchFamily="34" charset="0"/>
              <a:cs typeface="Aptos" panose="020B0004020202020204" pitchFamily="34" charset="0"/>
            </a:endParaRPr>
          </a:p>
          <a:p>
            <a:pPr marL="742950" lvl="1" indent="-285750">
              <a:buFont typeface="+mj-lt"/>
              <a:buAutoNum type="alphaLcPeriod"/>
            </a:pPr>
            <a:r>
              <a:rPr lang="en-US" sz="1800" dirty="0">
                <a:effectLst/>
                <a:latin typeface="Aptos" panose="020B0004020202020204" pitchFamily="34" charset="0"/>
                <a:ea typeface="Times New Roman" panose="02020603050405020304" pitchFamily="18" charset="0"/>
                <a:cs typeface="Aptos" panose="020B0004020202020204" pitchFamily="34" charset="0"/>
              </a:rPr>
              <a:t>Funding for system wide initiatives (Capital and Revenue) reaching bodies like CICs</a:t>
            </a:r>
            <a:endParaRPr lang="en-US" sz="2000" dirty="0">
              <a:effectLst/>
              <a:latin typeface="Aptos" panose="020B0004020202020204" pitchFamily="34" charset="0"/>
              <a:ea typeface="Aptos" panose="020B0004020202020204" pitchFamily="34" charset="0"/>
              <a:cs typeface="Aptos" panose="020B0004020202020204" pitchFamily="34" charset="0"/>
            </a:endParaRPr>
          </a:p>
          <a:p>
            <a:pPr marL="742950" lvl="1" indent="-285750">
              <a:buFont typeface="+mj-lt"/>
              <a:buAutoNum type="alphaLcPeriod"/>
            </a:pPr>
            <a:r>
              <a:rPr lang="en-US" sz="1800" dirty="0">
                <a:effectLst/>
                <a:latin typeface="Aptos" panose="020B0004020202020204" pitchFamily="34" charset="0"/>
                <a:ea typeface="Times New Roman" panose="02020603050405020304" pitchFamily="18" charset="0"/>
                <a:cs typeface="Aptos" panose="020B0004020202020204" pitchFamily="34" charset="0"/>
              </a:rPr>
              <a:t>Digital Maturity results and interpretation in year one and year two </a:t>
            </a:r>
            <a:endParaRPr lang="en-US" sz="2000" dirty="0">
              <a:effectLst/>
              <a:latin typeface="Aptos" panose="020B0004020202020204" pitchFamily="34" charset="0"/>
              <a:ea typeface="Aptos" panose="020B0004020202020204" pitchFamily="34" charset="0"/>
              <a:cs typeface="Aptos" panose="020B0004020202020204" pitchFamily="34" charset="0"/>
            </a:endParaRPr>
          </a:p>
          <a:p>
            <a:pPr marL="742950" lvl="1" indent="-285750">
              <a:buFont typeface="+mj-lt"/>
              <a:buAutoNum type="alphaLcPeriod"/>
            </a:pPr>
            <a:r>
              <a:rPr lang="en-US" sz="1800" dirty="0">
                <a:effectLst/>
                <a:latin typeface="Aptos" panose="020B0004020202020204" pitchFamily="34" charset="0"/>
                <a:ea typeface="Times New Roman" panose="02020603050405020304" pitchFamily="18" charset="0"/>
                <a:cs typeface="Aptos" panose="020B0004020202020204" pitchFamily="34" charset="0"/>
              </a:rPr>
              <a:t>Access to EPR and Shared records for medical examiners</a:t>
            </a:r>
            <a:endParaRPr lang="en-US" sz="2000" dirty="0">
              <a:effectLst/>
              <a:latin typeface="Aptos" panose="020B0004020202020204" pitchFamily="34" charset="0"/>
              <a:ea typeface="Aptos" panose="020B0004020202020204" pitchFamily="34" charset="0"/>
              <a:cs typeface="Aptos" panose="020B0004020202020204" pitchFamily="34" charset="0"/>
            </a:endParaRPr>
          </a:p>
          <a:p>
            <a:pPr marL="742950" lvl="1" indent="-285750">
              <a:buFont typeface="+mj-lt"/>
              <a:buAutoNum type="alphaLcPeriod"/>
            </a:pPr>
            <a:r>
              <a:rPr lang="en-US" sz="1800" dirty="0">
                <a:effectLst/>
                <a:latin typeface="Aptos" panose="020B0004020202020204" pitchFamily="34" charset="0"/>
                <a:ea typeface="Times New Roman" panose="02020603050405020304" pitchFamily="18" charset="0"/>
                <a:cs typeface="Aptos" panose="020B0004020202020204" pitchFamily="34" charset="0"/>
              </a:rPr>
              <a:t>Pain points – focus of our network session survey (challenge from Sonia Patel) </a:t>
            </a:r>
            <a:endParaRPr lang="en-US" sz="2000" dirty="0">
              <a:effectLst/>
              <a:latin typeface="Aptos" panose="020B0004020202020204" pitchFamily="34" charset="0"/>
              <a:ea typeface="Aptos" panose="020B0004020202020204" pitchFamily="34" charset="0"/>
              <a:cs typeface="Aptos" panose="020B0004020202020204" pitchFamily="34" charset="0"/>
            </a:endParaRPr>
          </a:p>
          <a:p>
            <a:pPr marL="742950" lvl="1" indent="-285750">
              <a:buFont typeface="+mj-lt"/>
              <a:buAutoNum type="alphaLcPeriod"/>
            </a:pPr>
            <a:r>
              <a:rPr lang="en-US" sz="1800" dirty="0">
                <a:effectLst/>
                <a:latin typeface="Aptos" panose="020B0004020202020204" pitchFamily="34" charset="0"/>
                <a:ea typeface="Times New Roman" panose="02020603050405020304" pitchFamily="18" charset="0"/>
                <a:cs typeface="Aptos" panose="020B0004020202020204" pitchFamily="34" charset="0"/>
              </a:rPr>
              <a:t>Architecture and “One Digital” and helping to shape the case for investment 2025 onwards</a:t>
            </a:r>
            <a:endParaRPr lang="en-US" sz="2000" dirty="0">
              <a:effectLst/>
              <a:latin typeface="Aptos" panose="020B0004020202020204" pitchFamily="34" charset="0"/>
              <a:ea typeface="Aptos" panose="020B0004020202020204" pitchFamily="34" charset="0"/>
              <a:cs typeface="Aptos" panose="020B0004020202020204" pitchFamily="34" charset="0"/>
            </a:endParaRPr>
          </a:p>
          <a:p>
            <a:pPr marL="742950" lvl="1" indent="-285750">
              <a:buFont typeface="+mj-lt"/>
              <a:buAutoNum type="alphaLcPeriod"/>
            </a:pPr>
            <a:r>
              <a:rPr lang="en-US" sz="1800" dirty="0">
                <a:effectLst/>
                <a:latin typeface="Aptos" panose="020B0004020202020204" pitchFamily="34" charset="0"/>
                <a:ea typeface="Times New Roman" panose="02020603050405020304" pitchFamily="18" charset="0"/>
                <a:cs typeface="Aptos" panose="020B0004020202020204" pitchFamily="34" charset="0"/>
              </a:rPr>
              <a:t>Other sectors of industry (Worshipful Company of Information Technologists)</a:t>
            </a:r>
            <a:endParaRPr lang="en-US" sz="2000" dirty="0">
              <a:effectLst/>
              <a:latin typeface="Aptos" panose="020B0004020202020204" pitchFamily="34" charset="0"/>
              <a:ea typeface="Aptos" panose="020B0004020202020204" pitchFamily="34" charset="0"/>
              <a:cs typeface="Aptos" panose="020B0004020202020204" pitchFamily="34" charset="0"/>
            </a:endParaRPr>
          </a:p>
          <a:p>
            <a:pPr marL="742950" lvl="1" indent="-285750">
              <a:buFont typeface="+mj-lt"/>
              <a:buAutoNum type="alphaLcPeriod"/>
            </a:pPr>
            <a:r>
              <a:rPr lang="en-US" sz="1800" dirty="0">
                <a:effectLst/>
                <a:latin typeface="Aptos" panose="020B0004020202020204" pitchFamily="34" charset="0"/>
                <a:ea typeface="Times New Roman" panose="02020603050405020304" pitchFamily="18" charset="0"/>
                <a:cs typeface="Aptos" panose="020B0004020202020204" pitchFamily="34" charset="0"/>
              </a:rPr>
              <a:t>System Working action Learning sets </a:t>
            </a:r>
            <a:endParaRPr lang="en-US" sz="20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mj-lt"/>
              <a:buAutoNum type="arabicPeriod"/>
            </a:pPr>
            <a:r>
              <a:rPr lang="en-US" sz="1800" dirty="0">
                <a:effectLst/>
                <a:latin typeface="Aptos" panose="020B0004020202020204" pitchFamily="34" charset="0"/>
                <a:ea typeface="Times New Roman" panose="02020603050405020304" pitchFamily="18" charset="0"/>
                <a:cs typeface="Aptos" panose="020B0004020202020204" pitchFamily="34" charset="0"/>
              </a:rPr>
              <a:t>Well into year 2 review looking to ask about whether it is useful and how it might be improved. </a:t>
            </a:r>
            <a:endParaRPr lang="en-US" sz="2000" dirty="0">
              <a:effectLst/>
              <a:latin typeface="Aptos" panose="020B0004020202020204" pitchFamily="34" charset="0"/>
              <a:ea typeface="Aptos" panose="020B0004020202020204" pitchFamily="34" charset="0"/>
              <a:cs typeface="Aptos" panose="020B0004020202020204" pitchFamily="34" charset="0"/>
            </a:endParaRPr>
          </a:p>
          <a:p>
            <a:endParaRPr lang="en-US" sz="4400" dirty="0"/>
          </a:p>
        </p:txBody>
      </p:sp>
    </p:spTree>
    <p:extLst>
      <p:ext uri="{BB962C8B-B14F-4D97-AF65-F5344CB8AC3E}">
        <p14:creationId xmlns:p14="http://schemas.microsoft.com/office/powerpoint/2010/main" val="20350011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2">
            <a:extLst>
              <a:ext uri="{FF2B5EF4-FFF2-40B4-BE49-F238E27FC236}">
                <a16:creationId xmlns:a16="http://schemas.microsoft.com/office/drawing/2014/main" id="{030C3182-D064-4766-9311-F8FDD23A19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Subtitle 2">
            <a:extLst>
              <a:ext uri="{FF2B5EF4-FFF2-40B4-BE49-F238E27FC236}">
                <a16:creationId xmlns:a16="http://schemas.microsoft.com/office/drawing/2014/main" id="{0ABE0146-1951-4F95-9505-C6BAD7E8AFEB}"/>
              </a:ext>
            </a:extLst>
          </p:cNvPr>
          <p:cNvSpPr>
            <a:spLocks noGrp="1" noChangeArrowheads="1"/>
          </p:cNvSpPr>
          <p:nvPr>
            <p:ph type="subTitle" idx="1"/>
          </p:nvPr>
        </p:nvSpPr>
        <p:spPr>
          <a:xfrm>
            <a:off x="-50800" y="5173663"/>
            <a:ext cx="12242800" cy="1655762"/>
          </a:xfrm>
        </p:spPr>
        <p:txBody>
          <a:bodyPr/>
          <a:lstStyle/>
          <a:p>
            <a:r>
              <a:rPr lang="en-US" altLang="en-US" sz="3600" b="1" dirty="0">
                <a:solidFill>
                  <a:schemeClr val="bg1"/>
                </a:solidFill>
                <a:latin typeface="Arial" panose="020B0604020202020204" pitchFamily="34" charset="0"/>
                <a:cs typeface="Arial" panose="020B0604020202020204" pitchFamily="34" charset="0"/>
              </a:rPr>
              <a:t>Thank You</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26A0AE3-5546-72CA-268A-4C7FD516279F}"/>
              </a:ext>
            </a:extLst>
          </p:cNvPr>
          <p:cNvSpPr>
            <a:spLocks noGrp="1"/>
          </p:cNvSpPr>
          <p:nvPr>
            <p:ph type="title"/>
          </p:nvPr>
        </p:nvSpPr>
        <p:spPr/>
        <p:txBody>
          <a:bodyPr/>
          <a:lstStyle/>
          <a:p>
            <a:r>
              <a:rPr lang="en-US" sz="4000" dirty="0"/>
              <a:t>Where are your priorities? </a:t>
            </a:r>
            <a:br>
              <a:rPr lang="en-US" sz="4000" dirty="0"/>
            </a:br>
            <a:r>
              <a:rPr lang="en-US" sz="4000" dirty="0"/>
              <a:t>What solutions can we forward?</a:t>
            </a:r>
            <a:br>
              <a:rPr lang="en-US" sz="4000" dirty="0"/>
            </a:br>
            <a:r>
              <a:rPr lang="en-US" sz="4000" dirty="0"/>
              <a:t>What is in our control?</a:t>
            </a:r>
          </a:p>
        </p:txBody>
      </p:sp>
      <p:sp>
        <p:nvSpPr>
          <p:cNvPr id="7" name="Rectangle 6">
            <a:extLst>
              <a:ext uri="{FF2B5EF4-FFF2-40B4-BE49-F238E27FC236}">
                <a16:creationId xmlns:a16="http://schemas.microsoft.com/office/drawing/2014/main" id="{088452C5-4572-3D9A-8C5E-45BE0560BB3A}"/>
              </a:ext>
            </a:extLst>
          </p:cNvPr>
          <p:cNvSpPr/>
          <p:nvPr/>
        </p:nvSpPr>
        <p:spPr>
          <a:xfrm>
            <a:off x="156308" y="1820985"/>
            <a:ext cx="6377354" cy="4773325"/>
          </a:xfrm>
          <a:prstGeom prst="rect">
            <a:avLst/>
          </a:prstGeom>
          <a:solidFill>
            <a:schemeClr val="accent1"/>
          </a:solidFill>
          <a:effectLst>
            <a:softEdge rad="152400"/>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lvl="1"/>
            <a:r>
              <a:rPr lang="en-GB" sz="2400" dirty="0"/>
              <a:t>CDIOs</a:t>
            </a:r>
          </a:p>
          <a:p>
            <a:pPr marL="971550" lvl="1" indent="-514350">
              <a:buFont typeface="+mj-lt"/>
              <a:buAutoNum type="arabicPeriod"/>
            </a:pPr>
            <a:r>
              <a:rPr lang="en-GB" sz="2400" dirty="0"/>
              <a:t>Managing funding allocations from capital to revenue</a:t>
            </a:r>
          </a:p>
          <a:p>
            <a:pPr marL="971550" lvl="1" indent="-514350">
              <a:buFont typeface="+mj-lt"/>
              <a:buAutoNum type="arabicPeriod"/>
            </a:pPr>
            <a:r>
              <a:rPr lang="en-GB" sz="2400" dirty="0"/>
              <a:t>Support for a truly system-wide integrated digital planning and </a:t>
            </a:r>
            <a:r>
              <a:rPr lang="en-GB" sz="2400" dirty="0">
                <a:effectLst>
                  <a:glow>
                    <a:schemeClr val="accent1">
                      <a:alpha val="40000"/>
                    </a:schemeClr>
                  </a:glow>
                </a:effectLst>
              </a:rPr>
              <a:t>delivery</a:t>
            </a:r>
            <a:r>
              <a:rPr lang="en-GB" sz="2400" dirty="0"/>
              <a:t> covering all aspects of care </a:t>
            </a:r>
          </a:p>
          <a:p>
            <a:pPr marL="971550" lvl="1" indent="-514350">
              <a:buFont typeface="+mj-lt"/>
              <a:buAutoNum type="arabicPeriod"/>
            </a:pPr>
            <a:r>
              <a:rPr lang="en-GB" sz="2400" dirty="0"/>
              <a:t>Outdated Infrastructure</a:t>
            </a:r>
          </a:p>
          <a:p>
            <a:pPr marL="971550" lvl="1" indent="-514350">
              <a:buFont typeface="+mj-lt"/>
              <a:buAutoNum type="arabicPeriod"/>
            </a:pPr>
            <a:r>
              <a:rPr lang="en-GB" sz="2400" dirty="0"/>
              <a:t>Lack of architecture standards / plan</a:t>
            </a:r>
          </a:p>
          <a:p>
            <a:pPr marL="971550" lvl="1" indent="-514350">
              <a:buFont typeface="+mj-lt"/>
              <a:buAutoNum type="arabicPeriod"/>
            </a:pPr>
            <a:r>
              <a:rPr lang="en-GB" sz="2400" dirty="0"/>
              <a:t>Skills amongst our workforce </a:t>
            </a:r>
          </a:p>
        </p:txBody>
      </p:sp>
      <p:sp>
        <p:nvSpPr>
          <p:cNvPr id="8" name="Rectangle 7">
            <a:extLst>
              <a:ext uri="{FF2B5EF4-FFF2-40B4-BE49-F238E27FC236}">
                <a16:creationId xmlns:a16="http://schemas.microsoft.com/office/drawing/2014/main" id="{9AC79F01-9DDB-1590-24E4-7D7DDF94460B}"/>
              </a:ext>
            </a:extLst>
          </p:cNvPr>
          <p:cNvSpPr/>
          <p:nvPr/>
        </p:nvSpPr>
        <p:spPr>
          <a:xfrm>
            <a:off x="6533662" y="1901372"/>
            <a:ext cx="5603630" cy="4506686"/>
          </a:xfrm>
          <a:prstGeom prst="rect">
            <a:avLst/>
          </a:prstGeom>
          <a:effectLst>
            <a:softEdge rad="1651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1" defTabSz="914400" rtl="0" eaLnBrk="0" fontAlgn="base" latinLnBrk="0" hangingPunct="0">
              <a:lnSpc>
                <a:spcPct val="100000"/>
              </a:lnSpc>
              <a:spcBef>
                <a:spcPct val="0"/>
              </a:spcBef>
              <a:spcAft>
                <a:spcPct val="0"/>
              </a:spcAft>
              <a:buClrTx/>
              <a:buSzTx/>
              <a:tabLst/>
              <a:defRPr/>
            </a:pPr>
            <a:r>
              <a:rPr kumimoji="0" lang="en-GB" sz="2400" b="0" i="0" u="none" strike="noStrike" kern="1200" cap="none" spc="0" normalizeH="0" baseline="0" noProof="0" dirty="0" err="1">
                <a:ln>
                  <a:noFill/>
                </a:ln>
                <a:solidFill>
                  <a:prstClr val="white"/>
                </a:solidFill>
                <a:effectLst/>
                <a:uLnTx/>
                <a:uFillTx/>
                <a:latin typeface="Calibri" panose="020F0502020204030204"/>
                <a:ea typeface="+mn-ea"/>
                <a:cs typeface="+mn-cs"/>
              </a:rPr>
              <a:t>CxIOs</a:t>
            </a:r>
            <a:endPar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971550" marR="0" lvl="1" indent="-514350" defTabSz="914400" rtl="0" eaLnBrk="0" fontAlgn="base" latinLnBrk="0" hangingPunct="0">
              <a:lnSpc>
                <a:spcPct val="100000"/>
              </a:lnSpc>
              <a:spcBef>
                <a:spcPct val="0"/>
              </a:spcBef>
              <a:spcAft>
                <a:spcPct val="0"/>
              </a:spcAft>
              <a:buClrTx/>
              <a:buSzTx/>
              <a:buFont typeface="+mj-lt"/>
              <a:buAutoNum type="arabicPeriod"/>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Integration / interoperability standards</a:t>
            </a:r>
          </a:p>
          <a:p>
            <a:pPr marL="971550" lvl="1" indent="-514350" eaLnBrk="0" fontAlgn="base" hangingPunct="0">
              <a:spcBef>
                <a:spcPct val="0"/>
              </a:spcBef>
              <a:spcAft>
                <a:spcPct val="0"/>
              </a:spcAft>
              <a:buFont typeface="+mj-lt"/>
              <a:buAutoNum type="arabicPeriod"/>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Outdated Infrastructure</a:t>
            </a:r>
          </a:p>
          <a:p>
            <a:pPr marL="971550" lvl="1" indent="-514350">
              <a:buFont typeface="+mj-lt"/>
              <a:buAutoNum type="arabicPeriod"/>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Support for a truly system-wide integrated digital planning and delivery covering all aspects of care </a:t>
            </a:r>
          </a:p>
          <a:p>
            <a:pPr marL="971550" marR="0" lvl="1" indent="-514350" defTabSz="914400" rtl="0" eaLnBrk="0" fontAlgn="base" latinLnBrk="0" hangingPunct="0">
              <a:lnSpc>
                <a:spcPct val="100000"/>
              </a:lnSpc>
              <a:spcBef>
                <a:spcPct val="0"/>
              </a:spcBef>
              <a:spcAft>
                <a:spcPct val="0"/>
              </a:spcAft>
              <a:buClrTx/>
              <a:buSzTx/>
              <a:buFont typeface="+mj-lt"/>
              <a:buAutoNum type="arabicPeriod"/>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Skills amongst our workforce </a:t>
            </a:r>
          </a:p>
          <a:p>
            <a:pPr marL="971550" marR="0" lvl="1" indent="-514350" defTabSz="914400" rtl="0" eaLnBrk="0" fontAlgn="base" latinLnBrk="0" hangingPunct="0">
              <a:lnSpc>
                <a:spcPct val="100000"/>
              </a:lnSpc>
              <a:spcBef>
                <a:spcPct val="0"/>
              </a:spcBef>
              <a:spcAft>
                <a:spcPct val="0"/>
              </a:spcAft>
              <a:buClrTx/>
              <a:buSzTx/>
              <a:buFont typeface="+mj-lt"/>
              <a:buAutoNum type="arabicPeriod"/>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Supplier Compliance</a:t>
            </a:r>
          </a:p>
        </p:txBody>
      </p:sp>
    </p:spTree>
    <p:extLst>
      <p:ext uri="{BB962C8B-B14F-4D97-AF65-F5344CB8AC3E}">
        <p14:creationId xmlns:p14="http://schemas.microsoft.com/office/powerpoint/2010/main" val="29016448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B22661-B4E6-B098-F220-A09763AD982C}"/>
              </a:ext>
            </a:extLst>
          </p:cNvPr>
          <p:cNvSpPr>
            <a:spLocks noGrp="1"/>
          </p:cNvSpPr>
          <p:nvPr>
            <p:ph type="title"/>
          </p:nvPr>
        </p:nvSpPr>
        <p:spPr/>
        <p:txBody>
          <a:bodyPr/>
          <a:lstStyle/>
          <a:p>
            <a:r>
              <a:rPr lang="en-US" dirty="0"/>
              <a:t>Finding the balance</a:t>
            </a:r>
          </a:p>
        </p:txBody>
      </p:sp>
      <p:sp>
        <p:nvSpPr>
          <p:cNvPr id="4" name="Content Placeholder 3">
            <a:extLst>
              <a:ext uri="{FF2B5EF4-FFF2-40B4-BE49-F238E27FC236}">
                <a16:creationId xmlns:a16="http://schemas.microsoft.com/office/drawing/2014/main" id="{33044AD3-0744-9491-286E-B2FF4B45AAFE}"/>
              </a:ext>
            </a:extLst>
          </p:cNvPr>
          <p:cNvSpPr>
            <a:spLocks noGrp="1"/>
          </p:cNvSpPr>
          <p:nvPr>
            <p:ph idx="1"/>
          </p:nvPr>
        </p:nvSpPr>
        <p:spPr/>
        <p:txBody>
          <a:bodyPr/>
          <a:lstStyle/>
          <a:p>
            <a:pPr marL="0" indent="0">
              <a:buNone/>
            </a:pPr>
            <a:endParaRPr lang="en-US" sz="1800" dirty="0">
              <a:effectLst/>
              <a:latin typeface="Aptos" panose="020B0004020202020204" pitchFamily="34" charset="0"/>
              <a:ea typeface="Aptos" panose="020B0004020202020204" pitchFamily="34" charset="0"/>
              <a:cs typeface="Aptos" panose="020B0004020202020204" pitchFamily="34" charset="0"/>
            </a:endParaRPr>
          </a:p>
          <a:p>
            <a:r>
              <a:rPr lang="en-US" sz="1800" dirty="0">
                <a:effectLst/>
                <a:latin typeface="Aptos" panose="020B0004020202020204" pitchFamily="34" charset="0"/>
                <a:ea typeface="Aptos" panose="020B0004020202020204" pitchFamily="34" charset="0"/>
                <a:cs typeface="Aptos" panose="020B0004020202020204" pitchFamily="34" charset="0"/>
              </a:rPr>
              <a:t>Too much centralization vs too much variation </a:t>
            </a:r>
          </a:p>
          <a:p>
            <a:r>
              <a:rPr lang="en-US" sz="1800" dirty="0">
                <a:effectLst/>
                <a:latin typeface="Aptos" panose="020B0004020202020204" pitchFamily="34" charset="0"/>
                <a:ea typeface="Aptos" panose="020B0004020202020204" pitchFamily="34" charset="0"/>
                <a:cs typeface="Aptos" panose="020B0004020202020204" pitchFamily="34" charset="0"/>
              </a:rPr>
              <a:t>Storing and archiving data in the most efficient way </a:t>
            </a:r>
          </a:p>
          <a:p>
            <a:r>
              <a:rPr lang="en-US" sz="1800" dirty="0">
                <a:effectLst/>
                <a:latin typeface="Aptos" panose="020B0004020202020204" pitchFamily="34" charset="0"/>
                <a:ea typeface="Aptos" panose="020B0004020202020204" pitchFamily="34" charset="0"/>
                <a:cs typeface="Aptos" panose="020B0004020202020204" pitchFamily="34" charset="0"/>
              </a:rPr>
              <a:t>Too much cloud </a:t>
            </a:r>
            <a:r>
              <a:rPr lang="en-US" sz="1800">
                <a:effectLst/>
                <a:latin typeface="Aptos" panose="020B0004020202020204" pitchFamily="34" charset="0"/>
                <a:ea typeface="Aptos" panose="020B0004020202020204" pitchFamily="34" charset="0"/>
                <a:cs typeface="Aptos" panose="020B0004020202020204" pitchFamily="34" charset="0"/>
              </a:rPr>
              <a:t>(central costs</a:t>
            </a:r>
            <a:r>
              <a:rPr lang="en-US" sz="1800" dirty="0">
                <a:effectLst/>
                <a:latin typeface="Aptos" panose="020B0004020202020204" pitchFamily="34" charset="0"/>
                <a:ea typeface="Aptos" panose="020B0004020202020204" pitchFamily="34" charset="0"/>
                <a:cs typeface="Aptos" panose="020B0004020202020204" pitchFamily="34" charset="0"/>
              </a:rPr>
              <a:t>) or not enough (local costs and fragility of support)</a:t>
            </a:r>
          </a:p>
          <a:p>
            <a:r>
              <a:rPr lang="en-US" sz="1800" dirty="0">
                <a:effectLst/>
                <a:latin typeface="Aptos" panose="020B0004020202020204" pitchFamily="34" charset="0"/>
                <a:ea typeface="Aptos" panose="020B0004020202020204" pitchFamily="34" charset="0"/>
                <a:cs typeface="Aptos" panose="020B0004020202020204" pitchFamily="34" charset="0"/>
              </a:rPr>
              <a:t>Avoiding Monopolistic solutions</a:t>
            </a:r>
          </a:p>
          <a:p>
            <a:r>
              <a:rPr lang="en-US" sz="1800" dirty="0">
                <a:effectLst/>
                <a:latin typeface="Aptos" panose="020B0004020202020204" pitchFamily="34" charset="0"/>
                <a:ea typeface="Aptos" panose="020B0004020202020204" pitchFamily="34" charset="0"/>
                <a:cs typeface="Aptos" panose="020B0004020202020204" pitchFamily="34" charset="0"/>
              </a:rPr>
              <a:t>Agreed framework (TOGAF) ? </a:t>
            </a:r>
          </a:p>
          <a:p>
            <a:r>
              <a:rPr lang="en-US" sz="1800" dirty="0">
                <a:effectLst/>
                <a:latin typeface="Aptos" panose="020B0004020202020204" pitchFamily="34" charset="0"/>
                <a:ea typeface="Aptos" panose="020B0004020202020204" pitchFamily="34" charset="0"/>
                <a:cs typeface="Aptos" panose="020B0004020202020204" pitchFamily="34" charset="0"/>
              </a:rPr>
              <a:t>Bureaucracy/Compliance vs agility and flexibility </a:t>
            </a:r>
          </a:p>
          <a:p>
            <a:endParaRPr lang="en-US" dirty="0"/>
          </a:p>
        </p:txBody>
      </p:sp>
    </p:spTree>
    <p:extLst>
      <p:ext uri="{BB962C8B-B14F-4D97-AF65-F5344CB8AC3E}">
        <p14:creationId xmlns:p14="http://schemas.microsoft.com/office/powerpoint/2010/main" val="4175892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28F4BF-0042-7B63-9427-AE2889373EEF}"/>
              </a:ext>
            </a:extLst>
          </p:cNvPr>
          <p:cNvSpPr>
            <a:spLocks noGrp="1"/>
          </p:cNvSpPr>
          <p:nvPr>
            <p:ph type="title"/>
          </p:nvPr>
        </p:nvSpPr>
        <p:spPr/>
        <p:txBody>
          <a:bodyPr/>
          <a:lstStyle/>
          <a:p>
            <a:r>
              <a:rPr lang="en-US" dirty="0"/>
              <a:t>Next Steps</a:t>
            </a:r>
          </a:p>
        </p:txBody>
      </p:sp>
      <p:sp>
        <p:nvSpPr>
          <p:cNvPr id="4" name="Content Placeholder 3">
            <a:extLst>
              <a:ext uri="{FF2B5EF4-FFF2-40B4-BE49-F238E27FC236}">
                <a16:creationId xmlns:a16="http://schemas.microsoft.com/office/drawing/2014/main" id="{4E0E75A1-6AB6-6668-17CF-FFC13DD142A6}"/>
              </a:ext>
            </a:extLst>
          </p:cNvPr>
          <p:cNvSpPr>
            <a:spLocks noGrp="1"/>
          </p:cNvSpPr>
          <p:nvPr>
            <p:ph idx="1"/>
          </p:nvPr>
        </p:nvSpPr>
        <p:spPr/>
        <p:txBody>
          <a:bodyPr/>
          <a:lstStyle/>
          <a:p>
            <a:r>
              <a:rPr lang="en-US" dirty="0"/>
              <a:t>Work picked up via NHS England – now working with Enterprise architecture team to define the definitive priority problem areas </a:t>
            </a:r>
          </a:p>
          <a:p>
            <a:r>
              <a:rPr lang="en-US" dirty="0"/>
              <a:t>Part of the One Digital preparations for the cases for new funding</a:t>
            </a:r>
          </a:p>
          <a:p>
            <a:r>
              <a:rPr lang="en-US" dirty="0"/>
              <a:t> Ongoing discussion between ICS leaders and NHS England to continue to develop solutions in a single ICS digital council one of the means of communication</a:t>
            </a:r>
          </a:p>
        </p:txBody>
      </p:sp>
    </p:spTree>
    <p:extLst>
      <p:ext uri="{BB962C8B-B14F-4D97-AF65-F5344CB8AC3E}">
        <p14:creationId xmlns:p14="http://schemas.microsoft.com/office/powerpoint/2010/main" val="31572773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357FF3-D529-CC43-19A2-847C6200E4E3}"/>
              </a:ext>
            </a:extLst>
          </p:cNvPr>
          <p:cNvSpPr>
            <a:spLocks noGrp="1"/>
          </p:cNvSpPr>
          <p:nvPr>
            <p:ph type="title"/>
          </p:nvPr>
        </p:nvSpPr>
        <p:spPr>
          <a:xfrm>
            <a:off x="838200" y="365126"/>
            <a:ext cx="5983514" cy="510198"/>
          </a:xfrm>
        </p:spPr>
        <p:txBody>
          <a:bodyPr/>
          <a:lstStyle/>
          <a:p>
            <a:r>
              <a:rPr lang="en-US" sz="3600" dirty="0"/>
              <a:t>Thoughts from Another Sector</a:t>
            </a:r>
            <a:br>
              <a:rPr lang="en-US" sz="3600" dirty="0"/>
            </a:br>
            <a:r>
              <a:rPr lang="en-US" sz="3600" dirty="0"/>
              <a:t>Ted.Rees@member.wcit.org.uk</a:t>
            </a:r>
          </a:p>
        </p:txBody>
      </p:sp>
      <p:sp>
        <p:nvSpPr>
          <p:cNvPr id="4" name="Content Placeholder 3">
            <a:extLst>
              <a:ext uri="{FF2B5EF4-FFF2-40B4-BE49-F238E27FC236}">
                <a16:creationId xmlns:a16="http://schemas.microsoft.com/office/drawing/2014/main" id="{36917330-C02F-305F-9BF0-F0CA94399355}"/>
              </a:ext>
            </a:extLst>
          </p:cNvPr>
          <p:cNvSpPr>
            <a:spLocks noGrp="1"/>
          </p:cNvSpPr>
          <p:nvPr>
            <p:ph idx="1"/>
          </p:nvPr>
        </p:nvSpPr>
        <p:spPr>
          <a:xfrm>
            <a:off x="658446" y="1403595"/>
            <a:ext cx="10515600" cy="4351338"/>
          </a:xfrm>
        </p:spPr>
        <p:txBody>
          <a:bodyPr/>
          <a:lstStyle/>
          <a:p>
            <a:pPr>
              <a:spcAft>
                <a:spcPts val="600"/>
              </a:spcAft>
            </a:pPr>
            <a:r>
              <a:rPr lang="en-GB" sz="1800" b="1" dirty="0">
                <a:solidFill>
                  <a:srgbClr val="212121"/>
                </a:solidFill>
                <a:effectLst/>
                <a:latin typeface="Aptos" panose="020B0004020202020204" pitchFamily="34" charset="0"/>
                <a:ea typeface="Aptos" panose="020B0004020202020204" pitchFamily="34" charset="0"/>
                <a:cs typeface="Aptos" panose="020B0004020202020204" pitchFamily="34" charset="0"/>
              </a:rPr>
              <a:t>Central Contracting and Licencing</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spcAft>
                <a:spcPts val="600"/>
              </a:spcAft>
              <a:buFont typeface="Symbol" panose="05050102010706020507" pitchFamily="18" charset="2"/>
              <a:buChar char=""/>
            </a:pPr>
            <a:r>
              <a:rPr lang="en-GB" sz="1800" dirty="0">
                <a:solidFill>
                  <a:srgbClr val="212121"/>
                </a:solidFill>
                <a:effectLst/>
                <a:latin typeface="Aptos" panose="020B0004020202020204" pitchFamily="34" charset="0"/>
                <a:ea typeface="Times New Roman" panose="02020603050405020304" pitchFamily="18" charset="0"/>
                <a:cs typeface="Aptos" panose="020B0004020202020204" pitchFamily="34" charset="0"/>
              </a:rPr>
              <a:t>One way Banking drove towards standardisation was in the </a:t>
            </a:r>
            <a:r>
              <a:rPr lang="en-GB" sz="1800" b="1" dirty="0">
                <a:solidFill>
                  <a:srgbClr val="212121"/>
                </a:solidFill>
                <a:effectLst/>
                <a:latin typeface="Aptos" panose="020B0004020202020204" pitchFamily="34" charset="0"/>
                <a:ea typeface="Times New Roman" panose="02020603050405020304" pitchFamily="18" charset="0"/>
                <a:cs typeface="Aptos" panose="020B0004020202020204" pitchFamily="34" charset="0"/>
              </a:rPr>
              <a:t>contracting and licencing agreements with suppliers</a:t>
            </a:r>
            <a:r>
              <a:rPr lang="en-GB" sz="1800" dirty="0">
                <a:solidFill>
                  <a:srgbClr val="212121"/>
                </a:solidFill>
                <a:effectLst/>
                <a:latin typeface="Aptos" panose="020B0004020202020204" pitchFamily="34" charset="0"/>
                <a:ea typeface="Times New Roman" panose="02020603050405020304" pitchFamily="18" charset="0"/>
                <a:cs typeface="Aptos" panose="020B0004020202020204" pitchFamily="34" charset="0"/>
              </a:rPr>
              <a:t>. By centralising and creating single global contracts, it also helped to drive the supplier behaviour and help to enforce movement towards more open connectivity.</a:t>
            </a:r>
            <a:endParaRPr lang="en-US" sz="1800" dirty="0">
              <a:solidFill>
                <a:srgbClr val="212121"/>
              </a:solidFill>
              <a:effectLst/>
              <a:latin typeface="Aptos" panose="020B0004020202020204" pitchFamily="34" charset="0"/>
              <a:ea typeface="Aptos" panose="020B0004020202020204" pitchFamily="34" charset="0"/>
              <a:cs typeface="Aptos" panose="020B0004020202020204" pitchFamily="34" charset="0"/>
            </a:endParaRPr>
          </a:p>
          <a:p>
            <a:pPr marL="342900" lvl="0" indent="-342900">
              <a:spcAft>
                <a:spcPts val="600"/>
              </a:spcAft>
              <a:buFont typeface="Symbol" panose="05050102010706020507" pitchFamily="18" charset="2"/>
              <a:buChar char=""/>
            </a:pPr>
            <a:r>
              <a:rPr lang="en-GB" sz="1800" dirty="0">
                <a:solidFill>
                  <a:srgbClr val="212121"/>
                </a:solidFill>
                <a:effectLst/>
                <a:latin typeface="Aptos" panose="020B0004020202020204" pitchFamily="34" charset="0"/>
                <a:ea typeface="Times New Roman" panose="02020603050405020304" pitchFamily="18" charset="0"/>
                <a:cs typeface="Aptos" panose="020B0004020202020204" pitchFamily="34" charset="0"/>
              </a:rPr>
              <a:t>This also led to cost savings at a global level. It caused plenty of challenges too. Local IT directors had budget and spending taken from their control. Local supplier salesmen had challenges getting paid under global arrangements. Allocations and billing needed to be handled by a central team. But overall it led to greater standardisation and central control and adoption of strategic aims</a:t>
            </a:r>
            <a:endParaRPr lang="en-US" sz="1800" dirty="0">
              <a:solidFill>
                <a:srgbClr val="212121"/>
              </a:solidFill>
              <a:effectLst/>
              <a:latin typeface="Aptos" panose="020B0004020202020204" pitchFamily="34" charset="0"/>
              <a:ea typeface="Aptos" panose="020B0004020202020204" pitchFamily="34" charset="0"/>
              <a:cs typeface="Aptos" panose="020B0004020202020204" pitchFamily="34" charset="0"/>
            </a:endParaRPr>
          </a:p>
          <a:p>
            <a:pPr>
              <a:spcAft>
                <a:spcPts val="600"/>
              </a:spcAft>
            </a:pPr>
            <a:r>
              <a:rPr lang="en-GB" sz="1800" b="1" dirty="0">
                <a:solidFill>
                  <a:srgbClr val="212121"/>
                </a:solidFill>
                <a:effectLst/>
                <a:latin typeface="Aptos" panose="020B0004020202020204" pitchFamily="34" charset="0"/>
                <a:ea typeface="Aptos" panose="020B0004020202020204" pitchFamily="34" charset="0"/>
                <a:cs typeface="Aptos" panose="020B0004020202020204" pitchFamily="34" charset="0"/>
              </a:rPr>
              <a:t>Technical Debt / Standardisation – Cost benefit Analyses</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spcAft>
                <a:spcPts val="600"/>
              </a:spcAft>
              <a:buFont typeface="Symbol" panose="05050102010706020507" pitchFamily="18" charset="2"/>
              <a:buChar char=""/>
            </a:pPr>
            <a:r>
              <a:rPr lang="en-GB" sz="1800" dirty="0">
                <a:solidFill>
                  <a:srgbClr val="212121"/>
                </a:solidFill>
                <a:effectLst/>
                <a:latin typeface="Aptos" panose="020B0004020202020204" pitchFamily="34" charset="0"/>
                <a:ea typeface="Times New Roman" panose="02020603050405020304" pitchFamily="18" charset="0"/>
                <a:cs typeface="Aptos" panose="020B0004020202020204" pitchFamily="34" charset="0"/>
              </a:rPr>
              <a:t>A key challenge in my roles was always generating cost benefit analyses for infrastructure and standardisation. This generally required a fair degree of creativity. This was also a challenge for digital/technical debt – If only pure running costs are considered then it is tempting to keep old systems limping along. If the wider implications are considered (lack of integration, risk of errors, patient experience) then the business case can be made more compelling. </a:t>
            </a:r>
            <a:endParaRPr lang="en-US" sz="1800" dirty="0">
              <a:solidFill>
                <a:srgbClr val="212121"/>
              </a:solidFill>
              <a:effectLst/>
              <a:latin typeface="Aptos" panose="020B0004020202020204" pitchFamily="34" charset="0"/>
              <a:ea typeface="Aptos" panose="020B0004020202020204" pitchFamily="34" charset="0"/>
              <a:cs typeface="Aptos" panose="020B0004020202020204" pitchFamily="34" charset="0"/>
            </a:endParaRPr>
          </a:p>
          <a:p>
            <a:endParaRPr lang="en-US" dirty="0"/>
          </a:p>
        </p:txBody>
      </p:sp>
      <p:pic>
        <p:nvPicPr>
          <p:cNvPr id="5" name="Picture 2" descr="The Worshipful Company of Information Technologists">
            <a:extLst>
              <a:ext uri="{FF2B5EF4-FFF2-40B4-BE49-F238E27FC236}">
                <a16:creationId xmlns:a16="http://schemas.microsoft.com/office/drawing/2014/main" id="{9999CBB1-C780-83A0-2E45-CA9500A60B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7877" y="168978"/>
            <a:ext cx="4853354" cy="970481"/>
          </a:xfrm>
          <a:prstGeom prst="rect">
            <a:avLst/>
          </a:prstGeom>
          <a:solidFill>
            <a:schemeClr val="accent1">
              <a:lumMod val="75000"/>
            </a:schemeClr>
          </a:solidFill>
        </p:spPr>
      </p:pic>
    </p:spTree>
    <p:extLst>
      <p:ext uri="{BB962C8B-B14F-4D97-AF65-F5344CB8AC3E}">
        <p14:creationId xmlns:p14="http://schemas.microsoft.com/office/powerpoint/2010/main" val="1056664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357FF3-D529-CC43-19A2-847C6200E4E3}"/>
              </a:ext>
            </a:extLst>
          </p:cNvPr>
          <p:cNvSpPr>
            <a:spLocks noGrp="1"/>
          </p:cNvSpPr>
          <p:nvPr>
            <p:ph type="title"/>
          </p:nvPr>
        </p:nvSpPr>
        <p:spPr>
          <a:xfrm>
            <a:off x="838200" y="365126"/>
            <a:ext cx="6414477" cy="510198"/>
          </a:xfrm>
        </p:spPr>
        <p:txBody>
          <a:bodyPr/>
          <a:lstStyle/>
          <a:p>
            <a:r>
              <a:rPr lang="en-US" sz="3600" dirty="0"/>
              <a:t>Thoughts from Another Sector</a:t>
            </a:r>
            <a:br>
              <a:rPr lang="en-US" sz="3600" dirty="0"/>
            </a:br>
            <a:r>
              <a:rPr lang="en-US" sz="3600" dirty="0"/>
              <a:t>Ted.Rees@member.wcit.org.uk</a:t>
            </a:r>
          </a:p>
        </p:txBody>
      </p:sp>
      <p:sp>
        <p:nvSpPr>
          <p:cNvPr id="4" name="Content Placeholder 3">
            <a:extLst>
              <a:ext uri="{FF2B5EF4-FFF2-40B4-BE49-F238E27FC236}">
                <a16:creationId xmlns:a16="http://schemas.microsoft.com/office/drawing/2014/main" id="{36917330-C02F-305F-9BF0-F0CA94399355}"/>
              </a:ext>
            </a:extLst>
          </p:cNvPr>
          <p:cNvSpPr>
            <a:spLocks noGrp="1"/>
          </p:cNvSpPr>
          <p:nvPr>
            <p:ph idx="1"/>
          </p:nvPr>
        </p:nvSpPr>
        <p:spPr>
          <a:xfrm>
            <a:off x="658446" y="1403595"/>
            <a:ext cx="10515600" cy="4351338"/>
          </a:xfrm>
        </p:spPr>
        <p:txBody>
          <a:bodyPr/>
          <a:lstStyle/>
          <a:p>
            <a:pPr>
              <a:spcAft>
                <a:spcPts val="600"/>
              </a:spcAft>
            </a:pPr>
            <a:r>
              <a:rPr lang="en-GB" sz="1800" b="1" dirty="0">
                <a:solidFill>
                  <a:srgbClr val="212121"/>
                </a:solidFill>
                <a:effectLst/>
                <a:latin typeface="Aptos" panose="020B0004020202020204" pitchFamily="34" charset="0"/>
                <a:ea typeface="Aptos" panose="020B0004020202020204" pitchFamily="34" charset="0"/>
                <a:cs typeface="Aptos" panose="020B0004020202020204" pitchFamily="34" charset="0"/>
              </a:rPr>
              <a:t>Capital Vs Revenue </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spcAft>
                <a:spcPts val="600"/>
              </a:spcAft>
              <a:buFont typeface="Symbol" panose="05050102010706020507" pitchFamily="18" charset="2"/>
              <a:buChar char=""/>
            </a:pPr>
            <a:r>
              <a:rPr lang="en-GB" sz="1800" dirty="0">
                <a:solidFill>
                  <a:srgbClr val="212121"/>
                </a:solidFill>
                <a:effectLst/>
                <a:latin typeface="Aptos" panose="020B0004020202020204" pitchFamily="34" charset="0"/>
                <a:ea typeface="Times New Roman" panose="02020603050405020304" pitchFamily="18" charset="0"/>
                <a:cs typeface="Aptos" panose="020B0004020202020204" pitchFamily="34" charset="0"/>
              </a:rPr>
              <a:t>Your point about having budgets in the wrong places (capital vs revenue) was also a common problem in my time in banking. I personally hated large projects being funded by capital which then become amortised over many years – basically creating cost headaches for future IT directors, often without the expected benefits. On the other hand, if you are working across many silos, a large multi-year capital budget commitment is probably essential, especially if you want the outcome to be patient- or user-focussed rather than system component driven. One idea is </a:t>
            </a:r>
            <a:endParaRPr lang="en-US" sz="1800" dirty="0">
              <a:solidFill>
                <a:srgbClr val="212121"/>
              </a:solidFill>
              <a:effectLst/>
              <a:latin typeface="Aptos" panose="020B0004020202020204" pitchFamily="34" charset="0"/>
              <a:ea typeface="Aptos" panose="020B0004020202020204" pitchFamily="34" charset="0"/>
              <a:cs typeface="Aptos" panose="020B0004020202020204" pitchFamily="34" charset="0"/>
            </a:endParaRPr>
          </a:p>
          <a:p>
            <a:pPr>
              <a:spcAft>
                <a:spcPts val="600"/>
              </a:spcAft>
            </a:pPr>
            <a:r>
              <a:rPr lang="en-GB" sz="1800" b="1" dirty="0">
                <a:solidFill>
                  <a:srgbClr val="212121"/>
                </a:solidFill>
                <a:effectLst/>
                <a:latin typeface="Aptos" panose="020B0004020202020204" pitchFamily="34" charset="0"/>
                <a:ea typeface="Aptos" panose="020B0004020202020204" pitchFamily="34" charset="0"/>
                <a:cs typeface="Aptos" panose="020B0004020202020204" pitchFamily="34" charset="0"/>
              </a:rPr>
              <a:t>Piggy Backing “mandatory” projects</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spcAft>
                <a:spcPts val="600"/>
              </a:spcAft>
              <a:buFont typeface="Symbol" panose="05050102010706020507" pitchFamily="18" charset="2"/>
              <a:buChar char=""/>
            </a:pPr>
            <a:r>
              <a:rPr lang="en-GB" sz="1800" dirty="0">
                <a:solidFill>
                  <a:srgbClr val="212121"/>
                </a:solidFill>
                <a:effectLst/>
                <a:latin typeface="Aptos" panose="020B0004020202020204" pitchFamily="34" charset="0"/>
                <a:ea typeface="Times New Roman" panose="02020603050405020304" pitchFamily="18" charset="0"/>
                <a:cs typeface="Aptos" panose="020B0004020202020204" pitchFamily="34" charset="0"/>
              </a:rPr>
              <a:t>It was always difficult to get cash for this type of project. A useful catalyst was often other mandatory programs such as regulations making old systems too expensive to change or things like cyber security. In other words, pots of cash became available to do real work, but the messaging needed careful finessing – “the only way to ensure this system is compliant is to rewrite these parts”…</a:t>
            </a:r>
            <a:endParaRPr lang="en-US" sz="1800" dirty="0">
              <a:solidFill>
                <a:srgbClr val="212121"/>
              </a:solidFill>
              <a:effectLst/>
              <a:latin typeface="Aptos" panose="020B0004020202020204" pitchFamily="34" charset="0"/>
              <a:ea typeface="Aptos" panose="020B0004020202020204" pitchFamily="34" charset="0"/>
              <a:cs typeface="Aptos" panose="020B0004020202020204" pitchFamily="34" charset="0"/>
            </a:endParaRPr>
          </a:p>
          <a:p>
            <a:pPr marL="0" indent="0">
              <a:buNone/>
            </a:pPr>
            <a:endParaRPr lang="en-US" dirty="0"/>
          </a:p>
        </p:txBody>
      </p:sp>
      <p:pic>
        <p:nvPicPr>
          <p:cNvPr id="1026" name="Picture 2" descr="The Worshipful Company of Information Technologists">
            <a:extLst>
              <a:ext uri="{FF2B5EF4-FFF2-40B4-BE49-F238E27FC236}">
                <a16:creationId xmlns:a16="http://schemas.microsoft.com/office/drawing/2014/main" id="{D03D8E72-3B59-58E2-CB80-57FA0E9775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7877" y="168978"/>
            <a:ext cx="4853354" cy="970481"/>
          </a:xfrm>
          <a:prstGeom prst="rect">
            <a:avLst/>
          </a:prstGeom>
          <a:solidFill>
            <a:schemeClr val="accent1">
              <a:lumMod val="75000"/>
            </a:schemeClr>
          </a:solidFill>
        </p:spPr>
      </p:pic>
    </p:spTree>
    <p:extLst>
      <p:ext uri="{BB962C8B-B14F-4D97-AF65-F5344CB8AC3E}">
        <p14:creationId xmlns:p14="http://schemas.microsoft.com/office/powerpoint/2010/main" val="24750366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357FF3-D529-CC43-19A2-847C6200E4E3}"/>
              </a:ext>
            </a:extLst>
          </p:cNvPr>
          <p:cNvSpPr>
            <a:spLocks noGrp="1"/>
          </p:cNvSpPr>
          <p:nvPr>
            <p:ph type="title"/>
          </p:nvPr>
        </p:nvSpPr>
        <p:spPr>
          <a:xfrm>
            <a:off x="838200" y="365126"/>
            <a:ext cx="6414477" cy="510198"/>
          </a:xfrm>
        </p:spPr>
        <p:txBody>
          <a:bodyPr/>
          <a:lstStyle/>
          <a:p>
            <a:r>
              <a:rPr lang="en-US" sz="3600" dirty="0"/>
              <a:t>Thoughts from Another Sector</a:t>
            </a:r>
            <a:br>
              <a:rPr lang="en-US" sz="3600" dirty="0"/>
            </a:br>
            <a:r>
              <a:rPr lang="en-US" sz="3600" dirty="0"/>
              <a:t>Ted.Rees@member.wcit.org.uk</a:t>
            </a:r>
          </a:p>
        </p:txBody>
      </p:sp>
      <p:sp>
        <p:nvSpPr>
          <p:cNvPr id="4" name="Content Placeholder 3">
            <a:extLst>
              <a:ext uri="{FF2B5EF4-FFF2-40B4-BE49-F238E27FC236}">
                <a16:creationId xmlns:a16="http://schemas.microsoft.com/office/drawing/2014/main" id="{36917330-C02F-305F-9BF0-F0CA94399355}"/>
              </a:ext>
            </a:extLst>
          </p:cNvPr>
          <p:cNvSpPr>
            <a:spLocks noGrp="1"/>
          </p:cNvSpPr>
          <p:nvPr>
            <p:ph idx="1"/>
          </p:nvPr>
        </p:nvSpPr>
        <p:spPr>
          <a:xfrm>
            <a:off x="658446" y="1403595"/>
            <a:ext cx="10515600" cy="4351338"/>
          </a:xfrm>
        </p:spPr>
        <p:txBody>
          <a:bodyPr/>
          <a:lstStyle/>
          <a:p>
            <a:pPr>
              <a:spcAft>
                <a:spcPts val="600"/>
              </a:spcAft>
            </a:pPr>
            <a:r>
              <a:rPr lang="en-GB" sz="1800" b="1" dirty="0">
                <a:solidFill>
                  <a:srgbClr val="212121"/>
                </a:solidFill>
                <a:effectLst/>
                <a:latin typeface="Aptos" panose="020B0004020202020204" pitchFamily="34" charset="0"/>
                <a:ea typeface="Aptos" panose="020B0004020202020204" pitchFamily="34" charset="0"/>
                <a:cs typeface="Aptos" panose="020B0004020202020204" pitchFamily="34" charset="0"/>
              </a:rPr>
              <a:t>Multi-Entity Support</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spcAft>
                <a:spcPts val="600"/>
              </a:spcAft>
              <a:buFont typeface="Symbol" panose="05050102010706020507" pitchFamily="18" charset="2"/>
              <a:buChar char=""/>
            </a:pPr>
            <a:r>
              <a:rPr lang="en-GB" sz="1800" dirty="0">
                <a:solidFill>
                  <a:srgbClr val="212121"/>
                </a:solidFill>
                <a:effectLst/>
                <a:latin typeface="Aptos" panose="020B0004020202020204" pitchFamily="34" charset="0"/>
                <a:ea typeface="Times New Roman" panose="02020603050405020304" pitchFamily="18" charset="0"/>
                <a:cs typeface="Aptos" panose="020B0004020202020204" pitchFamily="34" charset="0"/>
              </a:rPr>
              <a:t>Ensuring that all systems supported multi entity processing was essential and a key factor in the system having life beyond its original purpose. Choosing which system to use post-merger was always a contentious issue, but excessive time could be wasted choosing the best one when the benefits of speed of integration were more important. We found it helpful to publish a short list of key architecture principles/policies to include things like this</a:t>
            </a:r>
            <a:endParaRPr lang="en-US" sz="1800" dirty="0">
              <a:solidFill>
                <a:srgbClr val="212121"/>
              </a:solidFill>
              <a:effectLst/>
              <a:latin typeface="Aptos" panose="020B0004020202020204" pitchFamily="34" charset="0"/>
              <a:ea typeface="Aptos" panose="020B0004020202020204" pitchFamily="34" charset="0"/>
              <a:cs typeface="Aptos" panose="020B0004020202020204" pitchFamily="34" charset="0"/>
            </a:endParaRPr>
          </a:p>
          <a:p>
            <a:pPr>
              <a:spcAft>
                <a:spcPts val="600"/>
              </a:spcAft>
            </a:pPr>
            <a:r>
              <a:rPr lang="en-GB" sz="1800" dirty="0">
                <a:solidFill>
                  <a:srgbClr val="212121"/>
                </a:solidFill>
                <a:effectLst/>
                <a:latin typeface="Aptos" panose="020B0004020202020204" pitchFamily="34" charset="0"/>
                <a:ea typeface="Aptos" panose="020B0004020202020204" pitchFamily="34" charset="0"/>
                <a:cs typeface="Aptos" panose="020B0004020202020204" pitchFamily="34" charset="0"/>
              </a:rPr>
              <a:t> </a:t>
            </a:r>
            <a:r>
              <a:rPr lang="en-GB" sz="1800" b="1" dirty="0">
                <a:solidFill>
                  <a:srgbClr val="212121"/>
                </a:solidFill>
                <a:effectLst/>
                <a:latin typeface="Aptos" panose="020B0004020202020204" pitchFamily="34" charset="0"/>
                <a:ea typeface="Aptos" panose="020B0004020202020204" pitchFamily="34" charset="0"/>
                <a:cs typeface="Aptos" panose="020B0004020202020204" pitchFamily="34" charset="0"/>
              </a:rPr>
              <a:t>Summary </a:t>
            </a:r>
            <a:endParaRPr lang="en-US" sz="1800" b="1" dirty="0">
              <a:effectLst/>
              <a:latin typeface="Aptos" panose="020B0004020202020204" pitchFamily="34" charset="0"/>
              <a:ea typeface="Aptos" panose="020B0004020202020204" pitchFamily="34" charset="0"/>
              <a:cs typeface="Aptos" panose="020B0004020202020204" pitchFamily="34" charset="0"/>
            </a:endParaRPr>
          </a:p>
          <a:p>
            <a:pPr>
              <a:spcAft>
                <a:spcPts val="600"/>
              </a:spcAft>
            </a:pPr>
            <a:r>
              <a:rPr lang="en-GB" sz="1800" dirty="0">
                <a:solidFill>
                  <a:srgbClr val="212121"/>
                </a:solidFill>
                <a:effectLst/>
                <a:latin typeface="Aptos" panose="020B0004020202020204" pitchFamily="34" charset="0"/>
                <a:ea typeface="Aptos" panose="020B0004020202020204" pitchFamily="34" charset="0"/>
                <a:cs typeface="Aptos" panose="020B0004020202020204" pitchFamily="34" charset="0"/>
              </a:rPr>
              <a:t>In reality the move towards standardised platforms is a never-ending quest. A common issue was that large organisations were formed by mergers of smaller organisations with overlapping systems coverage. I expect this will become more common in your world going forward as the laggards get swallowed up by organisations who are more scalable and able to support multiple entities.</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a:spcAft>
                <a:spcPts val="600"/>
              </a:spcAft>
            </a:pPr>
            <a:r>
              <a:rPr lang="en-GB" sz="1800" dirty="0">
                <a:solidFill>
                  <a:srgbClr val="212121"/>
                </a:solidFill>
                <a:effectLst/>
                <a:latin typeface="Aptos" panose="020B0004020202020204" pitchFamily="34" charset="0"/>
                <a:ea typeface="Aptos" panose="020B0004020202020204" pitchFamily="34" charset="0"/>
                <a:cs typeface="Aptos" panose="020B0004020202020204" pitchFamily="34" charset="0"/>
              </a:rPr>
              <a:t>In reality in the banking world “system landscape simplification” took MANY years and was driven by mergers, regulations and business viability. If you think this took so long in a world with a relative abundance of cash then health suppliers need to be realistic and not be over ambitious by selecting a limited number of priorities for standardising or reduction of technical debt.</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a:spcAft>
                <a:spcPts val="600"/>
              </a:spcAft>
            </a:pPr>
            <a:r>
              <a:rPr lang="en-GB" sz="1800" dirty="0">
                <a:solidFill>
                  <a:srgbClr val="212121"/>
                </a:solidFill>
                <a:effectLst/>
                <a:latin typeface="Aptos" panose="020B0004020202020204" pitchFamily="34" charset="0"/>
                <a:ea typeface="Aptos" panose="020B0004020202020204" pitchFamily="34" charset="0"/>
                <a:cs typeface="Aptos" panose="020B0004020202020204" pitchFamily="34" charset="0"/>
              </a:rPr>
              <a:t> </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a:spcAft>
                <a:spcPts val="600"/>
              </a:spcAft>
            </a:pPr>
            <a:r>
              <a:rPr lang="en-GB" sz="1800" b="1" dirty="0">
                <a:solidFill>
                  <a:srgbClr val="212121"/>
                </a:solidFill>
                <a:effectLst/>
                <a:latin typeface="Aptos" panose="020B0004020202020204" pitchFamily="34" charset="0"/>
                <a:ea typeface="Aptos" panose="020B0004020202020204" pitchFamily="34" charset="0"/>
                <a:cs typeface="Aptos" panose="020B0004020202020204" pitchFamily="34" charset="0"/>
              </a:rPr>
              <a:t>Pooled Cloud Audits</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a:spcAft>
                <a:spcPts val="600"/>
              </a:spcAft>
            </a:pPr>
            <a:r>
              <a:rPr lang="en-GB" sz="1800" dirty="0">
                <a:solidFill>
                  <a:srgbClr val="212121"/>
                </a:solidFill>
                <a:effectLst/>
                <a:latin typeface="Aptos" panose="020B0004020202020204" pitchFamily="34" charset="0"/>
                <a:ea typeface="Aptos" panose="020B0004020202020204" pitchFamily="34" charset="0"/>
                <a:cs typeface="Aptos" panose="020B0004020202020204" pitchFamily="34" charset="0"/>
              </a:rPr>
              <a:t>One other initiative I thought it might be helpful to know about is our work in the City of London Resilience. One area I learnt about the other day was the work we are doing in “Pooled Cloud Audits” for companies in the City of London. In simple terms cloud providers have become very big and powerful and many firms have regulatory obligations for things like security which are totally dependent on the cloud providers, who don’t like to change their offerings for individual requests.</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a:spcAft>
                <a:spcPts val="600"/>
              </a:spcAft>
            </a:pPr>
            <a:r>
              <a:rPr lang="en-GB" sz="1800" dirty="0">
                <a:solidFill>
                  <a:srgbClr val="212121"/>
                </a:solidFill>
                <a:effectLst/>
                <a:latin typeface="Aptos" panose="020B0004020202020204" pitchFamily="34" charset="0"/>
                <a:ea typeface="Aptos" panose="020B0004020202020204" pitchFamily="34" charset="0"/>
                <a:cs typeface="Aptos" panose="020B0004020202020204" pitchFamily="34" charset="0"/>
              </a:rPr>
              <a:t>The WCIT have acted as facilitators to groups of banks or exchanges to carry out audits of their cloud providers. This allows anonymity for individual cloud clients but helps to drive the providers in the way the clients want to go, without breaching confidentiality or reputation exposure.</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a:spcAft>
                <a:spcPts val="600"/>
              </a:spcAft>
            </a:pPr>
            <a:r>
              <a:rPr lang="en-GB" sz="1800" dirty="0">
                <a:solidFill>
                  <a:srgbClr val="212121"/>
                </a:solidFill>
                <a:effectLst/>
                <a:latin typeface="Aptos" panose="020B0004020202020204" pitchFamily="34" charset="0"/>
                <a:ea typeface="Aptos" panose="020B0004020202020204" pitchFamily="34" charset="0"/>
                <a:cs typeface="Aptos" panose="020B0004020202020204" pitchFamily="34" charset="0"/>
              </a:rPr>
              <a:t>When I heard about this, I thought it might be helpful for Health Provider IT organisations. Although you may  not yet be big cloud users it could be something to bear in mind. It may also be useful in the Cyber Security space where no individual trust wants to expose their weaknesses on an individual basis but may collectively have a better vehicle to help to drive improvements. I guess this may be topical also…</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a:spcAft>
                <a:spcPts val="600"/>
              </a:spcAft>
            </a:pPr>
            <a:r>
              <a:rPr lang="en-GB" sz="1800" dirty="0">
                <a:solidFill>
                  <a:srgbClr val="212121"/>
                </a:solidFill>
                <a:effectLst/>
                <a:latin typeface="Aptos" panose="020B0004020202020204" pitchFamily="34" charset="0"/>
                <a:ea typeface="Aptos" panose="020B0004020202020204" pitchFamily="34" charset="0"/>
                <a:cs typeface="Aptos" panose="020B0004020202020204" pitchFamily="34" charset="0"/>
              </a:rPr>
              <a:t>This started as something small but appears to have built some momentum with regulators and banks becoming more supportive.</a:t>
            </a:r>
            <a:endParaRPr lang="en-US" sz="1800" dirty="0">
              <a:effectLst/>
              <a:latin typeface="Aptos" panose="020B0004020202020204" pitchFamily="34" charset="0"/>
              <a:ea typeface="Aptos" panose="020B0004020202020204" pitchFamily="34" charset="0"/>
              <a:cs typeface="Aptos" panose="020B0004020202020204" pitchFamily="34" charset="0"/>
            </a:endParaRPr>
          </a:p>
          <a:p>
            <a:endParaRPr lang="en-US" dirty="0"/>
          </a:p>
        </p:txBody>
      </p:sp>
      <p:pic>
        <p:nvPicPr>
          <p:cNvPr id="1026" name="Picture 2" descr="The Worshipful Company of Information Technologists">
            <a:extLst>
              <a:ext uri="{FF2B5EF4-FFF2-40B4-BE49-F238E27FC236}">
                <a16:creationId xmlns:a16="http://schemas.microsoft.com/office/drawing/2014/main" id="{D03D8E72-3B59-58E2-CB80-57FA0E9775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7877" y="168978"/>
            <a:ext cx="4853354" cy="970481"/>
          </a:xfrm>
          <a:prstGeom prst="rect">
            <a:avLst/>
          </a:prstGeom>
          <a:solidFill>
            <a:schemeClr val="accent1">
              <a:lumMod val="75000"/>
            </a:schemeClr>
          </a:solidFill>
        </p:spPr>
      </p:pic>
    </p:spTree>
    <p:extLst>
      <p:ext uri="{BB962C8B-B14F-4D97-AF65-F5344CB8AC3E}">
        <p14:creationId xmlns:p14="http://schemas.microsoft.com/office/powerpoint/2010/main" val="13917782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357FF3-D529-CC43-19A2-847C6200E4E3}"/>
              </a:ext>
            </a:extLst>
          </p:cNvPr>
          <p:cNvSpPr>
            <a:spLocks noGrp="1"/>
          </p:cNvSpPr>
          <p:nvPr>
            <p:ph type="title"/>
          </p:nvPr>
        </p:nvSpPr>
        <p:spPr>
          <a:xfrm>
            <a:off x="838200" y="365126"/>
            <a:ext cx="6414477" cy="510198"/>
          </a:xfrm>
        </p:spPr>
        <p:txBody>
          <a:bodyPr/>
          <a:lstStyle/>
          <a:p>
            <a:r>
              <a:rPr lang="en-US" sz="3600" dirty="0"/>
              <a:t>Thoughts from Another Sector</a:t>
            </a:r>
            <a:br>
              <a:rPr lang="en-US" sz="3600" dirty="0"/>
            </a:br>
            <a:r>
              <a:rPr lang="en-US" sz="3600" dirty="0"/>
              <a:t>Ted.Rees@member.wcit.org.uk</a:t>
            </a:r>
          </a:p>
        </p:txBody>
      </p:sp>
      <p:sp>
        <p:nvSpPr>
          <p:cNvPr id="4" name="Content Placeholder 3">
            <a:extLst>
              <a:ext uri="{FF2B5EF4-FFF2-40B4-BE49-F238E27FC236}">
                <a16:creationId xmlns:a16="http://schemas.microsoft.com/office/drawing/2014/main" id="{36917330-C02F-305F-9BF0-F0CA94399355}"/>
              </a:ext>
            </a:extLst>
          </p:cNvPr>
          <p:cNvSpPr>
            <a:spLocks noGrp="1"/>
          </p:cNvSpPr>
          <p:nvPr>
            <p:ph idx="1"/>
          </p:nvPr>
        </p:nvSpPr>
        <p:spPr>
          <a:xfrm>
            <a:off x="658446" y="1403595"/>
            <a:ext cx="10515600" cy="4351338"/>
          </a:xfrm>
        </p:spPr>
        <p:txBody>
          <a:bodyPr/>
          <a:lstStyle/>
          <a:p>
            <a:pPr>
              <a:spcAft>
                <a:spcPts val="600"/>
              </a:spcAft>
            </a:pPr>
            <a:r>
              <a:rPr lang="en-GB" sz="1800" b="1" dirty="0">
                <a:solidFill>
                  <a:srgbClr val="212121"/>
                </a:solidFill>
                <a:effectLst/>
                <a:latin typeface="Aptos" panose="020B0004020202020204" pitchFamily="34" charset="0"/>
                <a:ea typeface="Aptos" panose="020B0004020202020204" pitchFamily="34" charset="0"/>
                <a:cs typeface="Aptos" panose="020B0004020202020204" pitchFamily="34" charset="0"/>
              </a:rPr>
              <a:t>Pooled Cloud Audits</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a:spcAft>
                <a:spcPts val="600"/>
              </a:spcAft>
            </a:pPr>
            <a:r>
              <a:rPr lang="en-GB" sz="1800" dirty="0">
                <a:solidFill>
                  <a:srgbClr val="212121"/>
                </a:solidFill>
                <a:effectLst/>
                <a:latin typeface="Aptos" panose="020B0004020202020204" pitchFamily="34" charset="0"/>
                <a:ea typeface="Aptos" panose="020B0004020202020204" pitchFamily="34" charset="0"/>
                <a:cs typeface="Aptos" panose="020B0004020202020204" pitchFamily="34" charset="0"/>
              </a:rPr>
              <a:t>One other initiative I thought it might be helpful to know about is our work in the City of London Resilience. One area I learnt about the other day was the work we are doing in “Pooled Cloud Audits” for companies in the City of London. In simple terms cloud providers have become very big and powerful and many firms have regulatory obligations for things like security which are totally dependent on the cloud providers, who don’t like to change their offerings for individual requests.</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a:spcAft>
                <a:spcPts val="600"/>
              </a:spcAft>
            </a:pPr>
            <a:r>
              <a:rPr lang="en-GB" sz="1800" dirty="0">
                <a:solidFill>
                  <a:srgbClr val="212121"/>
                </a:solidFill>
                <a:effectLst/>
                <a:latin typeface="Aptos" panose="020B0004020202020204" pitchFamily="34" charset="0"/>
                <a:ea typeface="Aptos" panose="020B0004020202020204" pitchFamily="34" charset="0"/>
                <a:cs typeface="Aptos" panose="020B0004020202020204" pitchFamily="34" charset="0"/>
              </a:rPr>
              <a:t>The WCIT have acted as facilitators to groups of banks or exchanges to carry out audits of their cloud providers. This allows anonymity for individual cloud clients but helps to drive the providers in the way the clients want to go, without breaching confidentiality or reputation exposure.</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a:spcAft>
                <a:spcPts val="600"/>
              </a:spcAft>
            </a:pPr>
            <a:r>
              <a:rPr lang="en-GB" sz="1800" dirty="0">
                <a:solidFill>
                  <a:srgbClr val="212121"/>
                </a:solidFill>
                <a:effectLst/>
                <a:latin typeface="Aptos" panose="020B0004020202020204" pitchFamily="34" charset="0"/>
                <a:ea typeface="Aptos" panose="020B0004020202020204" pitchFamily="34" charset="0"/>
                <a:cs typeface="Aptos" panose="020B0004020202020204" pitchFamily="34" charset="0"/>
              </a:rPr>
              <a:t>When I heard about this, I thought it might be helpful for Health Provider IT organisations. Although you may  not yet be big cloud users it could be something to bear in mind. It may also be useful in the Cyber Security space where no individual trust wants to expose their weaknesses on an individual basis but may collectively have a better vehicle to help to drive improvements. I guess this may be topical also…</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a:spcAft>
                <a:spcPts val="600"/>
              </a:spcAft>
            </a:pPr>
            <a:r>
              <a:rPr lang="en-GB" sz="1800" dirty="0">
                <a:solidFill>
                  <a:srgbClr val="212121"/>
                </a:solidFill>
                <a:effectLst/>
                <a:latin typeface="Aptos" panose="020B0004020202020204" pitchFamily="34" charset="0"/>
                <a:ea typeface="Aptos" panose="020B0004020202020204" pitchFamily="34" charset="0"/>
                <a:cs typeface="Aptos" panose="020B0004020202020204" pitchFamily="34" charset="0"/>
              </a:rPr>
              <a:t>This started as something small but appears to have built some momentum with regulators and banks becoming more supportive.</a:t>
            </a:r>
            <a:endParaRPr lang="en-US" sz="1800" dirty="0">
              <a:effectLst/>
              <a:latin typeface="Aptos" panose="020B0004020202020204" pitchFamily="34" charset="0"/>
              <a:ea typeface="Aptos" panose="020B0004020202020204" pitchFamily="34" charset="0"/>
              <a:cs typeface="Aptos" panose="020B0004020202020204" pitchFamily="34" charset="0"/>
            </a:endParaRPr>
          </a:p>
          <a:p>
            <a:endParaRPr lang="en-US" dirty="0"/>
          </a:p>
        </p:txBody>
      </p:sp>
      <p:pic>
        <p:nvPicPr>
          <p:cNvPr id="1026" name="Picture 2" descr="The Worshipful Company of Information Technologists">
            <a:extLst>
              <a:ext uri="{FF2B5EF4-FFF2-40B4-BE49-F238E27FC236}">
                <a16:creationId xmlns:a16="http://schemas.microsoft.com/office/drawing/2014/main" id="{D03D8E72-3B59-58E2-CB80-57FA0E9775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7877" y="168978"/>
            <a:ext cx="4853354" cy="970481"/>
          </a:xfrm>
          <a:prstGeom prst="rect">
            <a:avLst/>
          </a:prstGeom>
          <a:solidFill>
            <a:schemeClr val="accent1">
              <a:lumMod val="75000"/>
            </a:schemeClr>
          </a:solidFill>
        </p:spPr>
      </p:pic>
    </p:spTree>
    <p:extLst>
      <p:ext uri="{BB962C8B-B14F-4D97-AF65-F5344CB8AC3E}">
        <p14:creationId xmlns:p14="http://schemas.microsoft.com/office/powerpoint/2010/main" val="2460119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1B65F-609D-5B1E-0B40-F590FD327D7D}"/>
              </a:ext>
            </a:extLst>
          </p:cNvPr>
          <p:cNvSpPr>
            <a:spLocks noGrp="1"/>
          </p:cNvSpPr>
          <p:nvPr>
            <p:ph type="title"/>
          </p:nvPr>
        </p:nvSpPr>
        <p:spPr/>
        <p:txBody>
          <a:bodyPr/>
          <a:lstStyle/>
          <a:p>
            <a:r>
              <a:rPr lang="en-US" dirty="0"/>
              <a:t>Mentoring/Action Learning Set </a:t>
            </a:r>
            <a:br>
              <a:rPr lang="en-US" dirty="0"/>
            </a:br>
            <a:r>
              <a:rPr lang="en-US" dirty="0"/>
              <a:t>17</a:t>
            </a:r>
            <a:r>
              <a:rPr lang="en-US" baseline="30000" dirty="0"/>
              <a:t>th</a:t>
            </a:r>
            <a:r>
              <a:rPr lang="en-US" dirty="0"/>
              <a:t> September 12:30-14:00</a:t>
            </a:r>
          </a:p>
        </p:txBody>
      </p:sp>
      <p:sp>
        <p:nvSpPr>
          <p:cNvPr id="3" name="Content Placeholder 2">
            <a:extLst>
              <a:ext uri="{FF2B5EF4-FFF2-40B4-BE49-F238E27FC236}">
                <a16:creationId xmlns:a16="http://schemas.microsoft.com/office/drawing/2014/main" id="{62A02D93-1C02-3BEC-6306-E5A399229CB1}"/>
              </a:ext>
            </a:extLst>
          </p:cNvPr>
          <p:cNvSpPr>
            <a:spLocks noGrp="1"/>
          </p:cNvSpPr>
          <p:nvPr>
            <p:ph idx="1"/>
          </p:nvPr>
        </p:nvSpPr>
        <p:spPr>
          <a:xfrm>
            <a:off x="838200" y="1825625"/>
            <a:ext cx="8225971" cy="4351338"/>
          </a:xfrm>
        </p:spPr>
        <p:txBody>
          <a:bodyPr/>
          <a:lstStyle/>
          <a:p>
            <a:r>
              <a:rPr lang="en-US" sz="2000" dirty="0"/>
              <a:t>Pilot discussion, Paul C, Nick O(BSOL) and </a:t>
            </a:r>
            <a:r>
              <a:rPr lang="en-US" sz="2000" dirty="0" err="1"/>
              <a:t>Jaqui</a:t>
            </a:r>
            <a:r>
              <a:rPr lang="en-US" sz="2000" dirty="0"/>
              <a:t> C (Manchester HIN) </a:t>
            </a:r>
          </a:p>
          <a:p>
            <a:pPr marL="342900" lvl="0" indent="-342900">
              <a:buFont typeface="Symbol" panose="05050102010706020507" pitchFamily="18" charset="2"/>
              <a:buChar char=""/>
            </a:pPr>
            <a:r>
              <a:rPr lang="en-GB" sz="2000" dirty="0">
                <a:effectLst/>
                <a:latin typeface="Aptos" panose="020B0004020202020204" pitchFamily="34" charset="0"/>
                <a:ea typeface="Times New Roman" panose="02020603050405020304" pitchFamily="18" charset="0"/>
              </a:rPr>
              <a:t>Start with a check in and recap 10 minutes</a:t>
            </a:r>
            <a:endParaRPr lang="en-US" sz="2000" dirty="0">
              <a:effectLst/>
              <a:latin typeface="Calibri" panose="020F0502020204030204" pitchFamily="34" charset="0"/>
              <a:ea typeface="Aptos" panose="020B0004020202020204" pitchFamily="34" charset="0"/>
            </a:endParaRPr>
          </a:p>
          <a:p>
            <a:pPr marL="342900" lvl="0" indent="-342900">
              <a:buFont typeface="Symbol" panose="05050102010706020507" pitchFamily="18" charset="2"/>
              <a:buChar char=""/>
            </a:pPr>
            <a:r>
              <a:rPr lang="en-GB" sz="2000" dirty="0">
                <a:effectLst/>
                <a:latin typeface="Aptos" panose="020B0004020202020204" pitchFamily="34" charset="0"/>
                <a:ea typeface="Times New Roman" panose="02020603050405020304" pitchFamily="18" charset="0"/>
              </a:rPr>
              <a:t>2 problems to explore per session  – 30 minutes each  </a:t>
            </a:r>
            <a:endParaRPr lang="en-US" sz="2000" dirty="0">
              <a:effectLst/>
              <a:latin typeface="Calibri" panose="020F0502020204030204" pitchFamily="34" charset="0"/>
              <a:ea typeface="Aptos" panose="020B0004020202020204" pitchFamily="34" charset="0"/>
            </a:endParaRPr>
          </a:p>
          <a:p>
            <a:pPr marL="742950" lvl="1" indent="-285750">
              <a:buFont typeface="Courier New" panose="02070309020205020404" pitchFamily="49" charset="0"/>
              <a:buChar char="o"/>
            </a:pPr>
            <a:r>
              <a:rPr lang="en-GB" sz="2000" dirty="0">
                <a:effectLst/>
                <a:latin typeface="Aptos" panose="020B0004020202020204" pitchFamily="34" charset="0"/>
                <a:ea typeface="Times New Roman" panose="02020603050405020304" pitchFamily="18" charset="0"/>
              </a:rPr>
              <a:t>This is my challenge with system working            5 minutes</a:t>
            </a:r>
            <a:endParaRPr lang="en-US" sz="2000" dirty="0">
              <a:effectLst/>
              <a:latin typeface="Calibri" panose="020F0502020204030204" pitchFamily="34" charset="0"/>
              <a:ea typeface="Aptos" panose="020B0004020202020204" pitchFamily="34" charset="0"/>
            </a:endParaRPr>
          </a:p>
          <a:p>
            <a:pPr marL="742950" lvl="1" indent="-285750">
              <a:buFont typeface="Courier New" panose="02070309020205020404" pitchFamily="49" charset="0"/>
              <a:buChar char="o"/>
            </a:pPr>
            <a:r>
              <a:rPr lang="en-GB" sz="2000" dirty="0">
                <a:effectLst/>
                <a:latin typeface="Aptos" panose="020B0004020202020204" pitchFamily="34" charset="0"/>
                <a:ea typeface="Times New Roman" panose="02020603050405020304" pitchFamily="18" charset="0"/>
              </a:rPr>
              <a:t>Time to ask questions, delve deeper                    10 minutes</a:t>
            </a:r>
            <a:endParaRPr lang="en-US" sz="2000" dirty="0">
              <a:effectLst/>
              <a:latin typeface="Calibri" panose="020F0502020204030204" pitchFamily="34" charset="0"/>
              <a:ea typeface="Aptos" panose="020B0004020202020204" pitchFamily="34" charset="0"/>
            </a:endParaRPr>
          </a:p>
          <a:p>
            <a:pPr marL="742950" lvl="1" indent="-285750">
              <a:buFont typeface="Courier New" panose="02070309020205020404" pitchFamily="49" charset="0"/>
              <a:buChar char="o"/>
            </a:pPr>
            <a:r>
              <a:rPr lang="en-GB" sz="2000" dirty="0">
                <a:effectLst/>
                <a:latin typeface="Aptos" panose="020B0004020202020204" pitchFamily="34" charset="0"/>
                <a:ea typeface="Times New Roman" panose="02020603050405020304" pitchFamily="18" charset="0"/>
              </a:rPr>
              <a:t>Time to make suggestions                                         10 minutes</a:t>
            </a:r>
            <a:endParaRPr lang="en-US" sz="2000" dirty="0">
              <a:effectLst/>
              <a:latin typeface="Calibri" panose="020F0502020204030204" pitchFamily="34" charset="0"/>
              <a:ea typeface="Aptos" panose="020B0004020202020204" pitchFamily="34" charset="0"/>
            </a:endParaRPr>
          </a:p>
          <a:p>
            <a:pPr marL="742950" lvl="1" indent="-285750">
              <a:buFont typeface="Courier New" panose="02070309020205020404" pitchFamily="49" charset="0"/>
              <a:buChar char="o"/>
            </a:pPr>
            <a:r>
              <a:rPr lang="en-GB" sz="2000" dirty="0">
                <a:effectLst/>
                <a:latin typeface="Aptos" panose="020B0004020202020204" pitchFamily="34" charset="0"/>
                <a:ea typeface="Times New Roman" panose="02020603050405020304" pitchFamily="18" charset="0"/>
              </a:rPr>
              <a:t>Pick some to take away                                                  5 minutes</a:t>
            </a:r>
            <a:endParaRPr lang="en-US" sz="2000" dirty="0">
              <a:effectLst/>
              <a:latin typeface="Calibri" panose="020F0502020204030204" pitchFamily="34" charset="0"/>
              <a:ea typeface="Aptos" panose="020B0004020202020204" pitchFamily="34" charset="0"/>
            </a:endParaRPr>
          </a:p>
          <a:p>
            <a:pPr marL="342900" lvl="0" indent="-342900">
              <a:buFont typeface="Symbol" panose="05050102010706020507" pitchFamily="18" charset="2"/>
              <a:buChar char=""/>
            </a:pPr>
            <a:r>
              <a:rPr lang="en-GB" sz="2000" dirty="0">
                <a:effectLst/>
                <a:latin typeface="Aptos" panose="020B0004020202020204" pitchFamily="34" charset="0"/>
                <a:ea typeface="Times New Roman" panose="02020603050405020304" pitchFamily="18" charset="0"/>
              </a:rPr>
              <a:t>Group reflection and group lessons                              20 minutes           </a:t>
            </a:r>
          </a:p>
          <a:p>
            <a:pPr marL="342900" lvl="0" indent="-342900">
              <a:buFont typeface="Symbol" panose="05050102010706020507" pitchFamily="18" charset="2"/>
              <a:buChar char=""/>
            </a:pPr>
            <a:endParaRPr lang="en-GB" sz="2000" dirty="0">
              <a:latin typeface="Aptos" panose="020B0004020202020204" pitchFamily="34" charset="0"/>
              <a:ea typeface="Times New Roman" panose="02020603050405020304" pitchFamily="18" charset="0"/>
            </a:endParaRPr>
          </a:p>
          <a:p>
            <a:pPr marL="342900" lvl="0" indent="-342900">
              <a:buFont typeface="Symbol" panose="05050102010706020507" pitchFamily="18" charset="2"/>
              <a:buChar char=""/>
            </a:pPr>
            <a:r>
              <a:rPr lang="en-GB" sz="2000" dirty="0">
                <a:effectLst/>
                <a:latin typeface="Aptos" panose="020B0004020202020204" pitchFamily="34" charset="0"/>
                <a:ea typeface="Times New Roman" panose="02020603050405020304" pitchFamily="18" charset="0"/>
              </a:rPr>
              <a:t>Let us know if you want to take part          </a:t>
            </a:r>
          </a:p>
          <a:p>
            <a:pPr marL="342900" lvl="0" indent="-342900">
              <a:buFont typeface="Symbol" panose="05050102010706020507" pitchFamily="18" charset="2"/>
              <a:buChar char=""/>
            </a:pPr>
            <a:r>
              <a:rPr lang="en-GB" sz="2000" dirty="0">
                <a:latin typeface="Aptos" panose="020B0004020202020204" pitchFamily="34" charset="0"/>
                <a:ea typeface="Times New Roman" panose="02020603050405020304" pitchFamily="18" charset="0"/>
              </a:rPr>
              <a:t>Paul.charnley@nhs.net</a:t>
            </a:r>
            <a:r>
              <a:rPr lang="en-GB" sz="2000" dirty="0">
                <a:effectLst/>
                <a:latin typeface="Aptos" panose="020B0004020202020204" pitchFamily="34" charset="0"/>
                <a:ea typeface="Times New Roman" panose="02020603050405020304" pitchFamily="18" charset="0"/>
              </a:rPr>
              <a:t>    </a:t>
            </a:r>
            <a:endParaRPr lang="en-US" sz="2000" dirty="0">
              <a:effectLst/>
              <a:latin typeface="Calibri" panose="020F0502020204030204" pitchFamily="34" charset="0"/>
              <a:ea typeface="Aptos" panose="020B0004020202020204" pitchFamily="34" charset="0"/>
            </a:endParaRPr>
          </a:p>
          <a:p>
            <a:endParaRPr lang="en-US" sz="2000" dirty="0"/>
          </a:p>
        </p:txBody>
      </p:sp>
      <p:sp>
        <p:nvSpPr>
          <p:cNvPr id="4" name="Speech Bubble: Rectangle 3">
            <a:extLst>
              <a:ext uri="{FF2B5EF4-FFF2-40B4-BE49-F238E27FC236}">
                <a16:creationId xmlns:a16="http://schemas.microsoft.com/office/drawing/2014/main" id="{6FFBD813-72FE-1040-E837-494599FC79DC}"/>
              </a:ext>
            </a:extLst>
          </p:cNvPr>
          <p:cNvSpPr/>
          <p:nvPr/>
        </p:nvSpPr>
        <p:spPr>
          <a:xfrm>
            <a:off x="8752115" y="1210923"/>
            <a:ext cx="3048000" cy="2743200"/>
          </a:xfrm>
          <a:prstGeom prst="wedgeRectCallout">
            <a:avLst>
              <a:gd name="adj1" fmla="val -43928"/>
              <a:gd name="adj2" fmla="val 6355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dirty="0">
                <a:effectLst/>
                <a:latin typeface="Aptos" panose="020B0004020202020204" pitchFamily="34" charset="0"/>
                <a:ea typeface="Aptos" panose="020B0004020202020204" pitchFamily="34" charset="0"/>
                <a:cs typeface="Calibri" panose="020F0502020204030204" pitchFamily="34" charset="0"/>
              </a:rPr>
              <a:t>We say “system first” but behaviour, culture, and resources (both people and money) are still very much “provider first”.  How have others overcome this?</a:t>
            </a:r>
            <a:endParaRPr lang="en-US" dirty="0"/>
          </a:p>
        </p:txBody>
      </p:sp>
    </p:spTree>
    <p:extLst>
      <p:ext uri="{BB962C8B-B14F-4D97-AF65-F5344CB8AC3E}">
        <p14:creationId xmlns:p14="http://schemas.microsoft.com/office/powerpoint/2010/main" val="22963343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456279-C18E-33A0-364B-52B524C4D74B}"/>
              </a:ext>
            </a:extLst>
          </p:cNvPr>
          <p:cNvSpPr>
            <a:spLocks noGrp="1"/>
          </p:cNvSpPr>
          <p:nvPr>
            <p:ph idx="1"/>
          </p:nvPr>
        </p:nvSpPr>
        <p:spPr>
          <a:xfrm>
            <a:off x="838200" y="1825625"/>
            <a:ext cx="5207000" cy="4351338"/>
          </a:xfrm>
        </p:spPr>
        <p:txBody>
          <a:bodyPr/>
          <a:lstStyle/>
          <a:p>
            <a:pPr marL="0" indent="0">
              <a:buNone/>
            </a:pPr>
            <a:r>
              <a:rPr lang="en-US" sz="4400" dirty="0"/>
              <a:t>Thanks to the panel ……………and to you for attending </a:t>
            </a:r>
          </a:p>
        </p:txBody>
      </p:sp>
      <p:pic>
        <p:nvPicPr>
          <p:cNvPr id="2050" name="Picture 2" descr="👏 Clapping Hands Emoji, Clap Emoji, Applause Emoji">
            <a:extLst>
              <a:ext uri="{FF2B5EF4-FFF2-40B4-BE49-F238E27FC236}">
                <a16:creationId xmlns:a16="http://schemas.microsoft.com/office/drawing/2014/main" id="{3F5411EB-8C38-7F43-13F4-85E30A3EC9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981200"/>
            <a:ext cx="48768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36066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D44B1A-9306-2E67-1217-5434CAFE52DA}"/>
              </a:ext>
            </a:extLst>
          </p:cNvPr>
          <p:cNvPicPr>
            <a:picLocks noChangeAspect="1"/>
          </p:cNvPicPr>
          <p:nvPr/>
        </p:nvPicPr>
        <p:blipFill>
          <a:blip r:embed="rId2"/>
          <a:stretch>
            <a:fillRect/>
          </a:stretch>
        </p:blipFill>
        <p:spPr>
          <a:xfrm>
            <a:off x="7415076" y="0"/>
            <a:ext cx="6229402" cy="6858000"/>
          </a:xfrm>
          <a:prstGeom prst="rect">
            <a:avLst/>
          </a:prstGeom>
          <a:effectLst>
            <a:softEdge rad="635000"/>
          </a:effectLst>
        </p:spPr>
      </p:pic>
      <p:sp>
        <p:nvSpPr>
          <p:cNvPr id="5" name="TextBox 4">
            <a:extLst>
              <a:ext uri="{FF2B5EF4-FFF2-40B4-BE49-F238E27FC236}">
                <a16:creationId xmlns:a16="http://schemas.microsoft.com/office/drawing/2014/main" id="{EDD8D7AB-1A04-4ED0-AEC7-1CA245952AF5}"/>
              </a:ext>
            </a:extLst>
          </p:cNvPr>
          <p:cNvSpPr txBox="1"/>
          <p:nvPr/>
        </p:nvSpPr>
        <p:spPr>
          <a:xfrm>
            <a:off x="361507" y="2104004"/>
            <a:ext cx="7540813" cy="3539430"/>
          </a:xfrm>
          <a:prstGeom prst="rect">
            <a:avLst/>
          </a:prstGeom>
          <a:noFill/>
        </p:spPr>
        <p:txBody>
          <a:bodyPr wrap="square">
            <a:spAutoFit/>
          </a:bodyPr>
          <a:lstStyle/>
          <a:p>
            <a:pPr algn="r"/>
            <a:r>
              <a:rPr lang="en-US" altLang="en-US" sz="2800" dirty="0">
                <a:latin typeface="Arial" panose="020B0604020202020204" pitchFamily="34" charset="0"/>
                <a:cs typeface="Arial" panose="020B0604020202020204" pitchFamily="34" charset="0"/>
              </a:rPr>
              <a:t>National Digital Architecture Programme</a:t>
            </a:r>
            <a:br>
              <a:rPr lang="en-US" altLang="en-US" sz="2800" dirty="0">
                <a:latin typeface="Arial" panose="020B0604020202020204" pitchFamily="34" charset="0"/>
                <a:cs typeface="Arial" panose="020B0604020202020204" pitchFamily="34" charset="0"/>
              </a:rPr>
            </a:br>
            <a:r>
              <a:rPr lang="en-US" altLang="en-US" sz="2800" dirty="0">
                <a:latin typeface="Arial" panose="020B0604020202020204" pitchFamily="34" charset="0"/>
                <a:cs typeface="Arial" panose="020B0604020202020204" pitchFamily="34" charset="0"/>
              </a:rPr>
              <a:t>Challenges to Overcome</a:t>
            </a:r>
            <a:br>
              <a:rPr lang="en-US" altLang="en-US" sz="2800" dirty="0">
                <a:latin typeface="Arial" panose="020B0604020202020204" pitchFamily="34" charset="0"/>
                <a:cs typeface="Arial" panose="020B0604020202020204" pitchFamily="34" charset="0"/>
              </a:rPr>
            </a:br>
            <a:r>
              <a:rPr lang="en-US" altLang="en-US" sz="2800" dirty="0">
                <a:latin typeface="Arial" panose="020B0604020202020204" pitchFamily="34" charset="0"/>
                <a:cs typeface="Arial" panose="020B0604020202020204" pitchFamily="34" charset="0"/>
              </a:rPr>
              <a:t>A Digital Health Network Perspective</a:t>
            </a:r>
            <a:br>
              <a:rPr lang="en-US" altLang="en-US" sz="2800" dirty="0">
                <a:latin typeface="Arial" panose="020B0604020202020204" pitchFamily="34" charset="0"/>
                <a:cs typeface="Arial" panose="020B0604020202020204" pitchFamily="34" charset="0"/>
              </a:rPr>
            </a:br>
            <a:endParaRPr lang="en-US" altLang="en-US" sz="2800" dirty="0">
              <a:latin typeface="Arial" panose="020B0604020202020204" pitchFamily="34" charset="0"/>
              <a:cs typeface="Arial" panose="020B0604020202020204" pitchFamily="34" charset="0"/>
            </a:endParaRPr>
          </a:p>
          <a:p>
            <a:pPr algn="r"/>
            <a:endParaRPr lang="en-US" altLang="en-US" sz="2800" dirty="0">
              <a:latin typeface="Arial" panose="020B0604020202020204" pitchFamily="34" charset="0"/>
              <a:cs typeface="Arial" panose="020B0604020202020204" pitchFamily="34" charset="0"/>
            </a:endParaRPr>
          </a:p>
          <a:p>
            <a:pPr algn="r"/>
            <a:endParaRPr lang="en-US" altLang="en-US" sz="2800" dirty="0">
              <a:latin typeface="Arial" panose="020B0604020202020204" pitchFamily="34" charset="0"/>
              <a:cs typeface="Arial" panose="020B0604020202020204" pitchFamily="34" charset="0"/>
            </a:endParaRPr>
          </a:p>
          <a:p>
            <a:pPr algn="r"/>
            <a:r>
              <a:rPr lang="en-US" altLang="en-US" sz="2800" dirty="0">
                <a:latin typeface="Arial" panose="020B0604020202020204" pitchFamily="34" charset="0"/>
                <a:cs typeface="Arial" panose="020B0604020202020204" pitchFamily="34" charset="0"/>
              </a:rPr>
              <a:t>Presented by the Digital Health </a:t>
            </a:r>
          </a:p>
          <a:p>
            <a:pPr algn="r"/>
            <a:r>
              <a:rPr lang="en-US" altLang="en-US" sz="2800" dirty="0">
                <a:latin typeface="Arial" panose="020B0604020202020204" pitchFamily="34" charset="0"/>
                <a:cs typeface="Arial" panose="020B0604020202020204" pitchFamily="34" charset="0"/>
              </a:rPr>
              <a:t>ICS Digital Council </a:t>
            </a:r>
            <a:endParaRPr lang="en-GB" sz="2800" dirty="0"/>
          </a:p>
        </p:txBody>
      </p:sp>
      <p:sp>
        <p:nvSpPr>
          <p:cNvPr id="6" name="TextBox 5">
            <a:extLst>
              <a:ext uri="{FF2B5EF4-FFF2-40B4-BE49-F238E27FC236}">
                <a16:creationId xmlns:a16="http://schemas.microsoft.com/office/drawing/2014/main" id="{9F0CAAF5-B057-69F8-2933-0B0A720420FC}"/>
              </a:ext>
            </a:extLst>
          </p:cNvPr>
          <p:cNvSpPr txBox="1"/>
          <p:nvPr/>
        </p:nvSpPr>
        <p:spPr>
          <a:xfrm>
            <a:off x="6460515" y="6181781"/>
            <a:ext cx="1441805" cy="369332"/>
          </a:xfrm>
          <a:prstGeom prst="rect">
            <a:avLst/>
          </a:prstGeom>
          <a:noFill/>
        </p:spPr>
        <p:txBody>
          <a:bodyPr wrap="none" rtlCol="0">
            <a:spAutoFit/>
          </a:bodyPr>
          <a:lstStyle/>
          <a:p>
            <a:r>
              <a:rPr lang="en-GB" dirty="0"/>
              <a:t>John Mitchell</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What does it take to become a doctor? - BBC News">
            <a:extLst>
              <a:ext uri="{FF2B5EF4-FFF2-40B4-BE49-F238E27FC236}">
                <a16:creationId xmlns:a16="http://schemas.microsoft.com/office/drawing/2014/main" id="{1783A84F-AA34-0321-4D3E-66D719CE87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4246" y="1909761"/>
            <a:ext cx="9296400" cy="5229225"/>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625C444-42ED-7E88-866A-6999EA050964}"/>
              </a:ext>
            </a:extLst>
          </p:cNvPr>
          <p:cNvSpPr>
            <a:spLocks noGrp="1"/>
          </p:cNvSpPr>
          <p:nvPr>
            <p:ph type="title"/>
          </p:nvPr>
        </p:nvSpPr>
        <p:spPr>
          <a:xfrm>
            <a:off x="0" y="831473"/>
            <a:ext cx="12192000" cy="1325563"/>
          </a:xfrm>
        </p:spPr>
        <p:txBody>
          <a:bodyPr/>
          <a:lstStyle/>
          <a:p>
            <a:pPr algn="ctr"/>
            <a:r>
              <a:rPr lang="en-GB" dirty="0"/>
              <a:t>Summary of Process and Findings</a:t>
            </a:r>
          </a:p>
        </p:txBody>
      </p:sp>
    </p:spTree>
    <p:extLst>
      <p:ext uri="{BB962C8B-B14F-4D97-AF65-F5344CB8AC3E}">
        <p14:creationId xmlns:p14="http://schemas.microsoft.com/office/powerpoint/2010/main" val="739182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miling nurse with thumbs up - Wyoming Department of Health">
            <a:extLst>
              <a:ext uri="{FF2B5EF4-FFF2-40B4-BE49-F238E27FC236}">
                <a16:creationId xmlns:a16="http://schemas.microsoft.com/office/drawing/2014/main" id="{2E397273-7A69-F10B-A557-1CF3CC1FEC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6655" y="2716781"/>
            <a:ext cx="6479745" cy="4321990"/>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978B92E-00C8-5A35-3224-06BD888F4400}"/>
              </a:ext>
            </a:extLst>
          </p:cNvPr>
          <p:cNvSpPr txBox="1"/>
          <p:nvPr/>
        </p:nvSpPr>
        <p:spPr>
          <a:xfrm>
            <a:off x="0" y="171821"/>
            <a:ext cx="12192000" cy="523220"/>
          </a:xfrm>
          <a:prstGeom prst="rect">
            <a:avLst/>
          </a:prstGeom>
          <a:noFill/>
        </p:spPr>
        <p:txBody>
          <a:bodyPr wrap="square" rtlCol="0">
            <a:spAutoFit/>
          </a:bodyPr>
          <a:lstStyle/>
          <a:p>
            <a:pPr algn="ctr"/>
            <a:r>
              <a:rPr lang="en-GB" sz="2800" dirty="0"/>
              <a:t>Identifying The Pain Points – Our 3 Stage Methodology </a:t>
            </a:r>
          </a:p>
        </p:txBody>
      </p:sp>
      <p:sp>
        <p:nvSpPr>
          <p:cNvPr id="7" name="TextBox 6">
            <a:extLst>
              <a:ext uri="{FF2B5EF4-FFF2-40B4-BE49-F238E27FC236}">
                <a16:creationId xmlns:a16="http://schemas.microsoft.com/office/drawing/2014/main" id="{79CA7DB1-F0A4-33F7-D97B-225FFAFAF7B1}"/>
              </a:ext>
            </a:extLst>
          </p:cNvPr>
          <p:cNvSpPr txBox="1"/>
          <p:nvPr/>
        </p:nvSpPr>
        <p:spPr>
          <a:xfrm>
            <a:off x="496334" y="837770"/>
            <a:ext cx="10933442" cy="1754326"/>
          </a:xfrm>
          <a:prstGeom prst="rect">
            <a:avLst/>
          </a:prstGeom>
          <a:noFill/>
        </p:spPr>
        <p:txBody>
          <a:bodyPr wrap="none" rtlCol="0">
            <a:spAutoFit/>
          </a:bodyPr>
          <a:lstStyle/>
          <a:p>
            <a:r>
              <a:rPr lang="en-GB" b="1" dirty="0"/>
              <a:t>1. Identify</a:t>
            </a:r>
          </a:p>
          <a:p>
            <a:pPr marL="285750" indent="-285750">
              <a:buFont typeface="Arial" panose="020B0604020202020204" pitchFamily="34" charset="0"/>
              <a:buChar char="•"/>
            </a:pPr>
            <a:r>
              <a:rPr lang="en-GB" dirty="0"/>
              <a:t>We didn’t want to present the Digital Health Networks with a blank sheet of paper, we wanted to implement a </a:t>
            </a:r>
          </a:p>
          <a:p>
            <a:pPr marL="265113" indent="-1588"/>
            <a:r>
              <a:rPr lang="en-GB" dirty="0"/>
              <a:t>Supported approach. </a:t>
            </a:r>
          </a:p>
          <a:p>
            <a:pPr marL="285750" indent="-285750">
              <a:buFont typeface="Arial" panose="020B0604020202020204" pitchFamily="34" charset="0"/>
              <a:buChar char="•"/>
            </a:pPr>
            <a:r>
              <a:rPr lang="en-GB" dirty="0"/>
              <a:t>Working with a smaller cohort of digital experts from across the Network and NE&amp;Y Region, we captured a list </a:t>
            </a:r>
          </a:p>
          <a:p>
            <a:pPr marL="265113"/>
            <a:r>
              <a:rPr lang="en-GB" dirty="0"/>
              <a:t>of known challenges, with supporting additional context, which they would expect the architecture programme </a:t>
            </a:r>
          </a:p>
          <a:p>
            <a:pPr marL="265113"/>
            <a:r>
              <a:rPr lang="en-GB" dirty="0"/>
              <a:t>to address.  </a:t>
            </a:r>
          </a:p>
        </p:txBody>
      </p:sp>
      <p:sp>
        <p:nvSpPr>
          <p:cNvPr id="14" name="TextBox 13">
            <a:extLst>
              <a:ext uri="{FF2B5EF4-FFF2-40B4-BE49-F238E27FC236}">
                <a16:creationId xmlns:a16="http://schemas.microsoft.com/office/drawing/2014/main" id="{748E6178-A37C-7681-F6DA-A2363B7233DD}"/>
              </a:ext>
            </a:extLst>
          </p:cNvPr>
          <p:cNvSpPr txBox="1"/>
          <p:nvPr/>
        </p:nvSpPr>
        <p:spPr>
          <a:xfrm>
            <a:off x="496334" y="3035291"/>
            <a:ext cx="10967682" cy="2031325"/>
          </a:xfrm>
          <a:prstGeom prst="rect">
            <a:avLst/>
          </a:prstGeom>
          <a:noFill/>
        </p:spPr>
        <p:txBody>
          <a:bodyPr wrap="none" rtlCol="0">
            <a:spAutoFit/>
          </a:bodyPr>
          <a:lstStyle/>
          <a:p>
            <a:r>
              <a:rPr lang="en-GB" b="1" dirty="0"/>
              <a:t>2. Theme</a:t>
            </a:r>
          </a:p>
          <a:p>
            <a:pPr marL="285750" indent="-285750">
              <a:buFont typeface="Arial" panose="020B0604020202020204" pitchFamily="34" charset="0"/>
              <a:buChar char="•"/>
            </a:pPr>
            <a:r>
              <a:rPr lang="en-GB" dirty="0"/>
              <a:t>In order to provide a level of order, and to support discussion the items identified were grouped into 4 themes.  </a:t>
            </a:r>
          </a:p>
          <a:p>
            <a:pPr marL="742950" lvl="1" indent="-285750">
              <a:buFont typeface="Arial" panose="020B0604020202020204" pitchFamily="34" charset="0"/>
              <a:buChar char="•"/>
            </a:pPr>
            <a:r>
              <a:rPr lang="en-GB" b="1" dirty="0">
                <a:latin typeface="Aptos" panose="020B0004020202020204" pitchFamily="34" charset="0"/>
              </a:rPr>
              <a:t>Interoperability &amp; EPR</a:t>
            </a:r>
          </a:p>
          <a:p>
            <a:pPr marL="742950" lvl="1" indent="-285750">
              <a:buFont typeface="Arial" panose="020B0604020202020204" pitchFamily="34" charset="0"/>
              <a:buChar char="•"/>
            </a:pPr>
            <a:r>
              <a:rPr lang="en-GB" b="1" dirty="0">
                <a:latin typeface="Aptos" panose="020B0004020202020204" pitchFamily="34" charset="0"/>
              </a:rPr>
              <a:t>Infrastructure, service and future</a:t>
            </a:r>
          </a:p>
          <a:p>
            <a:pPr marL="742950" lvl="1" indent="-285750">
              <a:buFont typeface="Arial" panose="020B0604020202020204" pitchFamily="34" charset="0"/>
              <a:buChar char="•"/>
            </a:pPr>
            <a:r>
              <a:rPr lang="en-GB" b="1" dirty="0">
                <a:latin typeface="Aptos" panose="020B0004020202020204" pitchFamily="34" charset="0"/>
              </a:rPr>
              <a:t>Funding</a:t>
            </a:r>
          </a:p>
          <a:p>
            <a:pPr marL="742950" lvl="1" indent="-285750">
              <a:buFont typeface="Arial" panose="020B0604020202020204" pitchFamily="34" charset="0"/>
              <a:buChar char="•"/>
            </a:pPr>
            <a:r>
              <a:rPr lang="en-GB" b="1" dirty="0">
                <a:latin typeface="Aptos" panose="020B0004020202020204" pitchFamily="34" charset="0"/>
              </a:rPr>
              <a:t>Digital Debt</a:t>
            </a:r>
          </a:p>
          <a:p>
            <a:pPr marL="742950" lvl="1" indent="-285750">
              <a:buFont typeface="Arial" panose="020B0604020202020204" pitchFamily="34" charset="0"/>
              <a:buChar char="•"/>
            </a:pPr>
            <a:endParaRPr lang="en-GB" dirty="0"/>
          </a:p>
        </p:txBody>
      </p:sp>
      <p:sp>
        <p:nvSpPr>
          <p:cNvPr id="15" name="TextBox 14">
            <a:extLst>
              <a:ext uri="{FF2B5EF4-FFF2-40B4-BE49-F238E27FC236}">
                <a16:creationId xmlns:a16="http://schemas.microsoft.com/office/drawing/2014/main" id="{241FE3E9-1320-2D99-D298-95E517CFDA01}"/>
              </a:ext>
            </a:extLst>
          </p:cNvPr>
          <p:cNvSpPr txBox="1"/>
          <p:nvPr/>
        </p:nvSpPr>
        <p:spPr>
          <a:xfrm>
            <a:off x="496334" y="4898797"/>
            <a:ext cx="8825466" cy="1477328"/>
          </a:xfrm>
          <a:prstGeom prst="rect">
            <a:avLst/>
          </a:prstGeom>
          <a:noFill/>
        </p:spPr>
        <p:txBody>
          <a:bodyPr wrap="square" rtlCol="0">
            <a:spAutoFit/>
          </a:bodyPr>
          <a:lstStyle/>
          <a:p>
            <a:r>
              <a:rPr lang="en-GB" b="1" dirty="0"/>
              <a:t>3. Rank</a:t>
            </a:r>
          </a:p>
          <a:p>
            <a:pPr marL="285750" indent="-285750">
              <a:buFont typeface="Arial" panose="020B0604020202020204" pitchFamily="34" charset="0"/>
              <a:buChar char="•"/>
            </a:pPr>
            <a:r>
              <a:rPr lang="en-GB" dirty="0"/>
              <a:t>We asked the Digital Health CIO network, and the Digital Health  Discourse channel to review the list of pain points, and for each member to select their top 5 issues.</a:t>
            </a:r>
          </a:p>
          <a:p>
            <a:pPr marL="285750" indent="-285750">
              <a:buFont typeface="Arial" panose="020B0604020202020204" pitchFamily="34" charset="0"/>
              <a:buChar char="•"/>
            </a:pPr>
            <a:r>
              <a:rPr lang="en-GB" dirty="0"/>
              <a:t>The Process will also be run with the Digital Health CCIO Network in  the near future to get a different Perspective.     </a:t>
            </a:r>
          </a:p>
        </p:txBody>
      </p:sp>
    </p:spTree>
    <p:extLst>
      <p:ext uri="{BB962C8B-B14F-4D97-AF65-F5344CB8AC3E}">
        <p14:creationId xmlns:p14="http://schemas.microsoft.com/office/powerpoint/2010/main" val="13560920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E7892D6-2C31-0A72-060E-8C4FC0D44565}"/>
              </a:ext>
            </a:extLst>
          </p:cNvPr>
          <p:cNvPicPr>
            <a:picLocks noChangeAspect="1"/>
          </p:cNvPicPr>
          <p:nvPr/>
        </p:nvPicPr>
        <p:blipFill>
          <a:blip r:embed="rId2"/>
          <a:stretch>
            <a:fillRect/>
          </a:stretch>
        </p:blipFill>
        <p:spPr>
          <a:xfrm>
            <a:off x="3640139" y="433431"/>
            <a:ext cx="9144000" cy="6858000"/>
          </a:xfrm>
          <a:prstGeom prst="rect">
            <a:avLst/>
          </a:prstGeom>
          <a:effectLst>
            <a:softEdge rad="1219200"/>
          </a:effectLst>
        </p:spPr>
      </p:pic>
      <p:sp>
        <p:nvSpPr>
          <p:cNvPr id="2" name="TextBox 1">
            <a:extLst>
              <a:ext uri="{FF2B5EF4-FFF2-40B4-BE49-F238E27FC236}">
                <a16:creationId xmlns:a16="http://schemas.microsoft.com/office/drawing/2014/main" id="{A978B92E-00C8-5A35-3224-06BD888F4400}"/>
              </a:ext>
            </a:extLst>
          </p:cNvPr>
          <p:cNvSpPr txBox="1"/>
          <p:nvPr/>
        </p:nvSpPr>
        <p:spPr>
          <a:xfrm>
            <a:off x="0" y="171821"/>
            <a:ext cx="12192000" cy="523220"/>
          </a:xfrm>
          <a:prstGeom prst="rect">
            <a:avLst/>
          </a:prstGeom>
          <a:noFill/>
        </p:spPr>
        <p:txBody>
          <a:bodyPr wrap="square" rtlCol="0">
            <a:spAutoFit/>
          </a:bodyPr>
          <a:lstStyle/>
          <a:p>
            <a:pPr algn="ctr"/>
            <a:r>
              <a:rPr lang="en-GB" sz="2800" dirty="0"/>
              <a:t>The 4 key Themes and what They Cover</a:t>
            </a:r>
          </a:p>
        </p:txBody>
      </p:sp>
      <p:sp>
        <p:nvSpPr>
          <p:cNvPr id="3" name="Rectangle: Rounded Corners 2">
            <a:extLst>
              <a:ext uri="{FF2B5EF4-FFF2-40B4-BE49-F238E27FC236}">
                <a16:creationId xmlns:a16="http://schemas.microsoft.com/office/drawing/2014/main" id="{8A007A1A-E30B-4BEE-96B6-288243860549}"/>
              </a:ext>
            </a:extLst>
          </p:cNvPr>
          <p:cNvSpPr/>
          <p:nvPr/>
        </p:nvSpPr>
        <p:spPr>
          <a:xfrm>
            <a:off x="151311" y="1227181"/>
            <a:ext cx="2641600" cy="5270500"/>
          </a:xfrm>
          <a:prstGeom prst="roundRec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100000" t="100000"/>
            </a:path>
            <a:tileRect r="-100000" b="-100000"/>
          </a:gradFill>
          <a:effectLst>
            <a:outerShdw blurRad="50800" dist="38100" dir="13500000" algn="br" rotWithShape="0">
              <a:prstClr val="black">
                <a:alpha val="40000"/>
              </a:prstClr>
            </a:outerShdw>
            <a:softEdge rad="31750"/>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dirty="0"/>
          </a:p>
        </p:txBody>
      </p:sp>
      <p:sp>
        <p:nvSpPr>
          <p:cNvPr id="8" name="Rectangle: Rounded Corners 7">
            <a:extLst>
              <a:ext uri="{FF2B5EF4-FFF2-40B4-BE49-F238E27FC236}">
                <a16:creationId xmlns:a16="http://schemas.microsoft.com/office/drawing/2014/main" id="{2E096B35-A59C-51C3-BA65-830CB10ACCEB}"/>
              </a:ext>
            </a:extLst>
          </p:cNvPr>
          <p:cNvSpPr/>
          <p:nvPr/>
        </p:nvSpPr>
        <p:spPr>
          <a:xfrm>
            <a:off x="3192263" y="1227181"/>
            <a:ext cx="2641600" cy="5270500"/>
          </a:xfrm>
          <a:prstGeom prst="round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path path="circle">
              <a:fillToRect l="100000" t="100000"/>
            </a:path>
            <a:tileRect r="-100000" b="-100000"/>
          </a:gradFill>
          <a:effectLst>
            <a:outerShdw blurRad="50800" dist="38100" dir="13500000" algn="br" rotWithShape="0">
              <a:prstClr val="black">
                <a:alpha val="40000"/>
              </a:prstClr>
            </a:outerShdw>
            <a:softEdge rad="31750"/>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E631F4E1-B734-715D-058B-4E431CBCD72B}"/>
              </a:ext>
            </a:extLst>
          </p:cNvPr>
          <p:cNvSpPr/>
          <p:nvPr/>
        </p:nvSpPr>
        <p:spPr>
          <a:xfrm>
            <a:off x="6358137" y="1227181"/>
            <a:ext cx="2641600" cy="5270500"/>
          </a:xfrm>
          <a:prstGeom prst="round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a:outerShdw blurRad="50800" dist="38100" dir="13500000" algn="br" rotWithShape="0">
              <a:prstClr val="black">
                <a:alpha val="40000"/>
              </a:prstClr>
            </a:outerShdw>
            <a:softEdge rad="31750"/>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GB" dirty="0"/>
          </a:p>
        </p:txBody>
      </p:sp>
      <p:sp>
        <p:nvSpPr>
          <p:cNvPr id="10" name="Rectangle: Rounded Corners 9">
            <a:extLst>
              <a:ext uri="{FF2B5EF4-FFF2-40B4-BE49-F238E27FC236}">
                <a16:creationId xmlns:a16="http://schemas.microsoft.com/office/drawing/2014/main" id="{8999E088-670F-F993-9FED-F660C3539391}"/>
              </a:ext>
            </a:extLst>
          </p:cNvPr>
          <p:cNvSpPr/>
          <p:nvPr/>
        </p:nvSpPr>
        <p:spPr>
          <a:xfrm>
            <a:off x="9399089" y="1227181"/>
            <a:ext cx="2641600" cy="5270500"/>
          </a:xfrm>
          <a:prstGeom prst="round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a:outerShdw blurRad="50800" dist="38100" dir="13500000" algn="br" rotWithShape="0">
              <a:prstClr val="black">
                <a:alpha val="40000"/>
              </a:prstClr>
            </a:outerShdw>
            <a:softEdge rad="31750"/>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5" name="TextBox 4">
            <a:extLst>
              <a:ext uri="{FF2B5EF4-FFF2-40B4-BE49-F238E27FC236}">
                <a16:creationId xmlns:a16="http://schemas.microsoft.com/office/drawing/2014/main" id="{8A61FD6E-54CB-75FC-24F2-6D60C11BD9D2}"/>
              </a:ext>
            </a:extLst>
          </p:cNvPr>
          <p:cNvSpPr txBox="1"/>
          <p:nvPr/>
        </p:nvSpPr>
        <p:spPr>
          <a:xfrm>
            <a:off x="153389" y="1399585"/>
            <a:ext cx="2514600" cy="369332"/>
          </a:xfrm>
          <a:prstGeom prst="rect">
            <a:avLst/>
          </a:prstGeom>
          <a:noFill/>
        </p:spPr>
        <p:txBody>
          <a:bodyPr wrap="square">
            <a:spAutoFit/>
          </a:bodyPr>
          <a:lstStyle/>
          <a:p>
            <a:pPr algn="ctr"/>
            <a:r>
              <a:rPr lang="en-GB" sz="1800" b="1" dirty="0">
                <a:effectLst/>
                <a:latin typeface="Aptos" panose="020B0004020202020204" pitchFamily="34" charset="0"/>
                <a:ea typeface="Aptos" panose="020B0004020202020204" pitchFamily="34" charset="0"/>
              </a:rPr>
              <a:t>Interoperability &amp; EPR</a:t>
            </a:r>
            <a:endParaRPr lang="en-GB" sz="1600" dirty="0">
              <a:effectLst/>
              <a:latin typeface="Calibri" panose="020F0502020204030204" pitchFamily="34" charset="0"/>
              <a:ea typeface="Aptos" panose="020B0004020202020204" pitchFamily="34" charset="0"/>
            </a:endParaRPr>
          </a:p>
        </p:txBody>
      </p:sp>
      <p:sp>
        <p:nvSpPr>
          <p:cNvPr id="7" name="TextBox 6">
            <a:extLst>
              <a:ext uri="{FF2B5EF4-FFF2-40B4-BE49-F238E27FC236}">
                <a16:creationId xmlns:a16="http://schemas.microsoft.com/office/drawing/2014/main" id="{8F469112-3DB1-F9DB-3CDE-985DDD254D3B}"/>
              </a:ext>
            </a:extLst>
          </p:cNvPr>
          <p:cNvSpPr txBox="1"/>
          <p:nvPr/>
        </p:nvSpPr>
        <p:spPr>
          <a:xfrm>
            <a:off x="3240787" y="1272876"/>
            <a:ext cx="2557130" cy="646331"/>
          </a:xfrm>
          <a:prstGeom prst="rect">
            <a:avLst/>
          </a:prstGeom>
          <a:noFill/>
        </p:spPr>
        <p:txBody>
          <a:bodyPr wrap="square">
            <a:spAutoFit/>
          </a:bodyPr>
          <a:lstStyle/>
          <a:p>
            <a:pPr algn="ctr"/>
            <a:r>
              <a:rPr lang="en-GB" sz="1800" b="1" dirty="0">
                <a:effectLst/>
                <a:latin typeface="Aptos" panose="020B0004020202020204" pitchFamily="34" charset="0"/>
                <a:ea typeface="Aptos" panose="020B0004020202020204" pitchFamily="34" charset="0"/>
              </a:rPr>
              <a:t>Infrastructure, service and future</a:t>
            </a:r>
            <a:endParaRPr lang="en-GB" sz="1600" dirty="0">
              <a:effectLst/>
              <a:latin typeface="Calibri" panose="020F0502020204030204" pitchFamily="34" charset="0"/>
              <a:ea typeface="Aptos" panose="020B0004020202020204" pitchFamily="34" charset="0"/>
            </a:endParaRPr>
          </a:p>
        </p:txBody>
      </p:sp>
      <p:sp>
        <p:nvSpPr>
          <p:cNvPr id="13" name="TextBox 12">
            <a:extLst>
              <a:ext uri="{FF2B5EF4-FFF2-40B4-BE49-F238E27FC236}">
                <a16:creationId xmlns:a16="http://schemas.microsoft.com/office/drawing/2014/main" id="{9D6C6F46-E558-0903-AA16-0B0A6ABBD112}"/>
              </a:ext>
            </a:extLst>
          </p:cNvPr>
          <p:cNvSpPr txBox="1"/>
          <p:nvPr/>
        </p:nvSpPr>
        <p:spPr>
          <a:xfrm>
            <a:off x="6300455" y="1393417"/>
            <a:ext cx="2557130" cy="369332"/>
          </a:xfrm>
          <a:prstGeom prst="rect">
            <a:avLst/>
          </a:prstGeom>
          <a:noFill/>
        </p:spPr>
        <p:txBody>
          <a:bodyPr wrap="square">
            <a:spAutoFit/>
          </a:bodyPr>
          <a:lstStyle/>
          <a:p>
            <a:pPr algn="ctr"/>
            <a:r>
              <a:rPr lang="en-GB" sz="1800" b="1" dirty="0">
                <a:effectLst/>
                <a:latin typeface="Aptos" panose="020B0004020202020204" pitchFamily="34" charset="0"/>
                <a:ea typeface="Aptos" panose="020B0004020202020204" pitchFamily="34" charset="0"/>
              </a:rPr>
              <a:t>Funding</a:t>
            </a:r>
            <a:endParaRPr lang="en-GB" sz="1600" dirty="0">
              <a:effectLst/>
              <a:latin typeface="Calibri" panose="020F0502020204030204" pitchFamily="34" charset="0"/>
              <a:ea typeface="Aptos" panose="020B0004020202020204" pitchFamily="34" charset="0"/>
            </a:endParaRPr>
          </a:p>
        </p:txBody>
      </p:sp>
      <p:sp>
        <p:nvSpPr>
          <p:cNvPr id="15" name="TextBox 14">
            <a:extLst>
              <a:ext uri="{FF2B5EF4-FFF2-40B4-BE49-F238E27FC236}">
                <a16:creationId xmlns:a16="http://schemas.microsoft.com/office/drawing/2014/main" id="{F55F40CE-BCD3-206F-834E-F27BF95F4513}"/>
              </a:ext>
            </a:extLst>
          </p:cNvPr>
          <p:cNvSpPr txBox="1"/>
          <p:nvPr/>
        </p:nvSpPr>
        <p:spPr>
          <a:xfrm>
            <a:off x="9431767" y="1399585"/>
            <a:ext cx="2638779" cy="369332"/>
          </a:xfrm>
          <a:prstGeom prst="rect">
            <a:avLst/>
          </a:prstGeom>
          <a:noFill/>
        </p:spPr>
        <p:txBody>
          <a:bodyPr wrap="square">
            <a:spAutoFit/>
          </a:bodyPr>
          <a:lstStyle/>
          <a:p>
            <a:pPr algn="ctr"/>
            <a:r>
              <a:rPr lang="en-GB" sz="1800" b="1" dirty="0">
                <a:effectLst/>
                <a:latin typeface="Aptos" panose="020B0004020202020204" pitchFamily="34" charset="0"/>
                <a:ea typeface="Aptos" panose="020B0004020202020204" pitchFamily="34" charset="0"/>
              </a:rPr>
              <a:t>Digital Debt</a:t>
            </a:r>
            <a:endParaRPr lang="en-GB" sz="1600" dirty="0">
              <a:effectLst/>
              <a:latin typeface="Calibri" panose="020F0502020204030204" pitchFamily="34" charset="0"/>
              <a:ea typeface="Aptos" panose="020B0004020202020204" pitchFamily="34" charset="0"/>
            </a:endParaRPr>
          </a:p>
        </p:txBody>
      </p:sp>
      <p:sp>
        <p:nvSpPr>
          <p:cNvPr id="4" name="TextBox 3">
            <a:extLst>
              <a:ext uri="{FF2B5EF4-FFF2-40B4-BE49-F238E27FC236}">
                <a16:creationId xmlns:a16="http://schemas.microsoft.com/office/drawing/2014/main" id="{7C033D31-993A-06CA-34BD-51357C079327}"/>
              </a:ext>
            </a:extLst>
          </p:cNvPr>
          <p:cNvSpPr txBox="1"/>
          <p:nvPr/>
        </p:nvSpPr>
        <p:spPr>
          <a:xfrm>
            <a:off x="303268" y="1846243"/>
            <a:ext cx="2547325" cy="3785652"/>
          </a:xfrm>
          <a:prstGeom prst="rect">
            <a:avLst/>
          </a:prstGeom>
          <a:noFill/>
        </p:spPr>
        <p:txBody>
          <a:bodyPr wrap="square" rtlCol="0">
            <a:spAutoFit/>
          </a:bodyPr>
          <a:lstStyle/>
          <a:p>
            <a:r>
              <a:rPr lang="en-GB" sz="1600" dirty="0"/>
              <a:t>Making Data readily  Available:</a:t>
            </a:r>
          </a:p>
          <a:p>
            <a:pPr marL="285750" indent="-285750">
              <a:buFont typeface="Arial" panose="020B0604020202020204" pitchFamily="34" charset="0"/>
              <a:buChar char="•"/>
            </a:pPr>
            <a:r>
              <a:rPr lang="en-GB" sz="1600" dirty="0"/>
              <a:t>In the right place</a:t>
            </a:r>
          </a:p>
          <a:p>
            <a:pPr marL="285750" indent="-285750">
              <a:buFont typeface="Arial" panose="020B0604020202020204" pitchFamily="34" charset="0"/>
              <a:buChar char="•"/>
            </a:pPr>
            <a:r>
              <a:rPr lang="en-GB" sz="1600" dirty="0"/>
              <a:t>at the right time</a:t>
            </a:r>
          </a:p>
          <a:p>
            <a:pPr marL="285750" indent="-285750">
              <a:buFont typeface="Arial" panose="020B0604020202020204" pitchFamily="34" charset="0"/>
              <a:buChar char="•"/>
            </a:pPr>
            <a:r>
              <a:rPr lang="en-GB" sz="1600" dirty="0"/>
              <a:t>To right people </a:t>
            </a:r>
          </a:p>
          <a:p>
            <a:r>
              <a:rPr lang="en-GB" sz="1600" dirty="0"/>
              <a:t>Professional Empowerment</a:t>
            </a:r>
          </a:p>
          <a:p>
            <a:endParaRPr lang="en-GB" sz="1600" dirty="0"/>
          </a:p>
          <a:p>
            <a:r>
              <a:rPr lang="en-GB" sz="1600" dirty="0"/>
              <a:t>Ensuring that everyone works to the same methods</a:t>
            </a:r>
          </a:p>
          <a:p>
            <a:endParaRPr lang="en-GB" sz="1600" dirty="0"/>
          </a:p>
          <a:p>
            <a:r>
              <a:rPr lang="en-GB" sz="1600" dirty="0"/>
              <a:t>Ensuring Solutions meet the requirements</a:t>
            </a:r>
          </a:p>
          <a:p>
            <a:endParaRPr lang="en-GB" sz="1600" dirty="0"/>
          </a:p>
          <a:p>
            <a:r>
              <a:rPr lang="en-GB" sz="1600" dirty="0"/>
              <a:t>Ensuring suppliers delivery as expected</a:t>
            </a:r>
          </a:p>
        </p:txBody>
      </p:sp>
      <p:sp>
        <p:nvSpPr>
          <p:cNvPr id="6" name="TextBox 5">
            <a:extLst>
              <a:ext uri="{FF2B5EF4-FFF2-40B4-BE49-F238E27FC236}">
                <a16:creationId xmlns:a16="http://schemas.microsoft.com/office/drawing/2014/main" id="{9B9D658B-4B87-6723-6CC4-35686ED935FB}"/>
              </a:ext>
            </a:extLst>
          </p:cNvPr>
          <p:cNvSpPr txBox="1"/>
          <p:nvPr/>
        </p:nvSpPr>
        <p:spPr>
          <a:xfrm>
            <a:off x="3317185" y="1846243"/>
            <a:ext cx="2547325" cy="5509200"/>
          </a:xfrm>
          <a:prstGeom prst="rect">
            <a:avLst/>
          </a:prstGeom>
          <a:noFill/>
        </p:spPr>
        <p:txBody>
          <a:bodyPr wrap="square" rtlCol="0">
            <a:spAutoFit/>
          </a:bodyPr>
          <a:lstStyle/>
          <a:p>
            <a:r>
              <a:rPr lang="en-GB" sz="1600" dirty="0"/>
              <a:t>Empowering and ensuring:</a:t>
            </a:r>
          </a:p>
          <a:p>
            <a:pPr marL="182563" indent="-182563">
              <a:buFont typeface="Arial" panose="020B0604020202020204" pitchFamily="34" charset="0"/>
              <a:buChar char="•"/>
            </a:pPr>
            <a:r>
              <a:rPr lang="en-GB" sz="1600" dirty="0"/>
              <a:t>System Wide Thinking</a:t>
            </a:r>
          </a:p>
          <a:p>
            <a:pPr marL="182563" indent="-182563">
              <a:buFont typeface="Arial" panose="020B0604020202020204" pitchFamily="34" charset="0"/>
              <a:buChar char="•"/>
            </a:pPr>
            <a:r>
              <a:rPr lang="en-GB" sz="1600" dirty="0"/>
              <a:t>A co-production and Sharing mentality </a:t>
            </a:r>
          </a:p>
          <a:p>
            <a:endParaRPr lang="en-GB" sz="1600" dirty="0"/>
          </a:p>
          <a:p>
            <a:r>
              <a:rPr lang="en-GB" sz="1600" dirty="0"/>
              <a:t>Ensuring cyber-safety for:</a:t>
            </a:r>
          </a:p>
          <a:p>
            <a:pPr marL="285750" indent="-285750">
              <a:buFont typeface="Arial" panose="020B0604020202020204" pitchFamily="34" charset="0"/>
              <a:buChar char="•"/>
            </a:pPr>
            <a:r>
              <a:rPr lang="en-GB" sz="1600" dirty="0"/>
              <a:t>Professionals</a:t>
            </a:r>
          </a:p>
          <a:p>
            <a:pPr marL="285750" indent="-285750">
              <a:buFont typeface="Arial" panose="020B0604020202020204" pitchFamily="34" charset="0"/>
              <a:buChar char="•"/>
            </a:pPr>
            <a:r>
              <a:rPr lang="en-GB" sz="1600" dirty="0"/>
              <a:t>Our Population</a:t>
            </a:r>
          </a:p>
          <a:p>
            <a:endParaRPr lang="en-GB" sz="1600" dirty="0"/>
          </a:p>
          <a:p>
            <a:r>
              <a:rPr lang="en-GB" sz="1600" dirty="0"/>
              <a:t>Appropriate Digital skill where they are needed </a:t>
            </a:r>
          </a:p>
          <a:p>
            <a:endParaRPr lang="en-GB" sz="1600" dirty="0"/>
          </a:p>
          <a:p>
            <a:r>
              <a:rPr lang="en-GB" sz="1600" dirty="0"/>
              <a:t>Standards in Place to support:</a:t>
            </a:r>
          </a:p>
          <a:p>
            <a:pPr marL="285750" indent="-285750">
              <a:buFont typeface="Arial" panose="020B0604020202020204" pitchFamily="34" charset="0"/>
              <a:buChar char="•"/>
            </a:pPr>
            <a:r>
              <a:rPr lang="en-GB" sz="1600" dirty="0"/>
              <a:t>Quality </a:t>
            </a:r>
          </a:p>
          <a:p>
            <a:pPr marL="285750" indent="-285750">
              <a:buFont typeface="Arial" panose="020B0604020202020204" pitchFamily="34" charset="0"/>
              <a:buChar char="•"/>
            </a:pPr>
            <a:r>
              <a:rPr lang="en-GB" sz="1600" dirty="0"/>
              <a:t>Safety </a:t>
            </a:r>
          </a:p>
          <a:p>
            <a:pPr marL="285750" indent="-285750">
              <a:buFont typeface="Arial" panose="020B0604020202020204" pitchFamily="34" charset="0"/>
              <a:buChar char="•"/>
            </a:pPr>
            <a:r>
              <a:rPr lang="en-GB" sz="1600" dirty="0"/>
              <a:t>Delivery</a:t>
            </a:r>
          </a:p>
          <a:p>
            <a:endParaRPr lang="en-GB" sz="1600" dirty="0"/>
          </a:p>
          <a:p>
            <a:endParaRPr lang="en-GB" sz="1600" dirty="0"/>
          </a:p>
          <a:p>
            <a:endParaRPr lang="en-GB" sz="1600" dirty="0"/>
          </a:p>
          <a:p>
            <a:endParaRPr lang="en-GB" sz="1600" dirty="0"/>
          </a:p>
          <a:p>
            <a:endParaRPr lang="en-GB" sz="1600" dirty="0"/>
          </a:p>
        </p:txBody>
      </p:sp>
      <p:sp>
        <p:nvSpPr>
          <p:cNvPr id="11" name="TextBox 10">
            <a:extLst>
              <a:ext uri="{FF2B5EF4-FFF2-40B4-BE49-F238E27FC236}">
                <a16:creationId xmlns:a16="http://schemas.microsoft.com/office/drawing/2014/main" id="{4CD525EF-8350-1172-BD7B-ABCBBF1CF755}"/>
              </a:ext>
            </a:extLst>
          </p:cNvPr>
          <p:cNvSpPr txBox="1"/>
          <p:nvPr/>
        </p:nvSpPr>
        <p:spPr>
          <a:xfrm>
            <a:off x="6510094" y="1919207"/>
            <a:ext cx="2547325" cy="1815882"/>
          </a:xfrm>
          <a:prstGeom prst="rect">
            <a:avLst/>
          </a:prstGeom>
          <a:noFill/>
        </p:spPr>
        <p:txBody>
          <a:bodyPr wrap="square" rtlCol="0">
            <a:spAutoFit/>
          </a:bodyPr>
          <a:lstStyle/>
          <a:p>
            <a:r>
              <a:rPr lang="en-GB" sz="1600" dirty="0"/>
              <a:t>Ensuring that:</a:t>
            </a:r>
          </a:p>
          <a:p>
            <a:pPr marL="285750" indent="-285750">
              <a:buFont typeface="Arial" panose="020B0604020202020204" pitchFamily="34" charset="0"/>
              <a:buChar char="•"/>
            </a:pPr>
            <a:r>
              <a:rPr lang="en-GB" sz="1600" dirty="0"/>
              <a:t>Appropriate funding plans are in place</a:t>
            </a:r>
          </a:p>
          <a:p>
            <a:pPr marL="285750" indent="-285750">
              <a:buFont typeface="Arial" panose="020B0604020202020204" pitchFamily="34" charset="0"/>
              <a:buChar char="•"/>
            </a:pPr>
            <a:r>
              <a:rPr lang="en-GB" sz="1600" dirty="0"/>
              <a:t>Solutions are sustainable</a:t>
            </a:r>
          </a:p>
          <a:p>
            <a:pPr marL="285750" indent="-285750">
              <a:buFont typeface="Arial" panose="020B0604020202020204" pitchFamily="34" charset="0"/>
              <a:buChar char="•"/>
            </a:pPr>
            <a:endParaRPr lang="en-GB" sz="1600" dirty="0"/>
          </a:p>
          <a:p>
            <a:r>
              <a:rPr lang="en-GB" sz="1600" dirty="0"/>
              <a:t>Funding the right solutions at the right scale</a:t>
            </a:r>
          </a:p>
        </p:txBody>
      </p:sp>
      <p:sp>
        <p:nvSpPr>
          <p:cNvPr id="14" name="TextBox 13">
            <a:extLst>
              <a:ext uri="{FF2B5EF4-FFF2-40B4-BE49-F238E27FC236}">
                <a16:creationId xmlns:a16="http://schemas.microsoft.com/office/drawing/2014/main" id="{EBF4D417-FCDA-DF77-25F2-E3D6D8684189}"/>
              </a:ext>
            </a:extLst>
          </p:cNvPr>
          <p:cNvSpPr txBox="1"/>
          <p:nvPr/>
        </p:nvSpPr>
        <p:spPr>
          <a:xfrm>
            <a:off x="9644675" y="1941321"/>
            <a:ext cx="2244057" cy="3293209"/>
          </a:xfrm>
          <a:prstGeom prst="rect">
            <a:avLst/>
          </a:prstGeom>
          <a:noFill/>
        </p:spPr>
        <p:txBody>
          <a:bodyPr wrap="square" rtlCol="0">
            <a:spAutoFit/>
          </a:bodyPr>
          <a:lstStyle/>
          <a:p>
            <a:r>
              <a:rPr lang="en-GB" sz="1600" dirty="0"/>
              <a:t>The basics, making sure that everyone has the right technology to do their job to an acceptable level</a:t>
            </a:r>
          </a:p>
          <a:p>
            <a:endParaRPr lang="en-GB" sz="1600" dirty="0"/>
          </a:p>
          <a:p>
            <a:r>
              <a:rPr lang="en-GB" sz="1600" dirty="0"/>
              <a:t>Making sure that Technology is never a limiting factor</a:t>
            </a:r>
          </a:p>
          <a:p>
            <a:endParaRPr lang="en-GB" sz="1600" dirty="0"/>
          </a:p>
          <a:p>
            <a:r>
              <a:rPr lang="en-GB" sz="1600" dirty="0"/>
              <a:t>Making sure that replacement planning is in place</a:t>
            </a:r>
          </a:p>
        </p:txBody>
      </p:sp>
    </p:spTree>
    <p:extLst>
      <p:ext uri="{BB962C8B-B14F-4D97-AF65-F5344CB8AC3E}">
        <p14:creationId xmlns:p14="http://schemas.microsoft.com/office/powerpoint/2010/main" val="1496956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par>
                          <p:cTn id="37" fill="hold">
                            <p:stCondLst>
                              <p:cond delay="3000"/>
                            </p:stCondLst>
                            <p:childTnLst>
                              <p:par>
                                <p:cTn id="38" presetID="10" presetClass="entr" presetSubtype="0"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par>
                          <p:cTn id="41" fill="hold">
                            <p:stCondLst>
                              <p:cond delay="3500"/>
                            </p:stCondLst>
                            <p:childTnLst>
                              <p:par>
                                <p:cTn id="42" presetID="10" presetClass="entr" presetSubtype="0" fill="hold" grpId="0" nodeType="after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P spid="5" grpId="0"/>
      <p:bldP spid="7" grpId="0"/>
      <p:bldP spid="13" grpId="0"/>
      <p:bldP spid="15" grpId="0"/>
      <p:bldP spid="4" grpId="0"/>
      <p:bldP spid="6" grpId="0"/>
      <p:bldP spid="11"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E7892D6-2C31-0A72-060E-8C4FC0D44565}"/>
              </a:ext>
            </a:extLst>
          </p:cNvPr>
          <p:cNvPicPr>
            <a:picLocks noChangeAspect="1"/>
          </p:cNvPicPr>
          <p:nvPr/>
        </p:nvPicPr>
        <p:blipFill>
          <a:blip r:embed="rId2"/>
          <a:stretch>
            <a:fillRect/>
          </a:stretch>
        </p:blipFill>
        <p:spPr>
          <a:xfrm>
            <a:off x="3640139" y="433431"/>
            <a:ext cx="9144000" cy="6858000"/>
          </a:xfrm>
          <a:prstGeom prst="rect">
            <a:avLst/>
          </a:prstGeom>
          <a:effectLst>
            <a:softEdge rad="1219200"/>
          </a:effectLst>
        </p:spPr>
      </p:pic>
      <p:sp>
        <p:nvSpPr>
          <p:cNvPr id="2" name="TextBox 1">
            <a:extLst>
              <a:ext uri="{FF2B5EF4-FFF2-40B4-BE49-F238E27FC236}">
                <a16:creationId xmlns:a16="http://schemas.microsoft.com/office/drawing/2014/main" id="{A978B92E-00C8-5A35-3224-06BD888F4400}"/>
              </a:ext>
            </a:extLst>
          </p:cNvPr>
          <p:cNvSpPr txBox="1"/>
          <p:nvPr/>
        </p:nvSpPr>
        <p:spPr>
          <a:xfrm>
            <a:off x="0" y="171821"/>
            <a:ext cx="12192000" cy="523220"/>
          </a:xfrm>
          <a:prstGeom prst="rect">
            <a:avLst/>
          </a:prstGeom>
          <a:noFill/>
        </p:spPr>
        <p:txBody>
          <a:bodyPr wrap="square" rtlCol="0">
            <a:spAutoFit/>
          </a:bodyPr>
          <a:lstStyle/>
          <a:p>
            <a:pPr algn="ctr"/>
            <a:r>
              <a:rPr lang="en-GB" sz="2800" dirty="0"/>
              <a:t>The Pain Points (The Big List) </a:t>
            </a:r>
          </a:p>
        </p:txBody>
      </p:sp>
      <p:sp>
        <p:nvSpPr>
          <p:cNvPr id="3" name="Rectangle: Rounded Corners 2">
            <a:extLst>
              <a:ext uri="{FF2B5EF4-FFF2-40B4-BE49-F238E27FC236}">
                <a16:creationId xmlns:a16="http://schemas.microsoft.com/office/drawing/2014/main" id="{8A007A1A-E30B-4BEE-96B6-288243860549}"/>
              </a:ext>
            </a:extLst>
          </p:cNvPr>
          <p:cNvSpPr/>
          <p:nvPr/>
        </p:nvSpPr>
        <p:spPr>
          <a:xfrm>
            <a:off x="151310" y="1227181"/>
            <a:ext cx="11438177" cy="5270500"/>
          </a:xfrm>
          <a:prstGeom prst="roundRec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100000" t="100000"/>
            </a:path>
            <a:tileRect r="-100000" b="-100000"/>
          </a:gradFill>
          <a:effectLst>
            <a:outerShdw blurRad="50800" dist="38100" dir="13500000" algn="br" rotWithShape="0">
              <a:prstClr val="black">
                <a:alpha val="40000"/>
              </a:prstClr>
            </a:outerShdw>
            <a:softEdge rad="31750"/>
          </a:effectLst>
        </p:spPr>
        <p:style>
          <a:lnRef idx="1">
            <a:schemeClr val="accent1"/>
          </a:lnRef>
          <a:fillRef idx="2">
            <a:schemeClr val="accent1"/>
          </a:fillRef>
          <a:effectRef idx="1">
            <a:schemeClr val="accent1"/>
          </a:effectRef>
          <a:fontRef idx="minor">
            <a:schemeClr val="dk1"/>
          </a:fontRef>
        </p:style>
        <p:txBody>
          <a:bodyPr rtlCol="0" anchor="ctr" anchorCtr="0"/>
          <a:lstStyle/>
          <a:p>
            <a:pPr marL="180975" indent="-180975">
              <a:buFont typeface="Arial" panose="020B0604020202020204" pitchFamily="34" charset="0"/>
              <a:buChar char="•"/>
            </a:pPr>
            <a:endParaRPr lang="en-GB" sz="2400" dirty="0"/>
          </a:p>
          <a:p>
            <a:pPr marL="180975" indent="-180975">
              <a:buFont typeface="Arial" panose="020B0604020202020204" pitchFamily="34" charset="0"/>
              <a:buChar char="•"/>
            </a:pPr>
            <a:r>
              <a:rPr lang="en-GB" sz="2400" dirty="0" err="1"/>
              <a:t>OpenAPIs</a:t>
            </a:r>
            <a:r>
              <a:rPr lang="en-GB" sz="2400" dirty="0"/>
              <a:t> not available</a:t>
            </a:r>
          </a:p>
          <a:p>
            <a:endParaRPr lang="en-GB" sz="2400" dirty="0"/>
          </a:p>
          <a:p>
            <a:pPr marL="180975" indent="-180975">
              <a:buFont typeface="Arial" panose="020B0604020202020204" pitchFamily="34" charset="0"/>
              <a:buChar char="•"/>
            </a:pPr>
            <a:r>
              <a:rPr lang="en-GB" sz="2400" dirty="0"/>
              <a:t>Integration \  interoperability standards</a:t>
            </a:r>
          </a:p>
          <a:p>
            <a:endParaRPr lang="en-GB" sz="2400" dirty="0"/>
          </a:p>
          <a:p>
            <a:pPr marL="180975" indent="-180975">
              <a:buFont typeface="Arial" panose="020B0604020202020204" pitchFamily="34" charset="0"/>
              <a:buChar char="•"/>
            </a:pPr>
            <a:r>
              <a:rPr lang="en-GB" sz="2400" dirty="0"/>
              <a:t>EPR standards</a:t>
            </a:r>
          </a:p>
          <a:p>
            <a:endParaRPr lang="en-GB" sz="2400" dirty="0"/>
          </a:p>
          <a:p>
            <a:pPr marL="180975" indent="-180975">
              <a:buFont typeface="Arial" panose="020B0604020202020204" pitchFamily="34" charset="0"/>
              <a:buChar char="•"/>
            </a:pPr>
            <a:r>
              <a:rPr lang="en-GB" sz="2400" dirty="0"/>
              <a:t>Access to records \ Data Silos \ Data standards</a:t>
            </a:r>
          </a:p>
          <a:p>
            <a:endParaRPr lang="en-GB" sz="2400" dirty="0"/>
          </a:p>
          <a:p>
            <a:pPr marL="180975" indent="-180975">
              <a:buFont typeface="Arial" panose="020B0604020202020204" pitchFamily="34" charset="0"/>
              <a:buChar char="•"/>
            </a:pPr>
            <a:r>
              <a:rPr lang="en-GB" sz="2400" dirty="0"/>
              <a:t>Supplier Compliance</a:t>
            </a:r>
          </a:p>
          <a:p>
            <a:r>
              <a:rPr lang="en-GB" sz="2400" dirty="0"/>
              <a:t> </a:t>
            </a:r>
          </a:p>
          <a:p>
            <a:pPr marL="180975" indent="-180975">
              <a:buFont typeface="Arial" panose="020B0604020202020204" pitchFamily="34" charset="0"/>
              <a:buChar char="•"/>
            </a:pPr>
            <a:r>
              <a:rPr lang="en-GB" sz="2400" dirty="0"/>
              <a:t>Application not service focused</a:t>
            </a:r>
          </a:p>
          <a:p>
            <a:endParaRPr lang="en-GB" dirty="0"/>
          </a:p>
        </p:txBody>
      </p:sp>
      <p:sp>
        <p:nvSpPr>
          <p:cNvPr id="5" name="TextBox 4">
            <a:extLst>
              <a:ext uri="{FF2B5EF4-FFF2-40B4-BE49-F238E27FC236}">
                <a16:creationId xmlns:a16="http://schemas.microsoft.com/office/drawing/2014/main" id="{8A61FD6E-54CB-75FC-24F2-6D60C11BD9D2}"/>
              </a:ext>
            </a:extLst>
          </p:cNvPr>
          <p:cNvSpPr txBox="1"/>
          <p:nvPr/>
        </p:nvSpPr>
        <p:spPr>
          <a:xfrm>
            <a:off x="499729" y="1399584"/>
            <a:ext cx="10717619" cy="461665"/>
          </a:xfrm>
          <a:prstGeom prst="rect">
            <a:avLst/>
          </a:prstGeom>
          <a:noFill/>
        </p:spPr>
        <p:txBody>
          <a:bodyPr wrap="square">
            <a:spAutoFit/>
          </a:bodyPr>
          <a:lstStyle/>
          <a:p>
            <a:pPr algn="ctr"/>
            <a:r>
              <a:rPr lang="en-GB" sz="2400" b="1" dirty="0">
                <a:effectLst/>
                <a:latin typeface="Aptos" panose="020B0004020202020204" pitchFamily="34" charset="0"/>
                <a:ea typeface="Aptos" panose="020B0004020202020204" pitchFamily="34" charset="0"/>
              </a:rPr>
              <a:t>Interoperability</a:t>
            </a:r>
            <a:r>
              <a:rPr lang="en-GB" sz="2000" b="1" dirty="0">
                <a:effectLst/>
                <a:latin typeface="Aptos" panose="020B0004020202020204" pitchFamily="34" charset="0"/>
                <a:ea typeface="Aptos" panose="020B0004020202020204" pitchFamily="34" charset="0"/>
              </a:rPr>
              <a:t> &amp; EPR</a:t>
            </a:r>
            <a:endParaRPr lang="en-GB" dirty="0">
              <a:effectLst/>
              <a:latin typeface="Calibri" panose="020F0502020204030204" pitchFamily="34" charset="0"/>
              <a:ea typeface="Aptos" panose="020B0004020202020204" pitchFamily="34" charset="0"/>
            </a:endParaRPr>
          </a:p>
        </p:txBody>
      </p:sp>
      <p:pic>
        <p:nvPicPr>
          <p:cNvPr id="6" name="Picture 5" descr="A black rectangle with a black background&#10;&#10;Description automatically generated">
            <a:extLst>
              <a:ext uri="{FF2B5EF4-FFF2-40B4-BE49-F238E27FC236}">
                <a16:creationId xmlns:a16="http://schemas.microsoft.com/office/drawing/2014/main" id="{D866D20A-B50B-AAF8-A6CB-F9914712591B}"/>
              </a:ext>
            </a:extLst>
          </p:cNvPr>
          <p:cNvPicPr>
            <a:picLocks noChangeAspect="1"/>
          </p:cNvPicPr>
          <p:nvPr/>
        </p:nvPicPr>
        <p:blipFill>
          <a:blip r:embed="rId3"/>
          <a:stretch>
            <a:fillRect/>
          </a:stretch>
        </p:blipFill>
        <p:spPr>
          <a:xfrm>
            <a:off x="6227715" y="2235571"/>
            <a:ext cx="6716967" cy="5630819"/>
          </a:xfrm>
          <a:prstGeom prst="rect">
            <a:avLst/>
          </a:prstGeom>
        </p:spPr>
      </p:pic>
      <p:pic>
        <p:nvPicPr>
          <p:cNvPr id="11" name="Picture 10">
            <a:extLst>
              <a:ext uri="{FF2B5EF4-FFF2-40B4-BE49-F238E27FC236}">
                <a16:creationId xmlns:a16="http://schemas.microsoft.com/office/drawing/2014/main" id="{AB34A3B0-CB30-4CA9-821C-12E451ED4B4A}"/>
              </a:ext>
            </a:extLst>
          </p:cNvPr>
          <p:cNvPicPr>
            <a:picLocks noChangeAspect="1"/>
          </p:cNvPicPr>
          <p:nvPr/>
        </p:nvPicPr>
        <p:blipFill>
          <a:blip r:embed="rId4"/>
          <a:stretch>
            <a:fillRect/>
          </a:stretch>
        </p:blipFill>
        <p:spPr>
          <a:xfrm>
            <a:off x="6227715" y="509631"/>
            <a:ext cx="5547841" cy="4651651"/>
          </a:xfrm>
          <a:prstGeom prst="rect">
            <a:avLst/>
          </a:prstGeom>
        </p:spPr>
      </p:pic>
    </p:spTree>
    <p:extLst>
      <p:ext uri="{BB962C8B-B14F-4D97-AF65-F5344CB8AC3E}">
        <p14:creationId xmlns:p14="http://schemas.microsoft.com/office/powerpoint/2010/main" val="23350047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NY Powerpoint Template" id="{A93FF391-0B54-8E45-B5F2-EE5DC4DD3339}" vid="{10395BC9-8F43-5542-94DF-6019AD32F502}"/>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812061dd-523a-47bf-9db5-a71fd49c94a4" xsi:nil="true"/>
    <lcf76f155ced4ddcb4097134ff3c332f xmlns="e37e8048-7f47-46c3-9f5d-bf2bf54c9279">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Picture xmlns="e37e8048-7f47-46c3-9f5d-bf2bf54c9279">
      <Url xsi:nil="true"/>
      <Description xsi:nil="true"/>
    </Pictur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532358C74A89A419650AD017E1FAC40" ma:contentTypeVersion="21" ma:contentTypeDescription="Create a new document." ma:contentTypeScope="" ma:versionID="dd6c4204f5074b5410a9afb8b5a8e5b9">
  <xsd:schema xmlns:xsd="http://www.w3.org/2001/XMLSchema" xmlns:xs="http://www.w3.org/2001/XMLSchema" xmlns:p="http://schemas.microsoft.com/office/2006/metadata/properties" xmlns:ns1="http://schemas.microsoft.com/sharepoint/v3" xmlns:ns2="e37e8048-7f47-46c3-9f5d-bf2bf54c9279" xmlns:ns3="812061dd-523a-47bf-9db5-a71fd49c94a4" targetNamespace="http://schemas.microsoft.com/office/2006/metadata/properties" ma:root="true" ma:fieldsID="d891b9df4695bf4b034ff6e5d348055e" ns1:_="" ns2:_="" ns3:_="">
    <xsd:import namespace="http://schemas.microsoft.com/sharepoint/v3"/>
    <xsd:import namespace="e37e8048-7f47-46c3-9f5d-bf2bf54c9279"/>
    <xsd:import namespace="812061dd-523a-47bf-9db5-a71fd49c94a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Picture" minOccurs="0"/>
                <xsd:element ref="ns2:lcf76f155ced4ddcb4097134ff3c332f" minOccurs="0"/>
                <xsd:element ref="ns3:TaxCatchAll" minOccurs="0"/>
                <xsd:element ref="ns2:MediaServiceObjectDetectorVersions" minOccurs="0"/>
                <xsd:element ref="ns1:_ip_UnifiedCompliancePolicyProperties" minOccurs="0"/>
                <xsd:element ref="ns1:_ip_UnifiedCompliancePolicyUIAc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6" nillable="true" ma:displayName="Unified Compliance Policy Properties" ma:hidden="true" ma:internalName="_ip_UnifiedCompliancePolicyProperties">
      <xsd:simpleType>
        <xsd:restriction base="dms:Note"/>
      </xsd:simpleType>
    </xsd:element>
    <xsd:element name="_ip_UnifiedCompliancePolicyUIAction" ma:index="2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7e8048-7f47-46c3-9f5d-bf2bf54c92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Picture" ma:index="21" nillable="true" ma:displayName="Picture" ma:format="Image" ma:internalName="Pictur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e36c5f2-2d8c-4cc3-a61b-4b56d022d32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12061dd-523a-47bf-9db5-a71fd49c94a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398d9916-7899-4a6c-b68a-d60d75cd35ea}" ma:internalName="TaxCatchAll" ma:showField="CatchAllData" ma:web="812061dd-523a-47bf-9db5-a71fd49c94a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33055F8-EFE1-4078-A79E-E5E5F287570E}">
  <ds:schemaRefs>
    <ds:schemaRef ds:uri="http://schemas.microsoft.com/sharepoint/v3/contenttype/forms"/>
  </ds:schemaRefs>
</ds:datastoreItem>
</file>

<file path=customXml/itemProps2.xml><?xml version="1.0" encoding="utf-8"?>
<ds:datastoreItem xmlns:ds="http://schemas.openxmlformats.org/officeDocument/2006/customXml" ds:itemID="{70B59A21-77BD-42B3-8EEC-1E58A7D9E940}">
  <ds:schemaRefs>
    <ds:schemaRef ds:uri="http://www.w3.org/XML/1998/namespace"/>
    <ds:schemaRef ds:uri="http://schemas.openxmlformats.org/package/2006/metadata/core-properties"/>
    <ds:schemaRef ds:uri="http://schemas.microsoft.com/office/2006/documentManagement/types"/>
    <ds:schemaRef ds:uri="7cb28bcb-5466-4476-a895-31268313cc9e"/>
    <ds:schemaRef ds:uri="1365388d-8e0b-4df5-a0a3-cd102b49988e"/>
    <ds:schemaRef ds:uri="http://purl.org/dc/dcmitype/"/>
    <ds:schemaRef ds:uri="http://purl.org/dc/elements/1.1/"/>
    <ds:schemaRef ds:uri="http://purl.org/dc/terms/"/>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150A8A97-9DED-4283-BE2E-2F5DA6304621}"/>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emplate>Office Theme</Template>
  <TotalTime>1534</TotalTime>
  <Words>3616</Words>
  <Application>Microsoft Office PowerPoint</Application>
  <PresentationFormat>Widescreen</PresentationFormat>
  <Paragraphs>438</Paragraphs>
  <Slides>49</Slides>
  <Notes>5</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49</vt:i4>
      </vt:variant>
    </vt:vector>
  </HeadingPairs>
  <TitlesOfParts>
    <vt:vector size="61" baseType="lpstr">
      <vt:lpstr>Aptos</vt:lpstr>
      <vt:lpstr>Aptos Narrow</vt:lpstr>
      <vt:lpstr>Arial</vt:lpstr>
      <vt:lpstr>Calibri</vt:lpstr>
      <vt:lpstr>Calibri Light</vt:lpstr>
      <vt:lpstr>Courier New</vt:lpstr>
      <vt:lpstr>National2</vt:lpstr>
      <vt:lpstr>Raleway</vt:lpstr>
      <vt:lpstr>Raleway ExtraBold</vt:lpstr>
      <vt:lpstr>Symbol</vt:lpstr>
      <vt:lpstr>Office Theme</vt:lpstr>
      <vt:lpstr>1_Office Theme</vt:lpstr>
      <vt:lpstr>PowerPoint Presentation</vt:lpstr>
      <vt:lpstr> ICS Spotlight: Is Digital Working at System Level?</vt:lpstr>
      <vt:lpstr>Outline of Session </vt:lpstr>
      <vt:lpstr>ICS Digital Council – who are we </vt:lpstr>
      <vt:lpstr>PowerPoint Presentation</vt:lpstr>
      <vt:lpstr>Summary of Process and Findings</vt:lpstr>
      <vt:lpstr>PowerPoint Presentation</vt:lpstr>
      <vt:lpstr>PowerPoint Presentation</vt:lpstr>
      <vt:lpstr>PowerPoint Presentation</vt:lpstr>
      <vt:lpstr>PowerPoint Presentation</vt:lpstr>
      <vt:lpstr>PowerPoint Presentation</vt:lpstr>
      <vt:lpstr>PowerPoint Presentation</vt:lpstr>
      <vt:lpstr>The Outcome – The CIO View</vt:lpstr>
      <vt:lpstr>The Outcome – The CXIO View</vt:lpstr>
      <vt:lpstr>Dr Deepa Shanmugasundaram, CCIO, Mid and South Essex ICS</vt:lpstr>
      <vt:lpstr>PowerPoint Presentation</vt:lpstr>
      <vt:lpstr>PowerPoint Presentation</vt:lpstr>
      <vt:lpstr>DIGITAL IN NHS  </vt:lpstr>
      <vt:lpstr>PLAN FOR DIGITAL HEALTH &amp; SOCIAL CARE </vt:lpstr>
      <vt:lpstr>WHAT GOOD LOOKS LIKE </vt:lpstr>
      <vt:lpstr>IS DIGITAL WORKING AT SYSTEM LEVEL </vt:lpstr>
      <vt:lpstr>DIGITAL TRANSFORMATION  </vt:lpstr>
      <vt:lpstr>PAIN POINTS - CCIO VIEW </vt:lpstr>
      <vt:lpstr>WHAT DO SYSTEMS WANT FROM NHSE  </vt:lpstr>
      <vt:lpstr>Linda Vernon Head of digital empowerment, Lancashire and South Cumbria Integrated Care Board</vt:lpstr>
      <vt:lpstr>PowerPoint Presentation</vt:lpstr>
      <vt:lpstr>PowerPoint Presentation</vt:lpstr>
      <vt:lpstr>PowerPoint Presentation</vt:lpstr>
      <vt:lpstr>PowerPoint Presentation</vt:lpstr>
      <vt:lpstr>PowerPoint Presentation</vt:lpstr>
      <vt:lpstr>Lancashire &amp; South Cumbria Pain Points</vt:lpstr>
      <vt:lpstr>Lancashire &amp; South Cumbria Pain Points</vt:lpstr>
      <vt:lpstr>Next Steps (Calls to Action)</vt:lpstr>
      <vt:lpstr>Additional Feedback and Supportive Information  to Inform Discussion  collected from our Community</vt:lpstr>
      <vt:lpstr>Highlighted Principles from SME</vt:lpstr>
      <vt:lpstr>Further Discussion Points</vt:lpstr>
      <vt:lpstr>PowerPoint Presentation</vt:lpstr>
      <vt:lpstr>The Complete Results (CIO)</vt:lpstr>
      <vt:lpstr>The Complete Results (CXIO)</vt:lpstr>
      <vt:lpstr>PowerPoint Presentation</vt:lpstr>
      <vt:lpstr>Where are your priorities?  What solutions can we forward? What is in our control?</vt:lpstr>
      <vt:lpstr>Finding the balance</vt:lpstr>
      <vt:lpstr>Next Steps</vt:lpstr>
      <vt:lpstr>Thoughts from Another Sector Ted.Rees@member.wcit.org.uk</vt:lpstr>
      <vt:lpstr>Thoughts from Another Sector Ted.Rees@member.wcit.org.uk</vt:lpstr>
      <vt:lpstr>Thoughts from Another Sector Ted.Rees@member.wcit.org.uk</vt:lpstr>
      <vt:lpstr>Thoughts from Another Sector Ted.Rees@member.wcit.org.uk</vt:lpstr>
      <vt:lpstr>Mentoring/Action Learning Set  17th September 12:30-14:00</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tommy h h</dc:creator>
  <cp:lastModifiedBy>Sebastian Raphael Biggs</cp:lastModifiedBy>
  <cp:revision>17</cp:revision>
  <dcterms:created xsi:type="dcterms:W3CDTF">2022-03-28T15:18:42Z</dcterms:created>
  <dcterms:modified xsi:type="dcterms:W3CDTF">2024-07-18T13:13:24Z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0x010100335B99B8AFC2CC4A85B194BBC3761AA5</vt:lpwstr>
  </property>
</Properties>
</file>