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sldIdLst>
    <p:sldId id="559" r:id="rId2"/>
    <p:sldId id="548" r:id="rId3"/>
    <p:sldId id="549" r:id="rId4"/>
    <p:sldId id="550" r:id="rId5"/>
    <p:sldId id="294" r:id="rId6"/>
    <p:sldId id="525" r:id="rId7"/>
    <p:sldId id="552" r:id="rId8"/>
    <p:sldId id="557" r:id="rId9"/>
    <p:sldId id="546" r:id="rId10"/>
    <p:sldId id="589" r:id="rId11"/>
    <p:sldId id="560" r:id="rId12"/>
    <p:sldId id="554" r:id="rId13"/>
    <p:sldId id="297" r:id="rId14"/>
    <p:sldId id="298" r:id="rId15"/>
    <p:sldId id="551" r:id="rId16"/>
    <p:sldId id="555" r:id="rId17"/>
    <p:sldId id="547" r:id="rId18"/>
    <p:sldId id="323" r:id="rId19"/>
    <p:sldId id="286" r:id="rId20"/>
    <p:sldId id="348" r:id="rId21"/>
    <p:sldId id="268" r:id="rId22"/>
    <p:sldId id="590" r:id="rId23"/>
    <p:sldId id="591" r:id="rId24"/>
    <p:sldId id="592" r:id="rId25"/>
    <p:sldId id="465" r:id="rId26"/>
    <p:sldId id="519" r:id="rId27"/>
    <p:sldId id="593" r:id="rId28"/>
    <p:sldId id="598" r:id="rId29"/>
    <p:sldId id="600" r:id="rId30"/>
    <p:sldId id="556" r:id="rId31"/>
    <p:sldId id="558" r:id="rId32"/>
    <p:sldId id="594" r:id="rId33"/>
    <p:sldId id="595" r:id="rId34"/>
    <p:sldId id="339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.houben" initials="D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BEC8"/>
    <a:srgbClr val="009DC5"/>
    <a:srgbClr val="706F6F"/>
    <a:srgbClr val="6F7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25"/>
    <p:restoredTop sz="89191" autoAdjust="0"/>
  </p:normalViewPr>
  <p:slideViewPr>
    <p:cSldViewPr snapToGrid="0" snapToObjects="1">
      <p:cViewPr varScale="1">
        <p:scale>
          <a:sx n="98" d="100"/>
          <a:sy n="98" d="100"/>
        </p:scale>
        <p:origin x="20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CBD5C-8B9B-CE48-9EA6-A526BF05B923}" type="datetimeFigureOut">
              <a:rPr lang="nl-NL" smtClean="0"/>
              <a:t>15-07-2024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2FC4-936A-B444-BE14-87C72B4302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71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25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764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951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03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15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761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3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-afbeelding 1">
            <a:extLst>
              <a:ext uri="{FF2B5EF4-FFF2-40B4-BE49-F238E27FC236}">
                <a16:creationId xmlns:a16="http://schemas.microsoft.com/office/drawing/2014/main" id="{D3B21829-6B69-3D2D-E098-D810ECCED4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Tijdelijke aanduiding voor notities 2">
            <a:extLst>
              <a:ext uri="{FF2B5EF4-FFF2-40B4-BE49-F238E27FC236}">
                <a16:creationId xmlns:a16="http://schemas.microsoft.com/office/drawing/2014/main" id="{BE97CD0F-151E-F6AF-E29B-8FC13B0886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8676" name="Tijdelijke aanduiding voor dianummer 3">
            <a:extLst>
              <a:ext uri="{FF2B5EF4-FFF2-40B4-BE49-F238E27FC236}">
                <a16:creationId xmlns:a16="http://schemas.microsoft.com/office/drawing/2014/main" id="{B6C36846-1FCB-4A81-A087-2AEDBB0A6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AE9F9B-D46E-334B-96FB-5D42B7D003A4}" type="slidenum">
              <a:rPr lang="nl-NL" altLang="nl-NL"/>
              <a:pPr eaLnBrk="1" hangingPunct="1"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2701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30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26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033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587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84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323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42FC4-936A-B444-BE14-87C72B43024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00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3BE161-D0EF-644C-9EBF-6D958F171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E129AC-0AA2-D342-A094-D0A68405F5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400" y="675323"/>
            <a:ext cx="9906000" cy="2387600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Presentatie titel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8069C473-4D2C-B245-9157-B8E208298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400" y="3136567"/>
            <a:ext cx="9906000" cy="21948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z="2400" b="0" dirty="0"/>
              <a:t>Plaatsnaam, 20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20236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02ADA7-9D5D-7E4D-A023-E3671015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3040" cy="1325563"/>
          </a:xfrm>
        </p:spPr>
        <p:txBody>
          <a:bodyPr anchor="b" anchorCtr="0"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5E1B01-7BE9-1D49-9EB3-0DF546295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083040" cy="4000409"/>
          </a:xfrm>
        </p:spPr>
        <p:txBody>
          <a:bodyPr vert="eaVert"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FC0733-3BCD-7D49-BA59-1004DFED4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9D5A3D3F-4C3F-2646-9872-C4384F4DAEB2}" type="datetime4">
              <a:rPr lang="nl-NL" smtClean="0"/>
              <a:t>15 juli 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C778CC-E078-1143-B27A-5B053F46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2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13FEBC8-9DC6-5742-A6CA-9F31B335B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67441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2A86DCB-3A20-BE4C-A6C8-EECFEA4A7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67441"/>
          </a:xfrm>
        </p:spPr>
        <p:txBody>
          <a:bodyPr vert="eaVert"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1F93CC-0A3C-9A44-834C-FE230C389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8ECABA45-19DB-DF43-A016-64A805A02DC4}" type="datetime4">
              <a:rPr lang="nl-NL" smtClean="0"/>
              <a:t>15 juli 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1DD8EA-BA9E-5947-8EA7-844B6FC4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66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CA546F-0226-C242-B965-F0667A24B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78536" cy="4170139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2826F656-C9D5-534C-ABFE-FFD15431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E0A-AB16-EC47-BEE0-3AACD4DD8B52}" type="datetime4">
              <a:rPr lang="nl-NL" smtClean="0"/>
              <a:t>15 juli 2024</a:t>
            </a:fld>
            <a:endParaRPr lang="nl-NL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54C6E790-DA19-944D-9BC3-532A0A33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BE9EB82-B8A5-7F46-811A-18FA02F8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6000"/>
            <a:ext cx="8978537" cy="1324051"/>
          </a:xfrm>
        </p:spPr>
        <p:txBody>
          <a:bodyPr wrap="square" anchor="b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5515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B0D92-45BB-C047-ADE1-F87CA686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3887"/>
            <a:ext cx="8984887" cy="1853348"/>
          </a:xfrm>
        </p:spPr>
        <p:txBody>
          <a:bodyPr anchor="b">
            <a:no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AAA6CA-3B34-7B40-96F8-A3D76C246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06532"/>
            <a:ext cx="8984887" cy="15001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6F707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5D772D-EFE0-7F4E-97B0-C9834FF4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9BF1F276-43A0-D848-8785-E8B765495245}" type="datetime4">
              <a:rPr lang="nl-NL" smtClean="0"/>
              <a:t>15 juli 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72216F-C264-9E4C-A7B1-349DAA68D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856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8B65E-7297-A044-B6D3-9A8D5D07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 anchorCtr="0"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906DD6-CECA-3A4D-8114-BD21F5319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8A4DAF-754A-F04A-9A74-08D734A8F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ECEC10-B78A-334B-B0E1-04CF2CA2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6E7D74F5-1B1B-4B4A-BFF3-E5751E343B58}" type="datetime4">
              <a:rPr lang="nl-NL" smtClean="0"/>
              <a:t>15 juli 2024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EF5CA1-FD41-4045-9580-5E8AB14D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84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346AF-5718-7F4F-9D74-337CD00B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 anchorCtr="0"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320534-6961-A448-BAF3-FE88C086F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1093" y="1762508"/>
            <a:ext cx="5157787" cy="3684588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84837B3-AC79-4144-820D-EA6158AF8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2508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FE9160D-C104-7C48-9B2B-A33BF9689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D0D691B7-B214-4847-A85F-4D9C166D4E98}" type="datetime4">
              <a:rPr lang="nl-NL" smtClean="0"/>
              <a:t>15 juli 2024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F334A0-C730-1E47-AD9B-1A38AB2B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07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C9C93-296A-3D41-AAA2-7431F827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76510" cy="1325563"/>
          </a:xfrm>
        </p:spPr>
        <p:txBody>
          <a:bodyPr anchor="b" anchorCtr="0"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0817CD6-B7EA-604E-AD9B-4DAE455A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31B936A2-E126-D84D-A496-163A89766517}" type="datetime4">
              <a:rPr lang="nl-NL" smtClean="0"/>
              <a:t>15 juli 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4C3FEA-E2A1-6342-80E9-2667FD3B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34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0A5A5D-9DB4-1344-B037-F790CE8E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D44A854F-1A8B-924B-9E65-F4B4CB571D7B}" type="datetime4">
              <a:rPr lang="nl-NL" smtClean="0"/>
              <a:t>15 juli 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97C56A8-E35F-A546-813B-0A252AC88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56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D5B5A-F022-0F4C-BDF1-DE7DCC1E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75362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14A153-0117-8843-9E20-CC99C0E8B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4FEFF5-FB47-3741-810B-7773F5B7B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120831-22EA-0C4A-BCD8-6B67E479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95623177-9A73-4041-9DE3-42551B0B6650}" type="datetime4">
              <a:rPr lang="nl-NL" smtClean="0"/>
              <a:t>15 juli 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B2A3BF-5F60-EC43-A444-E3690A8B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6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39BDE-6DAC-8D41-9EFD-6F9DA62C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88332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4CF3AAD-36EC-F64C-8D56-0E96C3743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C9DF6B-1817-0348-B2E2-BCCEA3C6C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687B43-6000-FB48-9591-51DC64B8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/>
          <a:lstStyle/>
          <a:p>
            <a:fld id="{814F6DE6-4963-F741-A3FF-F5DCAEB5E9C0}" type="datetime4">
              <a:rPr lang="nl-NL" smtClean="0"/>
              <a:t>15 juli 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25B58A4-6B24-A74F-BC6A-C0896EB1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21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669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" Target="../slides/slide6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8140C76-41E4-2B43-82B2-D5C5708D2E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004560"/>
            <a:ext cx="12192000" cy="85344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F6DBDEF-DFC1-7E4E-B970-2CDD9B6D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78536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80C290-ED2F-4242-B376-334835DD2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8978537" cy="4170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C39112-91B7-9543-9476-720854820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8639" y="6192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9DC5"/>
                </a:solidFill>
              </a:defRPr>
            </a:lvl1pPr>
          </a:lstStyle>
          <a:p>
            <a:fld id="{B66A2E0A-AB16-EC47-BEE0-3AACD4DD8B52}" type="datetime4">
              <a:rPr lang="nl-NL" smtClean="0"/>
              <a:t>15 juli 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508469-6FB3-E041-854D-5251D6AA5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8391" y="6192197"/>
            <a:ext cx="2989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2A5D705-EB47-1D42-9EFF-F20B00FA95F3}"/>
              </a:ext>
            </a:extLst>
          </p:cNvPr>
          <p:cNvCxnSpPr/>
          <p:nvPr userDrawn="1"/>
        </p:nvCxnSpPr>
        <p:spPr>
          <a:xfrm>
            <a:off x="0" y="6002203"/>
            <a:ext cx="12192000" cy="0"/>
          </a:xfrm>
          <a:prstGeom prst="line">
            <a:avLst/>
          </a:prstGeom>
          <a:ln w="12700" cap="flat" cmpd="sng" algn="ctr">
            <a:solidFill>
              <a:srgbClr val="009DC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Afbeelding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D6A2A9-2E76-2848-B1E4-001D80CBF5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60289" y="6222899"/>
            <a:ext cx="303719" cy="303719"/>
          </a:xfrm>
          <a:prstGeom prst="rect">
            <a:avLst/>
          </a:prstGeom>
        </p:spPr>
      </p:pic>
      <p:pic>
        <p:nvPicPr>
          <p:cNvPr id="10" name="Afbeelding 9">
            <a:hlinkClick r:id="rId15" action="ppaction://hlinksldjump"/>
            <a:extLst>
              <a:ext uri="{FF2B5EF4-FFF2-40B4-BE49-F238E27FC236}">
                <a16:creationId xmlns:a16="http://schemas.microsoft.com/office/drawing/2014/main" id="{C2C60EBA-C84E-294B-A846-6FB1535F0E7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747243" y="6219822"/>
            <a:ext cx="303719" cy="303719"/>
          </a:xfrm>
          <a:prstGeom prst="rect">
            <a:avLst/>
          </a:prstGeom>
        </p:spPr>
      </p:pic>
      <p:pic>
        <p:nvPicPr>
          <p:cNvPr id="14" name="Afbeelding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70612C-D2A0-7346-8591-45704654FE9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503757" y="6226478"/>
            <a:ext cx="304788" cy="303719"/>
          </a:xfrm>
          <a:prstGeom prst="rect">
            <a:avLst/>
          </a:prstGeom>
        </p:spPr>
      </p:pic>
      <p:pic>
        <p:nvPicPr>
          <p:cNvPr id="16" name="Afbeelding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16D3150-C6F2-AF4A-8212-33E69FB55DF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34197" y="6226478"/>
            <a:ext cx="304788" cy="30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706F6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15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706F6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7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12" Type="http://schemas.openxmlformats.org/officeDocument/2006/relationships/image" Target="../media/image46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11" Type="http://schemas.openxmlformats.org/officeDocument/2006/relationships/image" Target="../media/image45.png"/><Relationship Id="rId5" Type="http://schemas.openxmlformats.org/officeDocument/2006/relationships/image" Target="../media/image39.tiff"/><Relationship Id="rId10" Type="http://schemas.openxmlformats.org/officeDocument/2006/relationships/image" Target="../media/image44.tiff"/><Relationship Id="rId4" Type="http://schemas.openxmlformats.org/officeDocument/2006/relationships/image" Target="../media/image38.tiff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C6FA1-7A15-E04A-B0AF-D023397D3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Integration of </a:t>
            </a:r>
            <a:r>
              <a:rPr lang="nl-NL" dirty="0" err="1"/>
              <a:t>cancer</a:t>
            </a:r>
            <a:r>
              <a:rPr lang="nl-NL" dirty="0"/>
              <a:t> services: The </a:t>
            </a:r>
            <a:r>
              <a:rPr lang="nl-NL" dirty="0" err="1"/>
              <a:t>role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importance</a:t>
            </a:r>
            <a:r>
              <a:rPr lang="nl-NL" dirty="0"/>
              <a:t> of </a:t>
            </a:r>
            <a:r>
              <a:rPr lang="nl-NL" dirty="0" err="1"/>
              <a:t>regional</a:t>
            </a:r>
            <a:r>
              <a:rPr lang="nl-NL" dirty="0"/>
              <a:t> </a:t>
            </a:r>
            <a:r>
              <a:rPr lang="nl-NL" dirty="0" err="1"/>
              <a:t>multidisciplinary</a:t>
            </a:r>
            <a:r>
              <a:rPr lang="nl-NL" dirty="0"/>
              <a:t> team meetings (</a:t>
            </a:r>
            <a:r>
              <a:rPr lang="nl-NL" dirty="0" err="1"/>
              <a:t>MTDs</a:t>
            </a:r>
            <a:r>
              <a:rPr lang="nl-NL" dirty="0"/>
              <a:t>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AC25DC-7114-134B-8844-8537AC9E8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3193476"/>
            <a:ext cx="9906000" cy="1655762"/>
          </a:xfrm>
        </p:spPr>
        <p:txBody>
          <a:bodyPr/>
          <a:lstStyle/>
          <a:p>
            <a:endParaRPr lang="nl-NL" dirty="0"/>
          </a:p>
          <a:p>
            <a:r>
              <a:rPr lang="nl-NL" sz="2800" dirty="0"/>
              <a:t>Prof. J.J.M. (Koos) van der Hoeven, </a:t>
            </a:r>
            <a:r>
              <a:rPr lang="nl-NL" sz="2800" dirty="0" err="1"/>
              <a:t>medical</a:t>
            </a:r>
            <a:r>
              <a:rPr lang="nl-NL" sz="2800" dirty="0"/>
              <a:t> </a:t>
            </a:r>
            <a:r>
              <a:rPr lang="nl-NL" sz="2800" dirty="0" err="1"/>
              <a:t>oncologist</a:t>
            </a:r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Chair </a:t>
            </a:r>
            <a:r>
              <a:rPr lang="nl-NL" sz="2800" dirty="0" err="1"/>
              <a:t>regional</a:t>
            </a:r>
            <a:r>
              <a:rPr lang="nl-NL" sz="2800" dirty="0"/>
              <a:t> </a:t>
            </a:r>
            <a:r>
              <a:rPr lang="nl-NL" sz="2800" dirty="0" err="1"/>
              <a:t>cancer</a:t>
            </a:r>
            <a:r>
              <a:rPr lang="nl-NL" sz="2800" dirty="0"/>
              <a:t> </a:t>
            </a:r>
            <a:r>
              <a:rPr lang="nl-NL" sz="2800" dirty="0" err="1"/>
              <a:t>network</a:t>
            </a:r>
            <a:r>
              <a:rPr lang="nl-NL" sz="2800" dirty="0"/>
              <a:t> </a:t>
            </a:r>
            <a:r>
              <a:rPr lang="nl-NL" sz="2800" dirty="0" err="1"/>
              <a:t>Oncomid</a:t>
            </a:r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Summer Schools, Durham, 18 </a:t>
            </a:r>
            <a:r>
              <a:rPr lang="nl-NL" sz="2800" dirty="0" err="1"/>
              <a:t>July</a:t>
            </a:r>
            <a:r>
              <a:rPr lang="nl-NL" sz="2800" dirty="0"/>
              <a:t> 2024</a:t>
            </a:r>
          </a:p>
        </p:txBody>
      </p:sp>
      <p:pic>
        <p:nvPicPr>
          <p:cNvPr id="4" name="Afbeelding 3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D869D448-409E-E26A-C8FD-649D3761F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6" t="32743" r="11800" b="41603"/>
          <a:stretch/>
        </p:blipFill>
        <p:spPr>
          <a:xfrm>
            <a:off x="8623138" y="5697545"/>
            <a:ext cx="2257064" cy="7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7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F196FF-6952-7563-83E6-FDEC3268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ensure equal access and optimal treatment for every cancer patient in the Netherlands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BD16227-E1AD-6D7E-8D59-CF9AD1A1F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214846"/>
            <a:ext cx="5948831" cy="6094642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8000" dirty="0">
                <a:solidFill>
                  <a:schemeClr val="bg1"/>
                </a:solidFill>
              </a:rPr>
              <a:t>Not every suspicion of cancer leads to a cancer diagnosis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chemeClr val="bg1"/>
                </a:solidFill>
              </a:rPr>
              <a:t>Rapid referral for further diagnosis if cancer is suspected, within a week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chemeClr val="bg1"/>
                </a:solidFill>
              </a:rPr>
              <a:t>Once the cancer diagnosis is confirmed, standardized examinations are carried out to further stage the disease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chemeClr val="bg1"/>
                </a:solidFill>
              </a:rPr>
              <a:t>Discussion at a multidisciplinary team meeting within three weeks after referral, treatment proposal is formulated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chemeClr val="bg1"/>
                </a:solidFill>
              </a:rPr>
              <a:t>The location of treatment depends on the type of cancer, extent of the disease, comorbidity and wishes of the patient</a:t>
            </a:r>
          </a:p>
          <a:p>
            <a:pPr>
              <a:lnSpc>
                <a:spcPct val="90000"/>
              </a:lnSpc>
            </a:pPr>
            <a:endParaRPr lang="en-US" sz="8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80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r>
              <a:rPr lang="en-US" sz="1500" dirty="0">
                <a:solidFill>
                  <a:srgbClr val="FEFFFF"/>
                </a:solidFill>
              </a:rPr>
              <a:t>.  </a:t>
            </a:r>
          </a:p>
          <a:p>
            <a:pPr marL="0"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r>
              <a:rPr lang="en-US" sz="1500" dirty="0">
                <a:solidFill>
                  <a:srgbClr val="FEFFFF"/>
                </a:solidFill>
              </a:rPr>
              <a:t>.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A32F38-A42A-5676-1182-04DC2C0C8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5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79C3AEC-93FA-F736-D3DB-5435194AB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2692" y="1760924"/>
            <a:ext cx="3126581" cy="4168775"/>
          </a:xfrm>
          <a:prstGeom prst="rect">
            <a:avLst/>
          </a:prstGeo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990EB13-86F9-E280-FF11-A51602F8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E0A-AB16-EC47-BEE0-3AACD4DD8B52}" type="datetime4">
              <a:rPr lang="nl-NL" smtClean="0"/>
              <a:t>15 juli 2024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D155A32-A3E2-E064-571D-E950B8C6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6000"/>
            <a:ext cx="10289147" cy="13240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Thesis </a:t>
            </a:r>
            <a:r>
              <a:rPr lang="nl-NL" dirty="0" err="1"/>
              <a:t>Dr</a:t>
            </a:r>
            <a:r>
              <a:rPr lang="nl-NL" dirty="0"/>
              <a:t> Janneke Walraven ‘</a:t>
            </a:r>
            <a:r>
              <a:rPr lang="nl-NL" dirty="0" err="1"/>
              <a:t>Towards</a:t>
            </a:r>
            <a:r>
              <a:rPr lang="nl-NL" dirty="0"/>
              <a:t> </a:t>
            </a:r>
            <a:r>
              <a:rPr lang="nl-NL" dirty="0" err="1"/>
              <a:t>sustainable</a:t>
            </a:r>
            <a:r>
              <a:rPr lang="nl-NL" dirty="0"/>
              <a:t> </a:t>
            </a:r>
            <a:r>
              <a:rPr lang="nl-NL" dirty="0" err="1"/>
              <a:t>multidisciplinary</a:t>
            </a:r>
            <a:r>
              <a:rPr lang="nl-NL" dirty="0"/>
              <a:t> team meetings in </a:t>
            </a:r>
            <a:r>
              <a:rPr lang="nl-NL" dirty="0" err="1"/>
              <a:t>oncology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306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D588450-C260-5A5C-5BF9-E4AC7BF14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MDTM: a </a:t>
            </a:r>
            <a:r>
              <a:rPr lang="en-US" sz="4000" dirty="0">
                <a:solidFill>
                  <a:srgbClr val="FFFFFF"/>
                </a:solidFill>
                <a:latin typeface="+mj-lt"/>
              </a:rPr>
              <a:t>heavy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burden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1A9A885-12A6-1332-320D-6CEB2024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  <a:effectLst/>
              </a:rPr>
              <a:t>Analysis of 105.000 patients with cancer: A nationwide population-based study in the Netherlands. </a:t>
            </a:r>
            <a:r>
              <a:rPr lang="en-US" sz="2400" dirty="0" err="1">
                <a:solidFill>
                  <a:srgbClr val="FEFFFF"/>
                </a:solidFill>
                <a:effectLst/>
              </a:rPr>
              <a:t>Walraven</a:t>
            </a:r>
            <a:r>
              <a:rPr lang="en-US" sz="2400" dirty="0">
                <a:solidFill>
                  <a:srgbClr val="FEFFFF"/>
                </a:solidFill>
                <a:effectLst/>
              </a:rPr>
              <a:t> J et al, EJC 2019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FEFFFF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Have all these patients really been discussed in the MDTM?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CE06980-E779-A532-1BCE-A6E657BF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r>
              <a:rPr lang="nl-NL" dirty="0"/>
              <a:t>	</a:t>
            </a:r>
          </a:p>
          <a:p>
            <a:endParaRPr lang="nl-NL" dirty="0"/>
          </a:p>
          <a:p>
            <a:pPr>
              <a:buNone/>
            </a:pPr>
            <a:r>
              <a:rPr lang="nl-NL" dirty="0"/>
              <a:t>	</a:t>
            </a:r>
          </a:p>
          <a:p>
            <a:pPr>
              <a:buNone/>
            </a:pP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6309320"/>
            <a:ext cx="1224136" cy="34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11F81CA-D981-421D-80CE-D43500BA6F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5313" y="201900"/>
            <a:ext cx="9144000" cy="58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1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r>
              <a:rPr lang="nl-NL" dirty="0"/>
              <a:t>	</a:t>
            </a:r>
          </a:p>
          <a:p>
            <a:endParaRPr lang="nl-NL" dirty="0"/>
          </a:p>
          <a:p>
            <a:pPr>
              <a:buNone/>
            </a:pPr>
            <a:r>
              <a:rPr lang="nl-NL" dirty="0"/>
              <a:t>	</a:t>
            </a:r>
          </a:p>
          <a:p>
            <a:pPr>
              <a:buNone/>
            </a:pP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6309320"/>
            <a:ext cx="1224136" cy="34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958" y="201899"/>
            <a:ext cx="9353005" cy="60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587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E62C8B-DE51-8ADB-3222-643F1282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 matters who </a:t>
            </a:r>
            <a:r>
              <a:rPr lang="en-US" sz="4000" dirty="0">
                <a:solidFill>
                  <a:srgbClr val="FFFFFF"/>
                </a:solidFill>
                <a:latin typeface="+mj-lt"/>
              </a:rPr>
              <a:t>is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present at the MDTM!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1FD7B26-0047-6733-DA23-92A7528A4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  <a:effectLst/>
              </a:rPr>
              <a:t>For patients with MIBC, the probability of being discussed in a MDTM was associated with age, performance status and receiving treatment with curative intent, especially if a representative of a hospital in which patients can be operated on for bladder cancer was present. Future studies should focus on the impact of MDTM advice on survival data.  </a:t>
            </a:r>
            <a:r>
              <a:rPr lang="en-US" sz="2400" dirty="0" err="1">
                <a:solidFill>
                  <a:srgbClr val="FEFFFF"/>
                </a:solidFill>
                <a:effectLst/>
              </a:rPr>
              <a:t>Walraven</a:t>
            </a:r>
            <a:r>
              <a:rPr lang="en-US" sz="2400" dirty="0">
                <a:solidFill>
                  <a:srgbClr val="FEFFFF"/>
                </a:solidFill>
                <a:effectLst/>
              </a:rPr>
              <a:t> J et al. BJU Int 2023;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Some patients need to be referred to specialized </a:t>
            </a:r>
            <a:r>
              <a:rPr lang="en-US" sz="2400" dirty="0" err="1">
                <a:solidFill>
                  <a:srgbClr val="FEFFFF"/>
                </a:solidFill>
              </a:rPr>
              <a:t>centres</a:t>
            </a:r>
            <a:r>
              <a:rPr lang="en-US" sz="2400" dirty="0">
                <a:solidFill>
                  <a:srgbClr val="FEFFFF"/>
                </a:solidFill>
              </a:rPr>
              <a:t> for low volume/high complex procedures. Selection procedures are crucial</a:t>
            </a:r>
          </a:p>
          <a:p>
            <a:pPr marL="0">
              <a:lnSpc>
                <a:spcPct val="90000"/>
              </a:lnSpc>
            </a:pPr>
            <a:endParaRPr lang="en-US" sz="2400" dirty="0">
              <a:solidFill>
                <a:srgbClr val="FEFFFF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736465-0C51-D2FB-F08F-2FE2C52F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71EAEDC-8273-1101-8FD6-64AC64CC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Regional MDTMs in the past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02DDB0E-7DD7-0865-3BC2-53781A96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Images sent on </a:t>
            </a:r>
            <a:r>
              <a:rPr lang="en-US" sz="2400" dirty="0" err="1">
                <a:solidFill>
                  <a:srgbClr val="FEFFFF"/>
                </a:solidFill>
              </a:rPr>
              <a:t>CD-roms</a:t>
            </a:r>
            <a:endParaRPr lang="en-US" sz="24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Clinical information came by fax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Information was frequently incomplete or not available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Patients had to be referred in person to achieve a good advice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Expert teams visited the hospitals in person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DF9739C-677A-AB45-C5A8-6329813F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71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Requirements for an optimal  regional MDTM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A9D598-B381-2E60-76EC-4283AE95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EFFFF"/>
                </a:solidFill>
              </a:rPr>
              <a:t>well scheduled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EFFFF"/>
                </a:solidFill>
              </a:rPr>
              <a:t>prepared by all core members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EFFFF"/>
                </a:solidFill>
              </a:rPr>
              <a:t>guided by a qualified chairperson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EFFFF"/>
                </a:solidFill>
              </a:rPr>
              <a:t>supported by administrators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E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rgbClr val="FEFFFF"/>
                </a:solidFill>
              </a:rPr>
              <a:t>                                       AND</a:t>
            </a:r>
          </a:p>
          <a:p>
            <a:pPr marL="0">
              <a:lnSpc>
                <a:spcPct val="90000"/>
              </a:lnSpc>
            </a:pPr>
            <a:endParaRPr lang="en-US" sz="28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EFFFF"/>
                </a:solidFill>
              </a:rPr>
              <a:t>facilitated by an excellent exchange of data and images between the hospitals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94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581768-FF2F-A14D-BE23-41F1208335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008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56EAB6-89DA-2047-82A1-1EE90FF3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0035"/>
            <a:ext cx="8978537" cy="1324051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+mj-lt"/>
              </a:rPr>
              <a:t>Regional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j-lt"/>
              </a:rPr>
              <a:t>cancer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j-lt"/>
              </a:rPr>
              <a:t>network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j-lt"/>
              </a:rPr>
              <a:t>Oncomid</a:t>
            </a:r>
            <a:endParaRPr lang="nl-N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8F340627-AFD6-4D68-82C4-A2729C5ECAE6}"/>
              </a:ext>
            </a:extLst>
          </p:cNvPr>
          <p:cNvSpPr txBox="1">
            <a:spLocks/>
          </p:cNvSpPr>
          <p:nvPr/>
        </p:nvSpPr>
        <p:spPr>
          <a:xfrm>
            <a:off x="662292" y="2302194"/>
            <a:ext cx="8305800" cy="4170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06F6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706F6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06F6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CE458ED7-FB87-5D55-287C-65C939F9E58B}"/>
              </a:ext>
            </a:extLst>
          </p:cNvPr>
          <p:cNvSpPr/>
          <p:nvPr/>
        </p:nvSpPr>
        <p:spPr>
          <a:xfrm>
            <a:off x="9630384" y="-180283"/>
            <a:ext cx="2561617" cy="609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15432E64-6455-C46F-5CD7-85FE1B38FC19}"/>
              </a:ext>
            </a:extLst>
          </p:cNvPr>
          <p:cNvGrpSpPr/>
          <p:nvPr/>
        </p:nvGrpSpPr>
        <p:grpSpPr>
          <a:xfrm>
            <a:off x="9630384" y="465234"/>
            <a:ext cx="2561617" cy="6641774"/>
            <a:chOff x="9630383" y="1665"/>
            <a:chExt cx="2561617" cy="6641774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5C654839-D752-C384-2189-5A0A071DAEE3}"/>
                </a:ext>
              </a:extLst>
            </p:cNvPr>
            <p:cNvSpPr/>
            <p:nvPr/>
          </p:nvSpPr>
          <p:spPr>
            <a:xfrm>
              <a:off x="9630383" y="1665"/>
              <a:ext cx="2561617" cy="6094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348882BB-3639-5B5B-EF3B-2FBD89B48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134466" y="980249"/>
              <a:ext cx="1417942" cy="503407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1A9FF36E-4AE6-6327-3EDF-2684EC29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319227" y="2740846"/>
              <a:ext cx="1291189" cy="367989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7CDD46FD-0408-C4E9-AB19-F807A3A0C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0337067" y="3870136"/>
              <a:ext cx="1257505" cy="486948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D2810551-8692-F330-9E64-68358D9EC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0267226" y="5242804"/>
              <a:ext cx="1468626" cy="577007"/>
            </a:xfrm>
            <a:prstGeom prst="rect">
              <a:avLst/>
            </a:prstGeom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E2E59281-F0EF-0AD0-6EDB-64AA94069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574017" y="4409816"/>
              <a:ext cx="855044" cy="889088"/>
            </a:xfrm>
            <a:prstGeom prst="rect">
              <a:avLst/>
            </a:prstGeom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2C046512-10EA-D5BE-0549-5DC6CFBF7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660346" y="1969093"/>
              <a:ext cx="608953" cy="608953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CBEAAEB8-55F0-23EF-65AA-43982B6C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9970285" y="1559008"/>
              <a:ext cx="1706522" cy="262612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09016B79-693B-D1D4-1384-4E79F3888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79318" y="3330347"/>
              <a:ext cx="849743" cy="303265"/>
            </a:xfrm>
            <a:prstGeom prst="rect">
              <a:avLst/>
            </a:prstGeom>
          </p:spPr>
        </p:pic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50AD7B5B-D651-E3B9-D542-0207A128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10402640" y="249008"/>
              <a:ext cx="1026421" cy="560274"/>
            </a:xfrm>
            <a:prstGeom prst="rect">
              <a:avLst/>
            </a:prstGeom>
          </p:spPr>
        </p:pic>
        <p:pic>
          <p:nvPicPr>
            <p:cNvPr id="29" name="Afbeelding 28" descr="Afbeelding met tekst, Lettertype, logo, Graphics&#10;&#10;Automatisch gegenereerde beschrijving">
              <a:extLst>
                <a:ext uri="{FF2B5EF4-FFF2-40B4-BE49-F238E27FC236}">
                  <a16:creationId xmlns:a16="http://schemas.microsoft.com/office/drawing/2014/main" id="{E7368B61-DBD0-DA53-654B-AD36257E4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356" t="32743" r="11800" b="41603"/>
            <a:stretch/>
          </p:blipFill>
          <p:spPr>
            <a:xfrm>
              <a:off x="10075070" y="6078754"/>
              <a:ext cx="1779502" cy="564685"/>
            </a:xfrm>
            <a:prstGeom prst="rect">
              <a:avLst/>
            </a:prstGeom>
          </p:spPr>
        </p:pic>
      </p:grpSp>
      <p:pic>
        <p:nvPicPr>
          <p:cNvPr id="4" name="Picture 2" descr="https://oncomid.nl/wp-content/uploads/2021/01/kaart-NL@2x-1024x669.png">
            <a:extLst>
              <a:ext uri="{FF2B5EF4-FFF2-40B4-BE49-F238E27FC236}">
                <a16:creationId xmlns:a16="http://schemas.microsoft.com/office/drawing/2014/main" id="{9FE5F4CA-19F7-1E7D-4163-D7757FC527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54" y="1692275"/>
            <a:ext cx="6392891" cy="41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3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Guiding principle for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Oncomid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It does not matter in which hospitals a patient presents with first complaints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Common care pathways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Regional Multidisciplinary Team Meetings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Regional surgery teams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Starting point: “far away if necessary, nearby home if possible”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Agreements about rapid referral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Diagnostic process and follow-up in the original hospital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Transparency of process and outcome indicators</a:t>
            </a:r>
          </a:p>
        </p:txBody>
      </p:sp>
    </p:spTree>
    <p:extLst>
      <p:ext uri="{BB962C8B-B14F-4D97-AF65-F5344CB8AC3E}">
        <p14:creationId xmlns:p14="http://schemas.microsoft.com/office/powerpoint/2010/main" val="20652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BB984F5-1532-C086-10C7-66C8B158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Disclosures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FA3F0D5-32EF-970C-40ED-39B4E796E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Emeritus professor of medical oncology at the Radboud University and Leiden University Medical Center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Medical director Hartwig Medical Foundation 2020-2023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Member supervisory board Dutch Institute of Clinical Auditing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Member advisory board “ </a:t>
            </a:r>
            <a:r>
              <a:rPr lang="en-US" sz="2400" dirty="0" err="1">
                <a:solidFill>
                  <a:srgbClr val="FEFFFF"/>
                </a:solidFill>
              </a:rPr>
              <a:t>Vereniging</a:t>
            </a:r>
            <a:r>
              <a:rPr lang="en-US" sz="2400" dirty="0">
                <a:solidFill>
                  <a:srgbClr val="FEFFFF"/>
                </a:solidFill>
              </a:rPr>
              <a:t> </a:t>
            </a:r>
            <a:r>
              <a:rPr lang="en-US" sz="2400" dirty="0" err="1">
                <a:solidFill>
                  <a:srgbClr val="FEFFFF"/>
                </a:solidFill>
              </a:rPr>
              <a:t>Innovatieve</a:t>
            </a:r>
            <a:r>
              <a:rPr lang="en-US" sz="2400" dirty="0">
                <a:solidFill>
                  <a:srgbClr val="FEFFFF"/>
                </a:solidFill>
              </a:rPr>
              <a:t> </a:t>
            </a:r>
            <a:r>
              <a:rPr lang="en-US" sz="2400" dirty="0" err="1">
                <a:solidFill>
                  <a:srgbClr val="FEFFFF"/>
                </a:solidFill>
              </a:rPr>
              <a:t>Geneesmiddelen</a:t>
            </a:r>
            <a:r>
              <a:rPr lang="en-US" sz="2400" dirty="0">
                <a:solidFill>
                  <a:srgbClr val="FEFFFF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Chair regional cancer network </a:t>
            </a:r>
            <a:r>
              <a:rPr lang="en-US" sz="2400" dirty="0" err="1">
                <a:solidFill>
                  <a:srgbClr val="FEFFFF"/>
                </a:solidFill>
              </a:rPr>
              <a:t>Oncomid</a:t>
            </a:r>
            <a:endParaRPr lang="en-US" sz="24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endParaRPr lang="en-US" sz="24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5618BF-D31C-942F-FD1E-E23AB1ED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32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0F47074-6CC0-4DF4-8A7E-DC342E8BE5F7}"/>
              </a:ext>
            </a:extLst>
          </p:cNvPr>
          <p:cNvSpPr/>
          <p:nvPr/>
        </p:nvSpPr>
        <p:spPr>
          <a:xfrm>
            <a:off x="213360" y="6192198"/>
            <a:ext cx="8633460" cy="52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D033133-2D9F-822C-9A27-E115569266F1}"/>
              </a:ext>
            </a:extLst>
          </p:cNvPr>
          <p:cNvSpPr/>
          <p:nvPr/>
        </p:nvSpPr>
        <p:spPr>
          <a:xfrm>
            <a:off x="1" y="0"/>
            <a:ext cx="29046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persoon&#10;&#10;Automatisch gegenereerde beschrijving">
            <a:extLst>
              <a:ext uri="{FF2B5EF4-FFF2-40B4-BE49-F238E27FC236}">
                <a16:creationId xmlns:a16="http://schemas.microsoft.com/office/drawing/2014/main" id="{B4704D16-330D-F7C3-2E69-096108550B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97" t="3850" r="6299"/>
          <a:stretch/>
        </p:blipFill>
        <p:spPr>
          <a:xfrm>
            <a:off x="452793" y="2854670"/>
            <a:ext cx="720000" cy="690861"/>
          </a:xfrm>
          <a:prstGeom prst="ellipse">
            <a:avLst/>
          </a:prstGeom>
        </p:spPr>
      </p:pic>
      <p:pic>
        <p:nvPicPr>
          <p:cNvPr id="5" name="Afbeelding 4" descr="Afbeelding met persoon, muur, glimlachen, poseren&#10;&#10;Automatisch gegenereerde beschrijving">
            <a:extLst>
              <a:ext uri="{FF2B5EF4-FFF2-40B4-BE49-F238E27FC236}">
                <a16:creationId xmlns:a16="http://schemas.microsoft.com/office/drawing/2014/main" id="{9B3EBC44-EEC7-EAA8-62A8-3BF08F98C9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93" y="3658348"/>
            <a:ext cx="720000" cy="720000"/>
          </a:xfrm>
          <a:prstGeom prst="ellipse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7699A6A-6DC2-AFD6-5223-78A4C233B7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27" b="27779"/>
          <a:stretch/>
        </p:blipFill>
        <p:spPr>
          <a:xfrm>
            <a:off x="442954" y="4491165"/>
            <a:ext cx="720000" cy="720000"/>
          </a:xfrm>
          <a:prstGeom prst="ellipse">
            <a:avLst/>
          </a:prstGeom>
        </p:spPr>
      </p:pic>
      <p:pic>
        <p:nvPicPr>
          <p:cNvPr id="7" name="Afbeelding 6" descr="Afbeelding met persoon, person, kostuum&#10;&#10;Automatisch gegenereerde beschrijving">
            <a:extLst>
              <a:ext uri="{FF2B5EF4-FFF2-40B4-BE49-F238E27FC236}">
                <a16:creationId xmlns:a16="http://schemas.microsoft.com/office/drawing/2014/main" id="{1787331B-5A22-4C8C-10A1-AF547C4532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1" t="11257" r="21533"/>
          <a:stretch/>
        </p:blipFill>
        <p:spPr>
          <a:xfrm>
            <a:off x="452793" y="1229363"/>
            <a:ext cx="720000" cy="716176"/>
          </a:xfrm>
          <a:prstGeom prst="ellipse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BF03948-F014-665B-EA11-07A49904B4D7}"/>
              </a:ext>
            </a:extLst>
          </p:cNvPr>
          <p:cNvSpPr txBox="1"/>
          <p:nvPr/>
        </p:nvSpPr>
        <p:spPr>
          <a:xfrm>
            <a:off x="1234831" y="1310535"/>
            <a:ext cx="325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Koos van der Hoeven</a:t>
            </a:r>
          </a:p>
          <a:p>
            <a:r>
              <a:rPr lang="nl-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Chair</a:t>
            </a:r>
          </a:p>
        </p:txBody>
      </p:sp>
      <p:pic>
        <p:nvPicPr>
          <p:cNvPr id="9" name="Afbeelding 8" descr="Afbeelding met persoon&#10;&#10;Automatisch gegenereerde beschrijving">
            <a:extLst>
              <a:ext uri="{FF2B5EF4-FFF2-40B4-BE49-F238E27FC236}">
                <a16:creationId xmlns:a16="http://schemas.microsoft.com/office/drawing/2014/main" id="{030D42F6-3E55-5C87-E73C-72539BD8DF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93" y="2021940"/>
            <a:ext cx="720000" cy="720000"/>
          </a:xfrm>
          <a:prstGeom prst="ellipse">
            <a:avLst/>
          </a:prstGeom>
        </p:spPr>
      </p:pic>
      <p:pic>
        <p:nvPicPr>
          <p:cNvPr id="11" name="Afbeelding 10" descr="Afbeelding met persoon, sluiten&#10;&#10;Automatisch gegenereerde beschrijving">
            <a:extLst>
              <a:ext uri="{FF2B5EF4-FFF2-40B4-BE49-F238E27FC236}">
                <a16:creationId xmlns:a16="http://schemas.microsoft.com/office/drawing/2014/main" id="{292590D2-C06B-8D3B-3E63-9522126B76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2" t="5084" b="18257"/>
          <a:stretch/>
        </p:blipFill>
        <p:spPr>
          <a:xfrm>
            <a:off x="442954" y="5323371"/>
            <a:ext cx="720000" cy="802298"/>
          </a:xfrm>
          <a:prstGeom prst="ellipse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3666A2D-1785-D242-27E9-5ABA204933DD}"/>
              </a:ext>
            </a:extLst>
          </p:cNvPr>
          <p:cNvSpPr txBox="1"/>
          <p:nvPr/>
        </p:nvSpPr>
        <p:spPr>
          <a:xfrm>
            <a:off x="1" y="586112"/>
            <a:ext cx="28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Executive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committee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E5FB214-59E9-56D6-44DE-AD5BF8E79174}"/>
              </a:ext>
            </a:extLst>
          </p:cNvPr>
          <p:cNvSpPr txBox="1"/>
          <p:nvPr/>
        </p:nvSpPr>
        <p:spPr>
          <a:xfrm>
            <a:off x="1234831" y="2160879"/>
            <a:ext cx="1573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Gera de Jong</a:t>
            </a:r>
          </a:p>
          <a:p>
            <a:r>
              <a:rPr lang="nl-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Manager Meander MC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4A65CED9-F7C3-3D12-CDFE-29C50B9E1E15}"/>
              </a:ext>
            </a:extLst>
          </p:cNvPr>
          <p:cNvSpPr txBox="1"/>
          <p:nvPr/>
        </p:nvSpPr>
        <p:spPr>
          <a:xfrm>
            <a:off x="1227059" y="3011147"/>
            <a:ext cx="325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Camilla </a:t>
            </a:r>
            <a:r>
              <a:rPr lang="nl-NL" sz="9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Basart</a:t>
            </a:r>
            <a:endParaRPr lang="nl-NL" sz="9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sz="9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Programm</a:t>
            </a:r>
            <a:r>
              <a:rPr lang="nl-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manager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B45F0F-AFD5-FED7-7858-DCE74F01FDF5}"/>
              </a:ext>
            </a:extLst>
          </p:cNvPr>
          <p:cNvSpPr txBox="1"/>
          <p:nvPr/>
        </p:nvSpPr>
        <p:spPr>
          <a:xfrm>
            <a:off x="1227059" y="3795168"/>
            <a:ext cx="325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Floor Bakker</a:t>
            </a:r>
          </a:p>
          <a:p>
            <a:r>
              <a:rPr lang="nl-NL" sz="9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Programm</a:t>
            </a:r>
            <a:r>
              <a:rPr lang="nl-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manager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1231D552-9A31-7BB0-45FE-B52EA0BEA672}"/>
              </a:ext>
            </a:extLst>
          </p:cNvPr>
          <p:cNvSpPr txBox="1"/>
          <p:nvPr/>
        </p:nvSpPr>
        <p:spPr>
          <a:xfrm>
            <a:off x="1234831" y="4639795"/>
            <a:ext cx="325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Jorine</a:t>
            </a:r>
            <a:r>
              <a:rPr lang="nl-NL" sz="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van der </a:t>
            </a:r>
            <a:r>
              <a:rPr lang="nl-NL" sz="9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Heeden</a:t>
            </a:r>
            <a:endParaRPr lang="nl-NL" sz="9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Datamanager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A53BDE2F-1B74-79C7-64D8-4D686AC0C19C}"/>
              </a:ext>
            </a:extLst>
          </p:cNvPr>
          <p:cNvSpPr txBox="1"/>
          <p:nvPr/>
        </p:nvSpPr>
        <p:spPr>
          <a:xfrm>
            <a:off x="1242603" y="5511958"/>
            <a:ext cx="325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Marije Veenboer</a:t>
            </a:r>
          </a:p>
          <a:p>
            <a:r>
              <a:rPr lang="nl-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Communication </a:t>
            </a:r>
            <a:r>
              <a:rPr lang="nl-NL" sz="9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advisor</a:t>
            </a:r>
            <a:endParaRPr lang="nl-NL" sz="9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811F096B-C03C-D4A3-4515-CD5F512F970E}"/>
              </a:ext>
            </a:extLst>
          </p:cNvPr>
          <p:cNvSpPr txBox="1"/>
          <p:nvPr/>
        </p:nvSpPr>
        <p:spPr>
          <a:xfrm>
            <a:off x="0" y="634110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b="1" dirty="0">
                <a:solidFill>
                  <a:srgbClr val="CAD7E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Jaarverslag Oncomid </a:t>
            </a:r>
            <a:r>
              <a:rPr lang="nl-NL" sz="900" dirty="0">
                <a:solidFill>
                  <a:srgbClr val="CAD7E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4</a:t>
            </a:r>
          </a:p>
        </p:txBody>
      </p:sp>
      <p:pic>
        <p:nvPicPr>
          <p:cNvPr id="64" name="Afbeelding 63">
            <a:extLst>
              <a:ext uri="{FF2B5EF4-FFF2-40B4-BE49-F238E27FC236}">
                <a16:creationId xmlns:a16="http://schemas.microsoft.com/office/drawing/2014/main" id="{E9C13AC0-207C-BBF2-9994-8F4A8D31D5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328" y="6020369"/>
            <a:ext cx="1617392" cy="789742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93469255-9D32-DE8B-AA61-F48F3A241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4687" y="368701"/>
            <a:ext cx="8329370" cy="561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91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8F902411-BA36-0D42-BC4C-DD301C94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</a:rPr>
              <a:t>Facilitating regional MDTMs in oncology in </a:t>
            </a:r>
            <a:r>
              <a:rPr lang="en-US" sz="4000" dirty="0" err="1">
                <a:solidFill>
                  <a:srgbClr val="FFFFFF"/>
                </a:solidFill>
                <a:latin typeface="+mj-lt"/>
              </a:rPr>
              <a:t>Oncomid</a:t>
            </a:r>
            <a:r>
              <a:rPr lang="en-US" sz="4000" dirty="0">
                <a:solidFill>
                  <a:srgbClr val="FFFFFF"/>
                </a:solidFill>
                <a:latin typeface="+mj-lt"/>
              </a:rPr>
              <a:t>			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r="30622"/>
          <a:stretch/>
        </p:blipFill>
        <p:spPr>
          <a:xfrm>
            <a:off x="1424902" y="2492376"/>
            <a:ext cx="3209779" cy="3563372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23064A3-4218-1B4F-9D37-3D66BDFA1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69" y="2494450"/>
            <a:ext cx="5471529" cy="356315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Support in all participating hospitals 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Advice and project management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ICT plays a crucial role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It has to meet high technical and privacy standards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 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0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Data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Midden Nederland: towards a safe digital platform for MDTM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A9D598-B381-2E60-76EC-4283AE95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Participants: all hospitals in </a:t>
            </a:r>
            <a:r>
              <a:rPr lang="en-US" sz="2400" dirty="0" err="1">
                <a:solidFill>
                  <a:srgbClr val="FEFFFF"/>
                </a:solidFill>
              </a:rPr>
              <a:t>Oncomid</a:t>
            </a:r>
            <a:endParaRPr lang="en-US" sz="2400" dirty="0">
              <a:solidFill>
                <a:srgbClr val="FE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EFFFF"/>
                </a:solidFill>
              </a:rPr>
              <a:t>Parsek</a:t>
            </a:r>
            <a:r>
              <a:rPr lang="en-US" sz="2400" dirty="0">
                <a:solidFill>
                  <a:srgbClr val="FEFFFF"/>
                </a:solidFill>
              </a:rPr>
              <a:t>/Open line for Vitaly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Financial support by </a:t>
            </a:r>
            <a:r>
              <a:rPr lang="en-US" sz="2400" dirty="0" err="1">
                <a:solidFill>
                  <a:srgbClr val="FEFFFF"/>
                </a:solidFill>
              </a:rPr>
              <a:t>Zilveren</a:t>
            </a:r>
            <a:r>
              <a:rPr lang="en-US" sz="2400" dirty="0">
                <a:solidFill>
                  <a:srgbClr val="FEFFFF"/>
                </a:solidFill>
              </a:rPr>
              <a:t> </a:t>
            </a:r>
            <a:r>
              <a:rPr lang="en-US" sz="2400" dirty="0" err="1">
                <a:solidFill>
                  <a:srgbClr val="FEFFFF"/>
                </a:solidFill>
              </a:rPr>
              <a:t>Kruis</a:t>
            </a:r>
            <a:r>
              <a:rPr lang="en-US" sz="2400" dirty="0">
                <a:solidFill>
                  <a:srgbClr val="FEFFFF"/>
                </a:solidFill>
              </a:rPr>
              <a:t>, largest health insurer in the Netherlands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Start 2020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22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Aims of the project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A9D598-B381-2E60-76EC-4283AE95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EFFFF"/>
                </a:solidFill>
              </a:rPr>
              <a:t>The practitioner himself can refer a patient for a regional MTD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EFFFF"/>
                </a:solidFill>
              </a:rPr>
              <a:t>Essential information can be easily extracted from the health records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EFFFF"/>
                </a:solidFill>
              </a:rPr>
              <a:t>An agenda for the MDTM can be centrally planned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EFFFF"/>
                </a:solidFill>
              </a:rPr>
              <a:t>Meeting can be prepared by the chair, radiologists, pathologists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EFFFF"/>
                </a:solidFill>
              </a:rPr>
              <a:t>All participants can be present at the MDTM in a virtual surrounding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EFFFF"/>
                </a:solidFill>
              </a:rPr>
              <a:t>Radiological images have diagnostic quality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EFFFF"/>
                </a:solidFill>
              </a:rPr>
              <a:t>Conclusions and advice will be visible for the treating specialists and GP  immediately after the meeting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7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project had many challenges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A9D598-B381-2E60-76EC-4283AE95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Streamlining and a good understanding of the process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Three different systems of electronic patient files ( EPIC, HIX, </a:t>
            </a:r>
            <a:r>
              <a:rPr lang="en-US" sz="2400" dirty="0" err="1">
                <a:solidFill>
                  <a:srgbClr val="FEFFFF"/>
                </a:solidFill>
              </a:rPr>
              <a:t>EasyCare</a:t>
            </a:r>
            <a:r>
              <a:rPr lang="en-US" sz="2400" dirty="0">
                <a:solidFill>
                  <a:srgbClr val="FEFFFF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Privacy issues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Different regional </a:t>
            </a:r>
            <a:r>
              <a:rPr lang="en-US" sz="2400" dirty="0" err="1">
                <a:solidFill>
                  <a:srgbClr val="FEFFFF"/>
                </a:solidFill>
              </a:rPr>
              <a:t>tumour</a:t>
            </a:r>
            <a:r>
              <a:rPr lang="en-US" sz="2400" dirty="0">
                <a:solidFill>
                  <a:srgbClr val="FEFFFF"/>
                </a:solidFill>
              </a:rPr>
              <a:t> working groups have various wishes. Different format for each </a:t>
            </a:r>
            <a:r>
              <a:rPr lang="en-US" sz="2400" dirty="0" err="1">
                <a:solidFill>
                  <a:srgbClr val="FEFFFF"/>
                </a:solidFill>
              </a:rPr>
              <a:t>tumour</a:t>
            </a:r>
            <a:r>
              <a:rPr lang="en-US" sz="2400" dirty="0">
                <a:solidFill>
                  <a:srgbClr val="FEFFFF"/>
                </a:solidFill>
              </a:rPr>
              <a:t> type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Determining who have access to the platform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Getting everyone involved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Technical and administrative support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28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00750DEE-070B-4CA4-959B-A56C0F88A4E9}"/>
              </a:ext>
            </a:extLst>
          </p:cNvPr>
          <p:cNvSpPr/>
          <p:nvPr/>
        </p:nvSpPr>
        <p:spPr>
          <a:xfrm>
            <a:off x="9469821" y="5782953"/>
            <a:ext cx="2617075" cy="83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C81499-F5F1-4D39-A5B5-CF35CC76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81" y="259525"/>
            <a:ext cx="10058400" cy="536524"/>
          </a:xfrm>
        </p:spPr>
        <p:txBody>
          <a:bodyPr anchor="t"/>
          <a:lstStyle/>
          <a:p>
            <a:r>
              <a:rPr lang="nl-NL" sz="2667" dirty="0" err="1"/>
              <a:t>Many</a:t>
            </a:r>
            <a:r>
              <a:rPr lang="nl-NL" sz="2667" dirty="0"/>
              <a:t> sources had </a:t>
            </a:r>
            <a:r>
              <a:rPr lang="nl-NL" sz="2667" dirty="0" err="1"/>
              <a:t>to</a:t>
            </a:r>
            <a:r>
              <a:rPr lang="nl-NL" sz="2667" dirty="0"/>
              <a:t> </a:t>
            </a:r>
            <a:r>
              <a:rPr lang="nl-NL" sz="2667" dirty="0" err="1"/>
              <a:t>be</a:t>
            </a:r>
            <a:r>
              <a:rPr lang="nl-NL" sz="2667" dirty="0"/>
              <a:t> </a:t>
            </a:r>
            <a:r>
              <a:rPr lang="nl-NL" sz="2667" dirty="0" err="1"/>
              <a:t>connected</a:t>
            </a:r>
            <a:endParaRPr lang="en-US" sz="2667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D9324CF-B9CF-4B85-BB4F-F61B2878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24" y="1168079"/>
            <a:ext cx="11430456" cy="776472"/>
          </a:xfrm>
          <a:solidFill>
            <a:schemeClr val="bg1"/>
          </a:solidFill>
        </p:spPr>
        <p:txBody>
          <a:bodyPr anchor="t"/>
          <a:lstStyle/>
          <a:p>
            <a:pPr algn="just"/>
            <a:r>
              <a:rPr lang="nl-NL" sz="1467"/>
              <a:t>Elk ziekenhuis is zelf verantwoordelijk voor het aansluiten van de bronsystemen op het eigen XDS </a:t>
            </a:r>
            <a:r>
              <a:rPr lang="nl-NL" sz="1467" err="1"/>
              <a:t>affinity</a:t>
            </a:r>
            <a:r>
              <a:rPr lang="nl-NL" sz="1467"/>
              <a:t> domain. Als een koppeling met een bronsysteem nog niet aanwezig is, moeten de documenten uit dat systeem vooralsnog handmatig naar </a:t>
            </a:r>
            <a:r>
              <a:rPr lang="nl-NL" sz="1467" err="1"/>
              <a:t>Vitaly</a:t>
            </a:r>
            <a:r>
              <a:rPr lang="nl-NL" sz="1467"/>
              <a:t> ge-upload worden. Hier wordt een overzicht gegeven van deze bronsystemen voor zover nu bekend. 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505125"/>
              </p:ext>
            </p:extLst>
          </p:nvPr>
        </p:nvGraphicFramePr>
        <p:xfrm>
          <a:off x="0" y="743894"/>
          <a:ext cx="11844476" cy="5370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3578">
                  <a:extLst>
                    <a:ext uri="{9D8B030D-6E8A-4147-A177-3AD203B41FA5}">
                      <a16:colId xmlns:a16="http://schemas.microsoft.com/office/drawing/2014/main" val="1640104646"/>
                    </a:ext>
                  </a:extLst>
                </a:gridCol>
                <a:gridCol w="3806575">
                  <a:extLst>
                    <a:ext uri="{9D8B030D-6E8A-4147-A177-3AD203B41FA5}">
                      <a16:colId xmlns:a16="http://schemas.microsoft.com/office/drawing/2014/main" val="558878662"/>
                    </a:ext>
                  </a:extLst>
                </a:gridCol>
                <a:gridCol w="4964323">
                  <a:extLst>
                    <a:ext uri="{9D8B030D-6E8A-4147-A177-3AD203B41FA5}">
                      <a16:colId xmlns:a16="http://schemas.microsoft.com/office/drawing/2014/main" val="725164325"/>
                    </a:ext>
                  </a:extLst>
                </a:gridCol>
              </a:tblGrid>
              <a:tr h="285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Connected</a:t>
                      </a:r>
                      <a:r>
                        <a:rPr lang="nl-NL" sz="1600" dirty="0">
                          <a:effectLst/>
                        </a:rPr>
                        <a:t> on XDS </a:t>
                      </a:r>
                      <a:r>
                        <a:rPr lang="nl-NL" sz="1600" dirty="0" err="1">
                          <a:effectLst/>
                        </a:rPr>
                        <a:t>affinity</a:t>
                      </a:r>
                      <a:r>
                        <a:rPr lang="nl-NL" sz="1600" dirty="0">
                          <a:effectLst/>
                        </a:rPr>
                        <a:t> domain 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4806379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Antonius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Epic</a:t>
                      </a:r>
                      <a:r>
                        <a:rPr lang="nl-NL" sz="1600">
                          <a:effectLst/>
                        </a:rPr>
                        <a:t> EPD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Epic</a:t>
                      </a:r>
                      <a:r>
                        <a:rPr lang="nl-NL" sz="1600">
                          <a:effectLst/>
                        </a:rPr>
                        <a:t> Care </a:t>
                      </a:r>
                      <a:r>
                        <a:rPr lang="nl-NL" sz="1600" err="1">
                          <a:effectLst/>
                        </a:rPr>
                        <a:t>Everywere</a:t>
                      </a:r>
                      <a:endParaRPr lang="nl-NL" sz="210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106059428"/>
                  </a:ext>
                </a:extLst>
              </a:tr>
              <a:tr h="3801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Radiology</a:t>
                      </a:r>
                      <a:r>
                        <a:rPr lang="nl-NL" sz="1600" dirty="0">
                          <a:effectLst/>
                        </a:rPr>
                        <a:t> PACS …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Philips 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761343089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Diakonessenhuis</a:t>
                      </a:r>
                      <a:endParaRPr lang="nl-NL" sz="210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HiX</a:t>
                      </a:r>
                      <a:r>
                        <a:rPr lang="nl-NL" sz="1600">
                          <a:effectLst/>
                        </a:rPr>
                        <a:t> EPD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CS Zorgplatform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76405270"/>
                  </a:ext>
                </a:extLst>
              </a:tr>
              <a:tr h="3801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Radiology</a:t>
                      </a:r>
                      <a:r>
                        <a:rPr lang="nl-NL" sz="1600" dirty="0">
                          <a:effectLst/>
                        </a:rPr>
                        <a:t> PACS </a:t>
                      </a:r>
                      <a:r>
                        <a:rPr lang="nl-NL" sz="1600" dirty="0" err="1">
                          <a:effectLst/>
                        </a:rPr>
                        <a:t>Oldelft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Philips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496170326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 marL="0" lvl="0" algn="r" defTabSz="4572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nl-NL" sz="1300" b="0" i="1" u="none" strike="noStrike" kern="1200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ontwikkeling</a:t>
                      </a:r>
                      <a:endParaRPr lang="nl-NL" sz="1300" b="0" i="1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Cardiologiy</a:t>
                      </a:r>
                      <a:r>
                        <a:rPr lang="nl-NL" sz="1600" dirty="0">
                          <a:effectLst/>
                        </a:rPr>
                        <a:t> PACS </a:t>
                      </a:r>
                      <a:r>
                        <a:rPr lang="nl-NL" sz="1600" dirty="0" err="1">
                          <a:effectLst/>
                        </a:rPr>
                        <a:t>IntelliSpace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Philips</a:t>
                      </a:r>
                      <a:endParaRPr lang="nl-NL" sz="2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797891483"/>
                  </a:ext>
                </a:extLst>
              </a:tr>
              <a:tr h="570288">
                <a:tc>
                  <a:txBody>
                    <a:bodyPr/>
                    <a:lstStyle/>
                    <a:p>
                      <a:pPr marL="0" lvl="0" algn="r" defTabSz="4572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nl-NL" sz="13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ontwikkeling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nl-NL" sz="1600" b="0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Endoscopy</a:t>
                      </a:r>
                      <a:r>
                        <a:rPr lang="nl-NL" sz="16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viewer  via </a:t>
                      </a:r>
                      <a:r>
                        <a:rPr lang="nl-NL" sz="1600" b="0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Clinical</a:t>
                      </a:r>
                      <a:r>
                        <a:rPr lang="nl-NL" sz="16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Assistent </a:t>
                      </a:r>
                      <a:endParaRPr lang="nl-NL" sz="2400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</a:rPr>
                        <a:t>Philips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808167609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Meander MC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EasyCare</a:t>
                      </a:r>
                      <a:r>
                        <a:rPr lang="nl-NL" sz="1600">
                          <a:effectLst/>
                        </a:rPr>
                        <a:t> EPD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Enovation</a:t>
                      </a:r>
                      <a:endParaRPr lang="nl-NL" sz="210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225232748"/>
                  </a:ext>
                </a:extLst>
              </a:tr>
              <a:tr h="3801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Radiology</a:t>
                      </a:r>
                      <a:r>
                        <a:rPr lang="nl-NL" sz="1600" dirty="0">
                          <a:effectLst/>
                        </a:rPr>
                        <a:t> PACS AGFA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Enovation</a:t>
                      </a:r>
                      <a:endParaRPr lang="nl-NL" sz="210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642755014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Rivierenland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HiX</a:t>
                      </a:r>
                      <a:r>
                        <a:rPr lang="nl-NL" sz="1600">
                          <a:effectLst/>
                        </a:rPr>
                        <a:t> EPD ?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determined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406684712"/>
                  </a:ext>
                </a:extLst>
              </a:tr>
              <a:tr h="4277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Tergooi</a:t>
                      </a:r>
                      <a:endParaRPr lang="nl-NL" sz="210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HiX</a:t>
                      </a:r>
                      <a:r>
                        <a:rPr lang="nl-NL" sz="1600">
                          <a:effectLst/>
                        </a:rPr>
                        <a:t> EPD</a:t>
                      </a:r>
                      <a:r>
                        <a:rPr lang="nl-NL" sz="2400" b="0" i="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nl-NL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PACs</a:t>
                      </a:r>
                      <a:r>
                        <a:rPr lang="nl-NL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Sectra</a:t>
                      </a:r>
                      <a:endParaRPr lang="nl-NL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determined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705864744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UMC Utrecht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err="1">
                          <a:effectLst/>
                        </a:rPr>
                        <a:t>HiX</a:t>
                      </a:r>
                      <a:r>
                        <a:rPr lang="nl-NL" sz="1600">
                          <a:effectLst/>
                        </a:rPr>
                        <a:t> EPD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CS Zorgplatform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361071550"/>
                  </a:ext>
                </a:extLst>
              </a:tr>
              <a:tr h="380192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endParaRPr lang="nl-NL" sz="2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Radiology</a:t>
                      </a:r>
                      <a:r>
                        <a:rPr lang="nl-NL" sz="1600" dirty="0">
                          <a:effectLst/>
                        </a:rPr>
                        <a:t> PACS </a:t>
                      </a:r>
                      <a:r>
                        <a:rPr lang="nl-NL" sz="1600" dirty="0" err="1">
                          <a:effectLst/>
                        </a:rPr>
                        <a:t>Sectra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Philips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39947293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  <a:buNone/>
                      </a:pPr>
                      <a:r>
                        <a:rPr lang="nl-NL" sz="1300" b="0" i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In development</a:t>
                      </a:r>
                      <a:endParaRPr lang="nl-NL" sz="1300" b="0" i="1" dirty="0">
                        <a:solidFill>
                          <a:schemeClr val="bg1"/>
                        </a:solidFill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Cardiology</a:t>
                      </a:r>
                      <a:r>
                        <a:rPr lang="nl-NL" sz="1600" dirty="0">
                          <a:effectLst/>
                        </a:rPr>
                        <a:t> PACS </a:t>
                      </a:r>
                      <a:r>
                        <a:rPr lang="nl-NL" sz="1600" dirty="0" err="1">
                          <a:effectLst/>
                        </a:rPr>
                        <a:t>IntelliSpace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Philips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171104877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  <a:buNone/>
                      </a:pPr>
                      <a:endParaRPr lang="nl-NL" sz="1300" b="0" i="1" u="none" strike="noStrike" noProof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Radiotherapy</a:t>
                      </a:r>
                      <a:r>
                        <a:rPr lang="nl-NL" sz="1600" dirty="0">
                          <a:effectLst/>
                        </a:rPr>
                        <a:t> PACS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Philips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41761763"/>
                  </a:ext>
                </a:extLst>
              </a:tr>
              <a:tr h="28514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300" b="0" i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Endoscopy</a:t>
                      </a:r>
                      <a:r>
                        <a:rPr lang="nl-NL" sz="1600" dirty="0">
                          <a:effectLst/>
                        </a:rPr>
                        <a:t> viewer via </a:t>
                      </a:r>
                      <a:r>
                        <a:rPr lang="nl-NL" sz="1600" dirty="0" err="1">
                          <a:effectLst/>
                        </a:rPr>
                        <a:t>Sectra</a:t>
                      </a:r>
                      <a:r>
                        <a:rPr lang="nl-NL" sz="1600" dirty="0">
                          <a:effectLst/>
                        </a:rPr>
                        <a:t>  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Philips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286022893"/>
                  </a:ext>
                </a:extLst>
              </a:tr>
            </a:tbl>
          </a:graphicData>
        </a:graphic>
      </p:graphicFrame>
      <p:pic>
        <p:nvPicPr>
          <p:cNvPr id="6" name="Afbeelding 15" descr="Vector Illustration of Blue Lock Icon | Freestock icons">
            <a:extLst>
              <a:ext uri="{FF2B5EF4-FFF2-40B4-BE49-F238E27FC236}">
                <a16:creationId xmlns:a16="http://schemas.microsoft.com/office/drawing/2014/main" id="{B633CC50-AB8C-46B4-8A84-3623FD64B0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09092" y="6245674"/>
            <a:ext cx="529392" cy="485697"/>
          </a:xfrm>
          <a:prstGeom prst="rect">
            <a:avLst/>
          </a:prstGeom>
        </p:spPr>
      </p:pic>
      <p:pic>
        <p:nvPicPr>
          <p:cNvPr id="7" name="Afbeelding 4" descr="Vector Illustration of Blue Lock Icon | Freestock icons">
            <a:extLst>
              <a:ext uri="{FF2B5EF4-FFF2-40B4-BE49-F238E27FC236}">
                <a16:creationId xmlns:a16="http://schemas.microsoft.com/office/drawing/2014/main" id="{7FC674EB-5370-46CA-9407-24390E3EFC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62608" y="6267880"/>
            <a:ext cx="529392" cy="4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9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7458BC0-BC4D-A04F-B12F-A2BE52B75AEF}"/>
              </a:ext>
            </a:extLst>
          </p:cNvPr>
          <p:cNvGrpSpPr/>
          <p:nvPr/>
        </p:nvGrpSpPr>
        <p:grpSpPr>
          <a:xfrm>
            <a:off x="3107319" y="462980"/>
            <a:ext cx="2976331" cy="4888224"/>
            <a:chOff x="2339752" y="483518"/>
            <a:chExt cx="2232248" cy="366616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CC8CB25-5FE4-844C-BEC1-DFF0756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7824" y="2931790"/>
              <a:ext cx="720080" cy="21602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AADE01-8E27-1745-B037-1AC52B86FD5D}"/>
                </a:ext>
              </a:extLst>
            </p:cNvPr>
            <p:cNvGrpSpPr/>
            <p:nvPr/>
          </p:nvGrpSpPr>
          <p:grpSpPr>
            <a:xfrm>
              <a:off x="2339752" y="483518"/>
              <a:ext cx="2232248" cy="3666168"/>
              <a:chOff x="2339752" y="483518"/>
              <a:chExt cx="2232248" cy="36661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9445E11-22B7-2148-9829-AA96B6CBA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71800" y="627534"/>
                <a:ext cx="1308100" cy="4953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32DEBF-1973-FE49-8DA2-C43954C053F2}"/>
                  </a:ext>
                </a:extLst>
              </p:cNvPr>
              <p:cNvSpPr txBox="1"/>
              <p:nvPr/>
            </p:nvSpPr>
            <p:spPr>
              <a:xfrm>
                <a:off x="2483768" y="2787774"/>
                <a:ext cx="1758172" cy="136191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HPB </a:t>
                </a:r>
                <a:r>
                  <a: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MDTM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post-MDO </a:t>
                </a:r>
                <a:r>
                  <a:rPr lang="en-US" sz="24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</a:t>
                </a:r>
                <a:endPara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7BF3FC-143F-604B-A7B9-1455B39A99DF}"/>
                  </a:ext>
                </a:extLst>
              </p:cNvPr>
              <p:cNvSpPr txBox="1"/>
              <p:nvPr/>
            </p:nvSpPr>
            <p:spPr>
              <a:xfrm>
                <a:off x="2483768" y="1203598"/>
                <a:ext cx="1758172" cy="163891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Upper-GI </a:t>
                </a:r>
                <a:r>
                  <a: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MDTM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post-MDO </a:t>
                </a:r>
                <a:r>
                  <a: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2EAFF46-EBD2-1540-B18C-42B912DB7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87824" y="1347614"/>
                <a:ext cx="720080" cy="216024"/>
              </a:xfrm>
              <a:prstGeom prst="rect">
                <a:avLst/>
              </a:prstGeom>
            </p:spPr>
          </p:pic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79718-17BB-8D46-A57E-225DB12ED9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9752" y="483518"/>
                <a:ext cx="223224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">
            <a:extLst>
              <a:ext uri="{FF2B5EF4-FFF2-40B4-BE49-F238E27FC236}">
                <a16:creationId xmlns:a16="http://schemas.microsoft.com/office/drawing/2014/main" id="{96773A90-DA79-F64B-94FE-3224980CA534}"/>
              </a:ext>
            </a:extLst>
          </p:cNvPr>
          <p:cNvSpPr txBox="1"/>
          <p:nvPr/>
        </p:nvSpPr>
        <p:spPr>
          <a:xfrm>
            <a:off x="1723720" y="5925278"/>
            <a:ext cx="8788771" cy="461665"/>
          </a:xfrm>
          <a:prstGeom prst="rect">
            <a:avLst/>
          </a:prstGeom>
          <a:noFill/>
          <a:ln>
            <a:solidFill>
              <a:srgbClr val="00829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‘SHARED CARE’ and ‘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TEAMBUILDING’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8BBD6E-2DA6-794C-9B7B-3095770A3303}"/>
              </a:ext>
            </a:extLst>
          </p:cNvPr>
          <p:cNvGrpSpPr/>
          <p:nvPr/>
        </p:nvGrpSpPr>
        <p:grpSpPr>
          <a:xfrm>
            <a:off x="6672065" y="640976"/>
            <a:ext cx="3049722" cy="4996270"/>
            <a:chOff x="4974604" y="160790"/>
            <a:chExt cx="2287291" cy="3747203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CD1B563-B84C-C84C-BA30-C8F7C0A833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2756" y="160790"/>
              <a:ext cx="576064" cy="27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2642B6-7ABC-9C4A-BF6C-D593E9CD883A}"/>
                </a:ext>
              </a:extLst>
            </p:cNvPr>
            <p:cNvGrpSpPr/>
            <p:nvPr/>
          </p:nvGrpSpPr>
          <p:grpSpPr>
            <a:xfrm>
              <a:off x="4974604" y="307592"/>
              <a:ext cx="2287291" cy="3600401"/>
              <a:chOff x="4974604" y="307592"/>
              <a:chExt cx="2287291" cy="3600401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46FAE0-209A-1D48-B522-60ADE35B72CB}"/>
                  </a:ext>
                </a:extLst>
              </p:cNvPr>
              <p:cNvSpPr txBox="1"/>
              <p:nvPr/>
            </p:nvSpPr>
            <p:spPr>
              <a:xfrm>
                <a:off x="5029647" y="307592"/>
                <a:ext cx="2232248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Surgery 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E0D5D84-736A-D946-BA4E-57B63CDC4E7F}"/>
                  </a:ext>
                </a:extLst>
              </p:cNvPr>
              <p:cNvGrpSpPr/>
              <p:nvPr/>
            </p:nvGrpSpPr>
            <p:grpSpPr>
              <a:xfrm>
                <a:off x="4974604" y="1131590"/>
                <a:ext cx="1452116" cy="2776403"/>
                <a:chOff x="5286997" y="1419622"/>
                <a:chExt cx="1452116" cy="2776403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99551138-086A-564B-9DA7-FB76317995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75029" y="1419622"/>
                  <a:ext cx="1061765" cy="288032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891BFB6-A925-3F45-9718-ECE96C96A6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86997" y="1700618"/>
                  <a:ext cx="950209" cy="43204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C5185CB-A2E8-8743-9991-815DB5FC8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31013" y="2260969"/>
                  <a:ext cx="1308100" cy="495300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A23CCD72-A129-7B49-815D-581C2C6C1C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93813" y="2704269"/>
                  <a:ext cx="642981" cy="367084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DC9F155C-80B8-4443-A168-9E613A2CDF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51093" y="1751381"/>
                  <a:ext cx="415599" cy="237269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1188E63E-6A9D-9446-8197-65AC80D98D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22213" y="2759339"/>
                  <a:ext cx="556872" cy="625906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4834348-699F-B748-8B8C-D76235315D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59005" y="3547953"/>
                  <a:ext cx="1334994" cy="456013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70A6D43E-949E-C64F-B26E-AE11B2ED5A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75966" y="3958756"/>
                  <a:ext cx="415599" cy="23726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773A90-DA79-F64B-94FE-3224980CA534}"/>
              </a:ext>
            </a:extLst>
          </p:cNvPr>
          <p:cNvSpPr txBox="1"/>
          <p:nvPr/>
        </p:nvSpPr>
        <p:spPr>
          <a:xfrm>
            <a:off x="588705" y="350217"/>
            <a:ext cx="2976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Preoperative </a:t>
            </a: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work-up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100961-726A-9C43-93E7-35133313CFF7}"/>
              </a:ext>
            </a:extLst>
          </p:cNvPr>
          <p:cNvSpPr txBox="1"/>
          <p:nvPr/>
        </p:nvSpPr>
        <p:spPr>
          <a:xfrm>
            <a:off x="9631118" y="347688"/>
            <a:ext cx="3672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 </a:t>
            </a: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 and 	            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follow-up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28BCAA-35A0-EE4F-A281-3B82A582B3B7}"/>
              </a:ext>
            </a:extLst>
          </p:cNvPr>
          <p:cNvGrpSpPr/>
          <p:nvPr/>
        </p:nvGrpSpPr>
        <p:grpSpPr>
          <a:xfrm>
            <a:off x="536905" y="1935292"/>
            <a:ext cx="1810411" cy="3445875"/>
            <a:chOff x="402679" y="1451469"/>
            <a:chExt cx="1357808" cy="2584406"/>
          </a:xfrm>
        </p:grpSpPr>
        <p:pic>
          <p:nvPicPr>
            <p:cNvPr id="41" name="Afbeelding 81">
              <a:extLst>
                <a:ext uri="{FF2B5EF4-FFF2-40B4-BE49-F238E27FC236}">
                  <a16:creationId xmlns:a16="http://schemas.microsoft.com/office/drawing/2014/main" id="{95284244-BD66-6E48-B135-F37EE1926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63" y="2818280"/>
              <a:ext cx="902402" cy="35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8ECE9A2-755F-2440-9A29-755D3F0DD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4532" y="1795632"/>
              <a:ext cx="591084" cy="46547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981D50-1293-FF45-BB6B-608CA0F08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740" y="1451469"/>
              <a:ext cx="1061765" cy="2880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64E0A2-5324-F946-8F2E-8071C32DF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387" y="2299725"/>
              <a:ext cx="1308100" cy="495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870C28-D225-344C-8DD9-77572ABC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679" y="3579862"/>
              <a:ext cx="1334994" cy="456013"/>
            </a:xfrm>
            <a:prstGeom prst="rect">
              <a:avLst/>
            </a:prstGeom>
          </p:spPr>
        </p:pic>
        <p:pic>
          <p:nvPicPr>
            <p:cNvPr id="82" name="Afbeelding 76">
              <a:extLst>
                <a:ext uri="{FF2B5EF4-FFF2-40B4-BE49-F238E27FC236}">
                  <a16:creationId xmlns:a16="http://schemas.microsoft.com/office/drawing/2014/main" id="{AF8ACC3C-0BAF-F24D-9E70-FCB778013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09" y="3307852"/>
              <a:ext cx="1161392" cy="17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0AFAB87-ADB4-1B47-85A5-AB8EE7AA52DB}"/>
              </a:ext>
            </a:extLst>
          </p:cNvPr>
          <p:cNvGrpSpPr/>
          <p:nvPr/>
        </p:nvGrpSpPr>
        <p:grpSpPr>
          <a:xfrm>
            <a:off x="9521705" y="1928372"/>
            <a:ext cx="1810411" cy="3445875"/>
            <a:chOff x="402679" y="1451469"/>
            <a:chExt cx="1357808" cy="2584406"/>
          </a:xfrm>
        </p:grpSpPr>
        <p:pic>
          <p:nvPicPr>
            <p:cNvPr id="85" name="Afbeelding 81">
              <a:extLst>
                <a:ext uri="{FF2B5EF4-FFF2-40B4-BE49-F238E27FC236}">
                  <a16:creationId xmlns:a16="http://schemas.microsoft.com/office/drawing/2014/main" id="{E2DB25D1-9D60-E04E-923F-13160C42F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63" y="2818280"/>
              <a:ext cx="902402" cy="35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D9C6C79-286F-C248-8DE6-DD31BE2F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4532" y="1795632"/>
              <a:ext cx="591084" cy="465479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3299CC0-9B65-EF4E-A566-564E335B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740" y="1451469"/>
              <a:ext cx="1061765" cy="28803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240BF14-E4AA-4149-ADFB-97409C1CE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387" y="2299725"/>
              <a:ext cx="1308100" cy="4953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439B934-0FA9-B445-93EE-D796225E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679" y="3579862"/>
              <a:ext cx="1334994" cy="456013"/>
            </a:xfrm>
            <a:prstGeom prst="rect">
              <a:avLst/>
            </a:prstGeom>
          </p:spPr>
        </p:pic>
        <p:pic>
          <p:nvPicPr>
            <p:cNvPr id="90" name="Afbeelding 76">
              <a:extLst>
                <a:ext uri="{FF2B5EF4-FFF2-40B4-BE49-F238E27FC236}">
                  <a16:creationId xmlns:a16="http://schemas.microsoft.com/office/drawing/2014/main" id="{165DBC06-4CD6-D04B-9840-7873A7F8F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09" y="3307852"/>
              <a:ext cx="1161392" cy="17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CA021156-1030-C568-BFD3-A4BBE37057E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2" y="5485204"/>
            <a:ext cx="1387616" cy="36798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A38DA06-6D76-2B0A-949F-ECAA226BED7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040" y="5680035"/>
            <a:ext cx="1031098" cy="36798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24981A1-8FDD-D826-FB6E-578E58E6AD92}"/>
              </a:ext>
            </a:extLst>
          </p:cNvPr>
          <p:cNvSpPr txBox="1"/>
          <p:nvPr/>
        </p:nvSpPr>
        <p:spPr>
          <a:xfrm>
            <a:off x="2783338" y="114611"/>
            <a:ext cx="8111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How </a:t>
            </a:r>
            <a:r>
              <a:rPr lang="nl-NL" sz="3200" dirty="0" err="1"/>
              <a:t>Vitaly</a:t>
            </a:r>
            <a:r>
              <a:rPr lang="nl-NL" sz="3200" dirty="0"/>
              <a:t> </a:t>
            </a:r>
            <a:r>
              <a:rPr lang="nl-NL" sz="3200" dirty="0" err="1"/>
              <a:t>works</a:t>
            </a:r>
            <a:r>
              <a:rPr lang="nl-NL" sz="3200" dirty="0"/>
              <a:t> in </a:t>
            </a:r>
            <a:r>
              <a:rPr lang="nl-NL" sz="3200" dirty="0" err="1"/>
              <a:t>practice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6233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status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A9D598-B381-2E60-76EC-4283AE95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Vitaly has been implemented for three regional MDTM’s in </a:t>
            </a:r>
            <a:r>
              <a:rPr lang="en-US" sz="2400" dirty="0" err="1">
                <a:solidFill>
                  <a:srgbClr val="FEFFFF"/>
                </a:solidFill>
              </a:rPr>
              <a:t>Oncomid</a:t>
            </a:r>
            <a:r>
              <a:rPr lang="en-US" sz="2400" dirty="0">
                <a:solidFill>
                  <a:srgbClr val="FEFFFF"/>
                </a:solidFill>
              </a:rPr>
              <a:t>, several others will follow soon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Health insurer </a:t>
            </a:r>
            <a:r>
              <a:rPr lang="en-US" sz="2400" dirty="0" err="1">
                <a:solidFill>
                  <a:srgbClr val="FEFFFF"/>
                </a:solidFill>
              </a:rPr>
              <a:t>Zilveren</a:t>
            </a:r>
            <a:r>
              <a:rPr lang="en-US" sz="2400" dirty="0">
                <a:solidFill>
                  <a:srgbClr val="FEFFFF"/>
                </a:solidFill>
              </a:rPr>
              <a:t> </a:t>
            </a:r>
            <a:r>
              <a:rPr lang="en-US" sz="2400" dirty="0" err="1">
                <a:solidFill>
                  <a:srgbClr val="FEFFFF"/>
                </a:solidFill>
              </a:rPr>
              <a:t>Kruis</a:t>
            </a:r>
            <a:r>
              <a:rPr lang="en-US" sz="2400" dirty="0">
                <a:solidFill>
                  <a:srgbClr val="FEFFFF"/>
                </a:solidFill>
              </a:rPr>
              <a:t> has offered to implement the system at their expense in all regions in the Netherlands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The condition is that all regions use the same system, to prevent having different systems as there are in electronic patient files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The system will also be used for cardiology, obstetrics and other indications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22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Vitaly has a good performance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BB86124-9F37-0A1F-8BDA-A51099709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4099" y="1502230"/>
            <a:ext cx="5949950" cy="4992998"/>
          </a:xfrm>
          <a:prstGeom prst="rect">
            <a:avLst/>
          </a:prstGeo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16,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41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Postponment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rate is low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8D3961-C5F3-3314-679E-CFDA6513B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1783" y="1698171"/>
            <a:ext cx="6655596" cy="4456407"/>
          </a:xfrm>
          <a:prstGeom prst="rect">
            <a:avLst/>
          </a:prstGeo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16,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3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7179F8-889A-B763-69D2-64C207806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386B5A9-F3D2-020A-4FE2-3236CEE53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What makes cancer different from other diseases?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Organization of cancer care in the Netherlands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(Regional) multidisciplinary team meetings, why?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Burden of MDTMs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Requirements for optimal MDTM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Technical facilities for MDTM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How to reach the top 3 in Europe regarding outcome of cancer treatments?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66E048-FDBD-5EC5-FA7A-BC18035C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12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8B95B667-4635-419A-B7D9-4E920EB7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ZA legt focus op e-health: hybride zorg wordt de nieuwe standaard">
            <a:extLst>
              <a:ext uri="{FF2B5EF4-FFF2-40B4-BE49-F238E27FC236}">
                <a16:creationId xmlns:a16="http://schemas.microsoft.com/office/drawing/2014/main" id="{2EAFF574-4B07-46D1-1D37-29C59FD06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"/>
          <a:stretch/>
        </p:blipFill>
        <p:spPr bwMode="auto">
          <a:xfrm>
            <a:off x="439853" y="658609"/>
            <a:ext cx="5311668" cy="52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Freeform 6">
            <a:extLst>
              <a:ext uri="{FF2B5EF4-FFF2-40B4-BE49-F238E27FC236}">
                <a16:creationId xmlns:a16="http://schemas.microsoft.com/office/drawing/2014/main" id="{82B9A08F-46FD-49B4-AA1C-023F5DF7C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926258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0" name="Freeform 7">
            <a:extLst>
              <a:ext uri="{FF2B5EF4-FFF2-40B4-BE49-F238E27FC236}">
                <a16:creationId xmlns:a16="http://schemas.microsoft.com/office/drawing/2014/main" id="{7FFA530A-28A7-492C-87A9-945FC3854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658609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" name="Rectangle 8">
            <a:extLst>
              <a:ext uri="{FF2B5EF4-FFF2-40B4-BE49-F238E27FC236}">
                <a16:creationId xmlns:a16="http://schemas.microsoft.com/office/drawing/2014/main" id="{23EA44DF-1990-4BBC-B683-D08E7190E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94410" y="659524"/>
            <a:ext cx="5299200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4B13B74-8A95-6673-7004-5AAAD374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913" y="981257"/>
            <a:ext cx="4648242" cy="12725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IZA sets new rules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8498C86D-70D3-8AA0-5B15-B11896C1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913" y="2319179"/>
            <a:ext cx="4648242" cy="3240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Volume norms for complex surgery/treatments:  50—100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Regional planning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Regional MDTM become more important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Focus on efficacy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B36FD3-CC6D-C43E-556C-20A4BCC8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382512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B66A2E0A-AB16-EC47-BEE0-3AACD4DD8B52}" type="datetime4">
              <a:rPr lang="en-US" sz="100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July 15, 2024</a:t>
            </a:fld>
            <a:endParaRPr lang="en-US" sz="10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30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5C26BC7-0A81-DDA8-001A-D2C3F92D2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+mj-lt"/>
              </a:rPr>
              <a:t>There are plenty of other challenges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470E93-4FA4-B0BA-C8B4-33FC5F6F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136324"/>
            <a:ext cx="6848715" cy="953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How to reach the top 3 in Europe in cancer care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B6570B-B861-6E24-4E54-CDA9094F3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7" y="4389119"/>
            <a:ext cx="6894236" cy="1672047"/>
          </a:xfrm>
          <a:prstGeom prst="rect">
            <a:avLst/>
          </a:prstGeo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F1E208-93DB-7D2E-C8D8-DBB35F42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937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6A2E0A-AB16-EC47-BEE0-3AACD4DD8B52}" type="datetime4">
              <a:rPr lang="en-US" sz="1200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July 15, 2024</a:t>
            </a:fld>
            <a:endParaRPr lang="en-US" sz="1200">
              <a:solidFill>
                <a:srgbClr val="FFFFFF">
                  <a:alpha val="80000"/>
                </a:srgbClr>
              </a:solidFill>
            </a:endParaRPr>
          </a:p>
        </p:txBody>
      </p:sp>
      <p:pic>
        <p:nvPicPr>
          <p:cNvPr id="1026" name="Picture 2" descr="vlpidoxdqjuy (349×449)">
            <a:extLst>
              <a:ext uri="{FF2B5EF4-FFF2-40B4-BE49-F238E27FC236}">
                <a16:creationId xmlns:a16="http://schemas.microsoft.com/office/drawing/2014/main" id="{161F8880-C564-C2D2-7727-3B61E7BE0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88274"/>
            <a:ext cx="3213462" cy="35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455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Performance has to be transparent 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A9D598-B381-2E60-76EC-4283AE95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For each cancer type there are different indicators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Results give insight in the performance of doctors’ own hospital in comparison with others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EFFFF"/>
                </a:solidFill>
              </a:rPr>
              <a:t>It may be used to improve outcome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FEFFFF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02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3384DD-5FEC-BA65-3B22-6A3273E5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altLang="nl-NL" sz="4000" dirty="0" err="1">
                <a:solidFill>
                  <a:schemeClr val="bg1"/>
                </a:solidFill>
              </a:rPr>
              <a:t>Hospital</a:t>
            </a:r>
            <a:r>
              <a:rPr lang="nl-NL" altLang="nl-NL" sz="4000" dirty="0">
                <a:solidFill>
                  <a:schemeClr val="bg1"/>
                </a:solidFill>
              </a:rPr>
              <a:t> </a:t>
            </a:r>
            <a:r>
              <a:rPr lang="nl-NL" altLang="nl-NL" sz="4000" dirty="0" err="1">
                <a:solidFill>
                  <a:schemeClr val="bg1"/>
                </a:solidFill>
              </a:rPr>
              <a:t>variation</a:t>
            </a:r>
            <a:r>
              <a:rPr lang="nl-NL" altLang="nl-NL" sz="4000" dirty="0">
                <a:solidFill>
                  <a:schemeClr val="bg1"/>
                </a:solidFill>
              </a:rPr>
              <a:t> stage III colon </a:t>
            </a:r>
            <a:r>
              <a:rPr lang="nl-NL" altLang="nl-NL" sz="4000" dirty="0" err="1">
                <a:solidFill>
                  <a:schemeClr val="bg1"/>
                </a:solidFill>
              </a:rPr>
              <a:t>cancer</a:t>
            </a:r>
            <a:r>
              <a:rPr lang="nl-NL" altLang="nl-NL" sz="4000" dirty="0">
                <a:solidFill>
                  <a:schemeClr val="bg1"/>
                </a:solidFill>
              </a:rPr>
              <a:t>, </a:t>
            </a:r>
            <a:r>
              <a:rPr lang="nl-NL" altLang="nl-NL" sz="4000" dirty="0" err="1">
                <a:solidFill>
                  <a:schemeClr val="bg1"/>
                </a:solidFill>
              </a:rPr>
              <a:t>adjuvant</a:t>
            </a:r>
            <a:r>
              <a:rPr lang="nl-NL" altLang="nl-NL" sz="4000" dirty="0">
                <a:solidFill>
                  <a:schemeClr val="bg1"/>
                </a:solidFill>
              </a:rPr>
              <a:t> </a:t>
            </a:r>
            <a:r>
              <a:rPr lang="nl-NL" altLang="nl-NL" sz="4000" dirty="0" err="1">
                <a:solidFill>
                  <a:schemeClr val="bg1"/>
                </a:solidFill>
              </a:rPr>
              <a:t>chemotherapy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1B91C6-5FBC-703D-DE0C-70B85DC5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446063-918F-8FEC-2E5D-BE8CA64AA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2035898"/>
            <a:ext cx="5949950" cy="370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36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39D8622-1672-7869-EF54-02E63F9A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5C4B04F-B30E-A994-D5D6-EE06A9FC7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4" y="3056709"/>
            <a:ext cx="5948831" cy="380520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Shared care in oncology is possible without compromising patient outcome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EFFFF"/>
                </a:solidFill>
              </a:rPr>
              <a:t>Good collaboration between local hospitals and university/ specialized hospitals is  mandatory  to guarantee high quality and innovation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All patients need to be discussed in a MDTM, for complicated cases in a regional MDTM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This is only feasible with optimal technical and administrative support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For complex surgery and systemic treatments patients should be referred to a specialized </a:t>
            </a:r>
            <a:r>
              <a:rPr lang="en-US" sz="2000" dirty="0" err="1">
                <a:solidFill>
                  <a:srgbClr val="FEFFFF"/>
                </a:solidFill>
              </a:rPr>
              <a:t>centre</a:t>
            </a:r>
            <a:endParaRPr lang="en-US" sz="20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Monitoring of outcome measures mandatory to ensure the highest quality of care for our patients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endParaRPr lang="en-US" sz="20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   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83B487-7428-1199-EDCF-35AED78F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5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C0A3B12-139A-773C-A485-532BACB2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approach to cancer patients needs to be multidisciplinary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3CE3DE0-CC6D-2474-3624-3EA7E111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Tissue is the issue, importance of molecular diagnostics is increasing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Staging procedures need to be carried out carefully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Treatment advice depends upon the input from a multidisciplinary team including specialists in surgery, medical oncology, radiotherapy, nuclear medicine, pathology, radiology and others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Patients play an important role in shared decision making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A13601-D716-2247-E5E9-5B98371B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2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10" descr="image001">
            <a:extLst>
              <a:ext uri="{FF2B5EF4-FFF2-40B4-BE49-F238E27FC236}">
                <a16:creationId xmlns:a16="http://schemas.microsoft.com/office/drawing/2014/main" id="{BF01DD6A-F6FA-1E35-190B-11F68E0930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3850" y="2009775"/>
            <a:ext cx="39243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1" name="AutoShape 2" descr="data:image/jpeg;base64,/9j/4AAQSkZJRgABAQAAAQABAAD/2wCEAAkGBhQSEBQREBQSFBQWFRUYGRcWEBQYFxUUFxUYFRUVFBYYHCcfFxkjGRUUHy8gJScpLSwsGB4xNTAqNSYrLCkBCQoKDgwOGg8PGiwkHCQqKSwsKSwpKSksKSwsLCksLCwpLCwsLCwsLCkpLCwsKSkpLCkpLCksLCwsLCksLCkpLP/AABEIAL8BCAMBIgACEQEDEQH/xAAbAAACAwEBAQAAAAAAAAAAAAAABQECBAMGB//EAEIQAAEDAQQDCgwFBQADAAAAAAEAAhEDBRIhMQRBUQYiMjNhcnOSsdETFUJScYGRobLBwtIjNFSC8FNiY7PhFBYk/8QAGAEAAwEBAAAAAAAAAAAAAAAAAAIDAQT/xAAhEQEAAwACAwEBAQEBAAAAAAAAAQIRMTIDEiFBkWJRE//aAAwDAQACEQMRAD8A+0abXbTZeIB1ARmUmZab3OA3oBIyYPmt9v8AFt530lec0HSnGsGOaBB1OcciIOLAIOrFVpWM+pWmYn49HePnHqs7kXj5x6rO5TCIS5BtlF4+ceqzuRePnHqs7lMIhGQNlF4+ceqzuRePnHqs7lMIhGQNlF4+ceqzuRePnHqs7lMIhGQNlF4+ceqzuRePnHqs7lMLidIGQknkRkM11vHzj1WdyLx849VncqMLjmAO1QGO1kdVGQNl0vHzj1WdyLx849VncuXhgM3A+gLm6u0mTJ7EZA9mgvMYEnkus7kNqOwxI9LaeHIYCV1d0VJsgB5I2NA7SsVbdQ7yGNHOJPZCePHv4WfJEfr0V4+ceqzuRePnHqs7l5jQt0jnVqbXXrpkPlrQ0E4NuGJjLWvUQl9TeznU0s0xedDmjhS0AgecIzjZsUWxaXg4a24JF4ucBAbkPb8lytQfgVOY7sKX7p3gASQPwmxJAxvE4SRJETE4wsiI1sz8bbP081QTfaYjgtYfbgtcu849Rnck25Vssc/W4iTIMwXHVliT/wAyDyFsxDImVJd5x6jO5Eu849RncrwiFmQ3ZUl3nHqM7kS7zj1GdyvCIRkDZUl3nHqM7kS7zj1GdyvCIRkDZUl3nHqM7lWoXxvXCdV6m0j1xBXWEQjIGy62ZpIq0w8tDTiCNjmktI9EhQuVgcU7pa3+xyEh1bf4tvO+kry1m/muDgXEzAnhDXcBj9xzHq9Vb/Ft530leUsoRpJAbAvTwGiASMnBgkcl45jZhanVK/L1qIUoStRCIUoQEQiFKEBEKHOjNWWPRdNbUe4AcHI7RkSNmK3BMtESIIw9Ks1kZKyhxgSsDlXrhvKf5msVSsTmUs09lZ1QXA26XNJeXEFgHCaG65/mS3OfG3kABJOvADkBQyVkBUpVQ4BzTIKz2nXu0ztOA9f/ABbEaWZyCGqZcTyntVV0pUbyipTgwutyoFM3XOwhok4jI4Za020DdG5t1rxeaMJ8oD5pHVoNdF4THKfftVn1mAAXt+XRcgzdib07FO3+lI/y9vaTwdHqEYg03EHaLqwbpWE3AP6bPLLdZ1g7YwWKyZ/8bSMTAaQBOAN1xJHuTO2qQc5gcAR4JuBAIzO1RzLY6InaaruZ4DtodBxnEF04yZ9qcwl1igNDsgN7sA1wPamFOux3Bc13ocD2ekLLctrwmEQulzkRdSmxzhELpc5PcoAnL+FAxSEQrtEiRiDiI1jaEERnry5TyIGKQiFePciEDHCweKd0tb/Y5CmwuLd0tb/Y5CQylv8AFt530leUsunGlYNgBxiGgDfETvg0XpjKTHqw9Zb/ABbef9JXlLGpsFcEPovcTG8YAQA4SBDiAPVjhirU4Sty9fCIUwiErUQiFMIhARCIUwiEAutrSC2ndGbjHq1qli6EWAucIJiByZ/z0K9taSWNbdwJOcAxA1T6lDrbphgIMujgnOdc96f765Cc57bJjC5aSN4fQudnab4VsxBBgj3hd67oaZ2duCSYxTdgqXDS9EFRt0lzcZBaYIOWB9BXYnDasFn2l4V7miSGtaSSwth5zZjmgrVoujNpsDGzA2mTtJJ1mSrVtHa8Q4SF0UOMCStZJXW0MU8sj7uRcnNBzW7TKzS0Rjs5Eq0quWghrHucRvS2IDp8vkhXi0xXZRmuzkKaTRjEZLgmJEjFYa1K6eRUIcWS3/5NIPI73M/6mdr8NnRN7Sqs0PwehPaczTe4+ktn3CB6la1+Gzom9pXLu3dURlMV0fR2Po1m1jFMht4zG9BvGTqGGay6PoOhMqCqNJ3wDm46RTiLgYcABiG3cc5HpnQx7Bo9Y1WOeyGAtbN5wLogBuJOOQzyWTQLR0SpWDDRIcQXg33PG9AqiYMEiXEDGDfgYkpb9j04Ro1n6IA9o0ppFRlwAVaTSA4iYLQJ3zMBkJdhviSy0DcnSpPFQOqucDIvPmDvZjD+2PQYyWGhpugb+oKUFlMudDZ3oApkQ1xkxUaJ2YTvTDHQt1lCq8MZ4SSYk0yAMhjP9zgP+YpDs2j7i6TQ28+o5wDQTvADdGoBu8nWQZxdjvnT0G4+lib9UuMS5zmOJiJvXmkGSL2I4RkRhFBu40fWXAEAg73GWl23Zd9bgDBBjvoe62hUvEXwGsNQktHFgiXYHUCCRqHqQxzp7kabWFgfWILw+S8EyGubrGxxg5ghpEXQr09ydEMuC/dLmEiW765egO3uIN8g7YCh27GgDH4k44XBJg3cpmb2EZjMgNIKtpm6qnTc5pa8lrrpIAgbTJ2DGPfnA1YbmafhqdYOqXqbWtAvCHBjboLsMTHz2lNoSX/3ChrFUDCXFguiSRJN7KWvx/t2RNdF3Z0H1GsAqAuc1rd7MlwGcE3QC4DHlOWKNYZWFxbulrf7HIRYfFu6at/schY1W3+LbzvpK8xZhd/5ADjJvHU8RvmxgXkAGTGHzXp7f4tvO+kry9l040kRAhxn8IgxebdAcBDmxGufTqtThG/L1yFKEiiEKUICEKUIBBugqy9rdjfeT3AJI+i4uG/3gdeu3RwojhbFO7LTnsp6TVpCXsa67hOLRExrjExyLzdll9OvQjSn6Q2sDea6qHxvbwqNA4GMCBhiRqV/kRES5vszMw+gbn64Bc0mCYjliZ7U7IBG0FfNTujH9J2OW+GPuT6xt0V38NtOS6TjUAGDZgb3kRen63x3/HotJpspsNQgw0T6favN07bJqEvgNOoDg7PSu9p7oHvpOYKBN4NyqjXB1gbCOUggLy79OcGlzqThF3N7Z32WACylfn0eS3349ILbF6CDd2659C5utHwkjIdo5UmqPqNgGi4S4tkujJxbMFoJGBOE4AlTStF7ZAouPKKjdRA1jaRG2cJTxWE5mxshZdF00vMFt03b3CBwvlkGMjIyWgvExKoxZddE0UVKrGuyve4YkejBdKVm1HNDmtJByxHzK2WXZ1RtVrnNIAnEkbCPmktaMNFZ2DO1uIq9G/4SuVraG43KjQXAMAIGY1ggaxifcu1rfl6vRv8AhKyWy8k02HghgMaicpO2I965Y32+OqcwWdpfgr15lQzGTdk7fStfjpv9Kr1R3rHZjBvsBq1DlW26NjeqO5bav1lZ+ObLUYCSKFQF0TFNuMCBOOOCsLZaMqNXqN7+QexWujY3qjuRdGxvVHcl9Ta5U7TptaGtoVA0CABTbAGUATgri2W/0auzgNy2Zq10bG9UdyLo2N6o7keo1Xxy3PwNXqNziNuxSbab/Sq9Ud6m6NjeqO5F0bG9UdyPUajxy3+lV6re9Ufa+H4dCoXeSLrQJyGM4BdLo2N6o7lSro7XC65rSD/aP4Eeo1rsfRXU6QbUi+S5zoyvOcXED2oXLc/VJow4l1172ScyGuIE+pCUyLf4tvO+krytlsH/AJZIxhwxBbgS4SCIvHXjJGHII9Tb/Ft5/wBJXn7M0QtqU5LSGQ1sMgxI4RkzlqAxxVqdUb8vUoUoSKIQpQgIQXRidSlY7Xr3aLtp3o9efulERssmcjXk62kguElpL75gGSIOIcNSX1rBpxNNoY6bwIwx9S3t0docXBoDjmYEn1qtPSQ57WNLXFzb29JMYxdOGa6JiOLOaJnmrvZe5IVGT4QggxHg59hnFbRuLDcfDEYEcWMiCD5WwlONDBpUgX4GALoy1nH+4zJKz19ILs8tmpSm06rERn0prWU4k/jTtJos30YiccgZPpXF1hvII8O7HWKbQ7ZEzMcibtbOAWfTNJDMJkmQImARmL2RI2BETLJeVfoDmEt8KeE50+CYd8SZc06pvO9RQ6g8gDwpgEHimZhwcPeAm72AiCsBC6cc+uWjUixxdek3bvAa0ReLicMyXEmV1c6cSoQtY9/Z9ItpU2nEhjexd14QadWpE0w97S2N7eynLDJMLEtWo7SGCo9zgQ4YnDETl6QFzTT5rpjyfmPQWt+Xq9G/4SsVr8NnRN7St1r/AJer0b/hKw2vw2dE3tKSvZS3C1l+V6vmmELBZXler5remtyyvAhEIQlaIRCEIAhEIQgCEQhCApue4t/TVfjKhTue4t/TVfjKFNRNv8W3nfSUn0TjGc4dqcW/xbed9JSfROMZzh2q9OqN+z0aFKFNRCFKEBCS2xVD3XNTe3+fNMtP0u43DhHLvSEu1Tis1uaXFUovFJ19kNdtAEn07UxqUQQRlP8AJSOuwA4ODhnPfyrpreLOS9JoaN3Skva0ubULr0sLeBdyJiM/mtFG1WOJDoa6eW6fWTgUkpVoz2cio12M8qPSGTeXodI06GFrDi7Axs1+3vSc6Jvw4ueQCSGzvQ4iCQF2a6RIUpopED2mVX5GM1h8EbrnRvWxJ2Tkt5154CTAJgDMmNSzVdAY+CZ24OMHWJGRWzM/hYiP1nUELVVpNAGWLro32N7PLZyrg+mRmFsTEsmJhngsa8NZfc+N855lpGsTnhqW+yqwdpLPBtfdD2ReGJM7/DYuej6M55DWNJJIGAOvbsXt7LsltBsNxcc3RieQbByKNsrx/Fqbfn+rWv8Al6vRv+Epfa/DZ0Te0pjbH5er0b/hKXWvw2dE3tKlTtC9uF7J8r1fNMIWCyPK9XzTBNbkteEQiFKEpsRCIUoQMRCIUoQMRCFKEDHLc9xb+mq/GUI3P8W/pq3xlCmdNv8AFt530lKND4xnOb2pvb/Ft530lKND4xnOb2q9OqN+z0iFMIhSVQuGkaa1gMkEjUDjOpaIXkt0VWo2sBTY833NIcCCy75Ydy/8RIZ9PtV5rBsPLi7He7zwcZh22dW1ca9B9SpDXtDGVA5wLCKgcAN7Oxb9IaCxwdMRqOIjGRy4LFZrGse+mCXPwe5xeHTOAxGzYlaYLz9UAOIExOv/AIvQrE7R6ZqYzLheAMgEDAlu1U8d4ryl5KTbMJ3Pfdc1jg28LrpbOHJsKvQpXiGgiTrJgYDWU30um26GwOTkWCpoLHCCJGyVev2JmELRk5KNDrA4DIYZ6wSD71pXCnogbF3ADVq9S7qkcEcdI0e+IvPbqN10SDmDyKlAPvAFrWNa27g4m+ZwcRqwWldaejOc1zmiQ2JjMTrjOEs1jdNFpzGQ6Ky/fui9t9y6kTgVYtIMEEHZGPsTTRdzr3CXEM5CJPs1LZmKsiJlosDT2BopQGGcDqeeX+5PEu0Cwm033y4uIGGEQduaZQua0xvx1U2I+sVsfl63Rv8AhKXWvw2dE3tKZWwP/nq9G/4Sltr8NnRN7Ssp2bfh1sjyvV80xhLrH8r9vzTKFtuWU4RCIUwiEpkQiFMIhARCIUwiEBEIhTCIQGfc/wAW/pq3xlCnc/xb+mrfGVCQybf4tvO+kpRofGM5ze1N7f4tvO+kpRofGM5ze1Xp1Rv2emXDTNNbSF55iTAgSSV0r6Q1gvPIaOX+YrDpOnaPUAvuaRmJDvRs9KlEHtOOT7VoVCLznCBrDgPdrVXvDHFsBzDBg7CMwVy0yz2V99o5YC0QRiJ2YRh6Vx0S0Ljbr3U6owF2cWtjySQJ1YBU9YmPiftO/f66VtBmXU983ZmRyEJSNCbTa40WNkkEiYvQeDOpaa26BjCTRDy7ECQA0enW73Jd49rRi5pPnGmwu9RhZHjmW/8ArEL6NWqU2k1mOEukAYhrTkLxwO2FiLmtqX2XyYIF52DQc7oGS56RpVVwcLwN4QS+XEYzLSciqqlfHH6nbyzPEtNeq94Pg7hLhBvzLZ8psDPBdKlS6BOJ7dpWMOKglViIidSm0zDUNIN0vIF0EAmcicsNa7tM5YpU+gCQTq5TGGUjIrqHEZFEb+j5+H9k0Aawa9kggyDIjl/m1eqbQaDIaAQIkDVs9GC8WbSmnee0wHQ6428RhIIHKcF6iwtOfWotfUbdcdUR6yNWEGFzeSdl0+OIxrOjNvB8C8NevKMdq6KUKauIQpQgMVs/l63Rv+EpZa/DZ0Te0ppbP5at0b/hKV2vw2dE3tKanYt+rtY3l/t+aZJdYvl/t+aZwmvyyvCqFaEQlMqhWhEICqFaEQgKoVoRCAy7n+Lf01b4yoU2Bxb+mrfGVCQybf4tvO+kpRofGM5ze1N7f4tvO+kpNozoe07CD71enVG/Yw3RWe5wFRsm6II5No+a8xpWlFjQLrySd5+HLSZh8mMMITd26OqTIujku961U7Xp1m3NIAGwiYntB9y3LRXCbW06S6DbvgqgbTLHON4Obd3wDcQXHZ3jNOW2Y3SGmrT/AA3GQWxLbwzPrkLmwUtHl7HtqPLYaIwz1kKtPSKd0uZUqUiYvMaJE/2+xH3mB84kgtehUpvqUxdF7Mlsm7ODm7CVx8A67euuu5XoMT6ck2tOwqwN8DwjSRBEkmcZLdU/Net0rQW1aQZUBAwMAxBGrBb7xX6yKTb5/wAfP9F0R9Q3abS4xMDZtXN7CCQQQQYIOYIzC+h6JZbKTC2kLs+VmZ1HGZ7EspblB4XwtSo55vXuCGyZnHNEeaBPhl4x9RxLW3GtDZl0mXzkCNULr4GKng3lrCM7xwGEiSE53X6ERV8JG9eAP3AQZ9ULzrdGaAREzneN6fTK2uzHwtsiclenUDhIyx9xhXaJMBVAjAKVWOE5NLM0eox8kENOBy9Rj5r0FnVrtQDUcD8ljo1LzQ7aAfau+juh7TyjtXLaddNIx6BClCkuhClCAxW1+WrdG/4SlVr8NnRN7Smttflq3Rv+EpVa/DZ0Te0p6diX4aLE8v8Ab80zSyw/L/b800TX7MpwhClCU6EKUICEKUICEKUIDHYHFv6at8ZQiwOA/pq3xlCRot/i2876SlGhj8RnOb2pvb/Ft530lKNC4xnOb2q9OqN+xlo25xrXlxIc3GGluWzGdStaFg03AuaC10E73I/t7k2Qpe9t3T+lczHhG6K8mLj52XTKdWXueMh9bVk37u5ehhCe3lmSV8URyIQhCksEIQgOGmaCyq27UaHDP0HaCMl5d+4x94w9l2TGDpjVIjNevQmrea8EtSLcvC2zudq0vBgVL9K9l4OCHuEYmTvSpo2IPLJPIMB7c17hzQRBEhY61mMIMC76J7E0XmIwtvHs6SU6YaA0YAJtZWiYXz6uTlSx2eCcWc18C9g0CANZ5SskV5bUIQkVCEIQGK2/y1bo3/CUptfhs6JvaU2tv8tW6N/wlKbX4bOib2lPTsS/DTYfl/t+aaJXYPl/t+abLb9hThVCshLplUKyEaFUKyEaFUKyEaGCwOLf01b/AGFCLA4t/TVv9hQlaLf4tvO+kpRoXGM5ze1N7f4tvO+kpRoXGM5ze1Xp1Rv2eqQhCgsEIQgBCEIAQhCAEIQgBZLSqxTOME4enb7pWteftq1Gk3DIaHBpP9zsAM/kthk8Oln1KRgkiWnHGQTqyyTxfP6tGtRcak1Kziy6241rbl3Fl4YyOXJe2sx1Q0mmtw4E5ZwJiESyrUhCFhghCEBitv8ALVujf8JSm1+Gzom9pTa2/wAtW6N/wlKbX4bOib2lPTsS/DVYPl/t+abQlNgeX+35pui/YU4RCIUoSnRCIUoQEQiFKEBEIhShYC6weA/pq3+woRYPAf01b/YUICLf4tvPHvBA96U6FxjOc3tXpq9APaWuEg5hKf8A1sAy2rVEHDgmPWRJVK3yMJauzp0hLPFD/wBRW9lP7UeKH/qK3sp/apnM0JZ4of8AqK3sp/ajxQ/9RW9lP7UAzQlnih/6it7Kf2o8UP8A1Fb2U/tQDNCWeKH/AKit7Kf2o8UP/UVvZT+1AM0JZ4of+oreyn9qPFD/ANRW9lP7UAzSa0dzVOrW8MRDhBGLoLhkXNmDGC7eKH/qK3sp/ajxQ/8AUVvZT+1AUFkOnNvrB7E1CW+KH/qK3sp/ajxQ/wDUVvZT+1brIjDNCWeKH/qK3sp/ajxQ/wDUVvZT+1Y0zQlnih/6it7Kf2o8UP8A1Fb2U/tQHS3agGjVZ1scBylwgD2kJZbIh7Af6Y9xx7QmNOxheDqtSpVu4tDoug7brQATyrvp1nMqgB8yMnAwRtg/JNWcnWWjYxh3P+X+35pultOwg3g1aw9Dmfar+KP81frM+1Fp2dZWMhvQsHij/NX6zPtR4o/zV+sz7Upm9CweKP8ANX6zPtR4o/zV+sz7UBvQsHij/NX6zPtR4o/zV+sz7UBvQsHij/NX6zPtVKlhhwuuq1yDmL7RI2GGjBARueeDSe4ZGtVIO0F5goTDR9HaxoYwANAgAKEB/9k=">
            <a:extLst>
              <a:ext uri="{FF2B5EF4-FFF2-40B4-BE49-F238E27FC236}">
                <a16:creationId xmlns:a16="http://schemas.microsoft.com/office/drawing/2014/main" id="{A89AC084-E560-5935-2A86-696CC94112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881063"/>
            <a:ext cx="251460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2" name="AutoShape 4" descr="data:image/jpeg;base64,/9j/4AAQSkZJRgABAQAAAQABAAD/2wCEAAkGBhQSEBQREBQSFBQWFRUYGRcWEBQYFxUUFxUYFRUVFBYYHCcfFxkjGRUUHy8gJScpLSwsGB4xNTAqNSYrLCkBCQoKDgwOGg8PGiwkHCQqKSwsKSwpKSksKSwsLCksLCwpLCwsLCwsLCkpLCwsKSkpLCkpLCksLCwsLCksLCkpLP/AABEIAL8BCAMBIgACEQEDEQH/xAAbAAACAwEBAQAAAAAAAAAAAAAABQECBAMGB//EAEIQAAEDAQQDCgwFBQADAAAAAAEAAhEDBRIhMQRBUQYiMjNhcnOSsdETFUJScYGRobLBwtIjNFSC8FNiY7PhFBYk/8QAGAEAAwEBAAAAAAAAAAAAAAAAAAIDAQT/xAAhEQEAAwACAwEBAQEBAAAAAAAAAQIRMTIDEiFBkWJRE//aAAwDAQACEQMRAD8A+0abXbTZeIB1ARmUmZab3OA3oBIyYPmt9v8AFt530lec0HSnGsGOaBB1OcciIOLAIOrFVpWM+pWmYn49HePnHqs7kXj5x6rO5TCIS5BtlF4+ceqzuRePnHqs7lMIhGQNlF4+ceqzuRePnHqs7lMIhGQNlF4+ceqzuRePnHqs7lMIhGQNlF4+ceqzuRePnHqs7lMLidIGQknkRkM11vHzj1WdyLx849VncqMLjmAO1QGO1kdVGQNl0vHzj1WdyLx849VncuXhgM3A+gLm6u0mTJ7EZA9mgvMYEnkus7kNqOwxI9LaeHIYCV1d0VJsgB5I2NA7SsVbdQ7yGNHOJPZCePHv4WfJEfr0V4+ceqzuRePnHqs7l5jQt0jnVqbXXrpkPlrQ0E4NuGJjLWvUQl9TeznU0s0xedDmjhS0AgecIzjZsUWxaXg4a24JF4ucBAbkPb8lytQfgVOY7sKX7p3gASQPwmxJAxvE4SRJETE4wsiI1sz8bbP081QTfaYjgtYfbgtcu849Rnck25Vssc/W4iTIMwXHVliT/wAyDyFsxDImVJd5x6jO5Eu849RncrwiFmQ3ZUl3nHqM7kS7zj1GdyvCIRkDZUl3nHqM7kS7zj1GdyvCIRkDZUl3nHqM7lWoXxvXCdV6m0j1xBXWEQjIGy62ZpIq0w8tDTiCNjmktI9EhQuVgcU7pa3+xyEh1bf4tvO+kry1m/muDgXEzAnhDXcBj9xzHq9Vb/Ft530leUsoRpJAbAvTwGiASMnBgkcl45jZhanVK/L1qIUoStRCIUoQEQiFKEBEKHOjNWWPRdNbUe4AcHI7RkSNmK3BMtESIIw9Ks1kZKyhxgSsDlXrhvKf5msVSsTmUs09lZ1QXA26XNJeXEFgHCaG65/mS3OfG3kABJOvADkBQyVkBUpVQ4BzTIKz2nXu0ztOA9f/ABbEaWZyCGqZcTyntVV0pUbyipTgwutyoFM3XOwhok4jI4Za020DdG5t1rxeaMJ8oD5pHVoNdF4THKfftVn1mAAXt+XRcgzdib07FO3+lI/y9vaTwdHqEYg03EHaLqwbpWE3AP6bPLLdZ1g7YwWKyZ/8bSMTAaQBOAN1xJHuTO2qQc5gcAR4JuBAIzO1RzLY6InaaruZ4DtodBxnEF04yZ9qcwl1igNDsgN7sA1wPamFOux3Bc13ocD2ekLLctrwmEQulzkRdSmxzhELpc5PcoAnL+FAxSEQrtEiRiDiI1jaEERnry5TyIGKQiFePciEDHCweKd0tb/Y5CmwuLd0tb/Y5CQylv8AFt530leUsunGlYNgBxiGgDfETvg0XpjKTHqw9Zb/ABbef9JXlLGpsFcEPovcTG8YAQA4SBDiAPVjhirU4Sty9fCIUwiErUQiFMIhARCIUwiEAutrSC2ndGbjHq1qli6EWAucIJiByZ/z0K9taSWNbdwJOcAxA1T6lDrbphgIMujgnOdc96f765Cc57bJjC5aSN4fQudnab4VsxBBgj3hd67oaZ2duCSYxTdgqXDS9EFRt0lzcZBaYIOWB9BXYnDasFn2l4V7miSGtaSSwth5zZjmgrVoujNpsDGzA2mTtJJ1mSrVtHa8Q4SF0UOMCStZJXW0MU8sj7uRcnNBzW7TKzS0Rjs5Eq0quWghrHucRvS2IDp8vkhXi0xXZRmuzkKaTRjEZLgmJEjFYa1K6eRUIcWS3/5NIPI73M/6mdr8NnRN7Sqs0PwehPaczTe4+ktn3CB6la1+Gzom9pXLu3dURlMV0fR2Po1m1jFMht4zG9BvGTqGGay6PoOhMqCqNJ3wDm46RTiLgYcABiG3cc5HpnQx7Bo9Y1WOeyGAtbN5wLogBuJOOQzyWTQLR0SpWDDRIcQXg33PG9AqiYMEiXEDGDfgYkpb9j04Ro1n6IA9o0ppFRlwAVaTSA4iYLQJ3zMBkJdhviSy0DcnSpPFQOqucDIvPmDvZjD+2PQYyWGhpugb+oKUFlMudDZ3oApkQ1xkxUaJ2YTvTDHQt1lCq8MZ4SSYk0yAMhjP9zgP+YpDs2j7i6TQ28+o5wDQTvADdGoBu8nWQZxdjvnT0G4+lib9UuMS5zmOJiJvXmkGSL2I4RkRhFBu40fWXAEAg73GWl23Zd9bgDBBjvoe62hUvEXwGsNQktHFgiXYHUCCRqHqQxzp7kabWFgfWILw+S8EyGubrGxxg5ghpEXQr09ydEMuC/dLmEiW765egO3uIN8g7YCh27GgDH4k44XBJg3cpmb2EZjMgNIKtpm6qnTc5pa8lrrpIAgbTJ2DGPfnA1YbmafhqdYOqXqbWtAvCHBjboLsMTHz2lNoSX/3ChrFUDCXFguiSRJN7KWvx/t2RNdF3Z0H1GsAqAuc1rd7MlwGcE3QC4DHlOWKNYZWFxbulrf7HIRYfFu6at/schY1W3+LbzvpK8xZhd/5ADjJvHU8RvmxgXkAGTGHzXp7f4tvO+kry9l040kRAhxn8IgxebdAcBDmxGufTqtThG/L1yFKEiiEKUICEKUIBBugqy9rdjfeT3AJI+i4uG/3gdeu3RwojhbFO7LTnsp6TVpCXsa67hOLRExrjExyLzdll9OvQjSn6Q2sDea6qHxvbwqNA4GMCBhiRqV/kRES5vszMw+gbn64Bc0mCYjliZ7U7IBG0FfNTujH9J2OW+GPuT6xt0V38NtOS6TjUAGDZgb3kRen63x3/HotJpspsNQgw0T6favN07bJqEvgNOoDg7PSu9p7oHvpOYKBN4NyqjXB1gbCOUggLy79OcGlzqThF3N7Z32WACylfn0eS3349ILbF6CDd2659C5utHwkjIdo5UmqPqNgGi4S4tkujJxbMFoJGBOE4AlTStF7ZAouPKKjdRA1jaRG2cJTxWE5mxshZdF00vMFt03b3CBwvlkGMjIyWgvExKoxZddE0UVKrGuyve4YkejBdKVm1HNDmtJByxHzK2WXZ1RtVrnNIAnEkbCPmktaMNFZ2DO1uIq9G/4SuVraG43KjQXAMAIGY1ggaxifcu1rfl6vRv8AhKyWy8k02HghgMaicpO2I965Y32+OqcwWdpfgr15lQzGTdk7fStfjpv9Kr1R3rHZjBvsBq1DlW26NjeqO5bav1lZ+ObLUYCSKFQF0TFNuMCBOOOCsLZaMqNXqN7+QexWujY3qjuRdGxvVHcl9Ta5U7TptaGtoVA0CABTbAGUATgri2W/0auzgNy2Zq10bG9UdyLo2N6o7keo1Xxy3PwNXqNziNuxSbab/Sq9Ud6m6NjeqO5F0bG9UdyPUajxy3+lV6re9Ufa+H4dCoXeSLrQJyGM4BdLo2N6o7lSro7XC65rSD/aP4Eeo1rsfRXU6QbUi+S5zoyvOcXED2oXLc/VJow4l1172ScyGuIE+pCUyLf4tvO+krytlsH/AJZIxhwxBbgS4SCIvHXjJGHII9Tb/Ft5/wBJXn7M0QtqU5LSGQ1sMgxI4RkzlqAxxVqdUb8vUoUoSKIQpQgIQXRidSlY7Xr3aLtp3o9efulERssmcjXk62kguElpL75gGSIOIcNSX1rBpxNNoY6bwIwx9S3t0docXBoDjmYEn1qtPSQ57WNLXFzb29JMYxdOGa6JiOLOaJnmrvZe5IVGT4QggxHg59hnFbRuLDcfDEYEcWMiCD5WwlONDBpUgX4GALoy1nH+4zJKz19ILs8tmpSm06rERn0prWU4k/jTtJos30YiccgZPpXF1hvII8O7HWKbQ7ZEzMcibtbOAWfTNJDMJkmQImARmL2RI2BETLJeVfoDmEt8KeE50+CYd8SZc06pvO9RQ6g8gDwpgEHimZhwcPeAm72AiCsBC6cc+uWjUixxdek3bvAa0ReLicMyXEmV1c6cSoQtY9/Z9ItpU2nEhjexd14QadWpE0w97S2N7eynLDJMLEtWo7SGCo9zgQ4YnDETl6QFzTT5rpjyfmPQWt+Xq9G/4SsVr8NnRN7St1r/AJer0b/hKw2vw2dE3tKSvZS3C1l+V6vmmELBZXler5remtyyvAhEIQlaIRCEIAhEIQgCEQhCApue4t/TVfjKhTue4t/TVfjKFNRNv8W3nfSUn0TjGc4dqcW/xbed9JSfROMZzh2q9OqN+z0aFKFNRCFKEBCS2xVD3XNTe3+fNMtP0u43DhHLvSEu1Tis1uaXFUovFJ19kNdtAEn07UxqUQQRlP8AJSOuwA4ODhnPfyrpreLOS9JoaN3Skva0ubULr0sLeBdyJiM/mtFG1WOJDoa6eW6fWTgUkpVoz2cio12M8qPSGTeXodI06GFrDi7Axs1+3vSc6Jvw4ueQCSGzvQ4iCQF2a6RIUpopED2mVX5GM1h8EbrnRvWxJ2Tkt5154CTAJgDMmNSzVdAY+CZ24OMHWJGRWzM/hYiP1nUELVVpNAGWLro32N7PLZyrg+mRmFsTEsmJhngsa8NZfc+N855lpGsTnhqW+yqwdpLPBtfdD2ReGJM7/DYuej6M55DWNJJIGAOvbsXt7LsltBsNxcc3RieQbByKNsrx/Fqbfn+rWv8Al6vRv+Epfa/DZ0Te0pjbH5er0b/hKXWvw2dE3tKlTtC9uF7J8r1fNMIWCyPK9XzTBNbkteEQiFKEpsRCIUoQMRCIUoQMRCFKEDHLc9xb+mq/GUI3P8W/pq3xlCmdNv8AFt530lKND4xnOb2pvb/Ft530lKND4xnOb2q9OqN+z0iFMIhSVQuGkaa1gMkEjUDjOpaIXkt0VWo2sBTY833NIcCCy75Ydy/8RIZ9PtV5rBsPLi7He7zwcZh22dW1ca9B9SpDXtDGVA5wLCKgcAN7Oxb9IaCxwdMRqOIjGRy4LFZrGse+mCXPwe5xeHTOAxGzYlaYLz9UAOIExOv/AIvQrE7R6ZqYzLheAMgEDAlu1U8d4ryl5KTbMJ3Pfdc1jg28LrpbOHJsKvQpXiGgiTrJgYDWU30um26GwOTkWCpoLHCCJGyVev2JmELRk5KNDrA4DIYZ6wSD71pXCnogbF3ADVq9S7qkcEcdI0e+IvPbqN10SDmDyKlAPvAFrWNa27g4m+ZwcRqwWldaejOc1zmiQ2JjMTrjOEs1jdNFpzGQ6Ky/fui9t9y6kTgVYtIMEEHZGPsTTRdzr3CXEM5CJPs1LZmKsiJlosDT2BopQGGcDqeeX+5PEu0Cwm033y4uIGGEQduaZQua0xvx1U2I+sVsfl63Rv8AhKXWvw2dE3tKZWwP/nq9G/4Sltr8NnRN7Ssp2bfh1sjyvV80xhLrH8r9vzTKFtuWU4RCIUwiEpkQiFMIhARCIUwiEBEIhTCIQGfc/wAW/pq3xlCnc/xb+mrfGVCQybf4tvO+kpRofGM5ze1N7f4tvO+kpRofGM5ze1Xp1Rv2emXDTNNbSF55iTAgSSV0r6Q1gvPIaOX+YrDpOnaPUAvuaRmJDvRs9KlEHtOOT7VoVCLznCBrDgPdrVXvDHFsBzDBg7CMwVy0yz2V99o5YC0QRiJ2YRh6Vx0S0Ljbr3U6owF2cWtjySQJ1YBU9YmPiftO/f66VtBmXU983ZmRyEJSNCbTa40WNkkEiYvQeDOpaa26BjCTRDy7ECQA0enW73Jd49rRi5pPnGmwu9RhZHjmW/8ArEL6NWqU2k1mOEukAYhrTkLxwO2FiLmtqX2XyYIF52DQc7oGS56RpVVwcLwN4QS+XEYzLSciqqlfHH6nbyzPEtNeq94Pg7hLhBvzLZ8psDPBdKlS6BOJ7dpWMOKglViIidSm0zDUNIN0vIF0EAmcicsNa7tM5YpU+gCQTq5TGGUjIrqHEZFEb+j5+H9k0Aawa9kggyDIjl/m1eqbQaDIaAQIkDVs9GC8WbSmnee0wHQ6428RhIIHKcF6iwtOfWotfUbdcdUR6yNWEGFzeSdl0+OIxrOjNvB8C8NevKMdq6KUKauIQpQgMVs/l63Rv+EpZa/DZ0Te0ppbP5at0b/hKV2vw2dE3tKanYt+rtY3l/t+aZJdYvl/t+aZwmvyyvCqFaEQlMqhWhEICqFaEQgKoVoRCAy7n+Lf01b4yoU2Bxb+mrfGVCQybf4tvO+kpRofGM5ze1N7f4tvO+kpNozoe07CD71enVG/Yw3RWe5wFRsm6II5No+a8xpWlFjQLrySd5+HLSZh8mMMITd26OqTIujku961U7Xp1m3NIAGwiYntB9y3LRXCbW06S6DbvgqgbTLHON4Obd3wDcQXHZ3jNOW2Y3SGmrT/AA3GQWxLbwzPrkLmwUtHl7HtqPLYaIwz1kKtPSKd0uZUqUiYvMaJE/2+xH3mB84kgtehUpvqUxdF7Mlsm7ODm7CVx8A67euuu5XoMT6ck2tOwqwN8DwjSRBEkmcZLdU/Net0rQW1aQZUBAwMAxBGrBb7xX6yKTb5/wAfP9F0R9Q3abS4xMDZtXN7CCQQQQYIOYIzC+h6JZbKTC2kLs+VmZ1HGZ7EspblB4XwtSo55vXuCGyZnHNEeaBPhl4x9RxLW3GtDZl0mXzkCNULr4GKng3lrCM7xwGEiSE53X6ERV8JG9eAP3AQZ9ULzrdGaAREzneN6fTK2uzHwtsiclenUDhIyx9xhXaJMBVAjAKVWOE5NLM0eox8kENOBy9Rj5r0FnVrtQDUcD8ljo1LzQ7aAfau+juh7TyjtXLaddNIx6BClCkuhClCAxW1+WrdG/4SlVr8NnRN7Smttflq3Rv+EpVa/DZ0Te0p6diX4aLE8v8Ab80zSyw/L/b800TX7MpwhClCU6EKUICEKUICEKUIDHYHFv6at8ZQiwOA/pq3xlCRot/i2876SlGhj8RnOb2pvb/Ft530lKNC4xnOb2q9OqN+xlo25xrXlxIc3GGluWzGdStaFg03AuaC10E73I/t7k2Qpe9t3T+lczHhG6K8mLj52XTKdWXueMh9bVk37u5ehhCe3lmSV8URyIQhCksEIQgOGmaCyq27UaHDP0HaCMl5d+4x94w9l2TGDpjVIjNevQmrea8EtSLcvC2zudq0vBgVL9K9l4OCHuEYmTvSpo2IPLJPIMB7c17hzQRBEhY61mMIMC76J7E0XmIwtvHs6SU6YaA0YAJtZWiYXz6uTlSx2eCcWc18C9g0CANZ5SskV5bUIQkVCEIQGK2/y1bo3/CUptfhs6JvaU2tv8tW6N/wlKbX4bOib2lPTsS/DTYfl/t+aaJXYPl/t+abLb9hThVCshLplUKyEaFUKyEaFUKyEaGCwOLf01b/AGFCLA4t/TVv9hQlaLf4tvO+kpRoXGM5ze1N7f4tvO+kpRoXGM5ze1Xp1Rv2eqQhCgsEIQgBCEIAQhCAEIQgBZLSqxTOME4enb7pWteftq1Gk3DIaHBpP9zsAM/kthk8Oln1KRgkiWnHGQTqyyTxfP6tGtRcak1Kziy6241rbl3Fl4YyOXJe2sx1Q0mmtw4E5ZwJiESyrUhCFhghCEBitv8ALVujf8JSm1+Gzom9pTa2/wAtW6N/wlKbX4bOib2lPTsS/DVYPl/t+abQlNgeX+35pui/YU4RCIUoSnRCIUoQEQiFKEBEIhShYC6weA/pq3+woRYPAf01b/YUICLf4tvPHvBA96U6FxjOc3tXpq9APaWuEg5hKf8A1sAy2rVEHDgmPWRJVK3yMJauzp0hLPFD/wBRW9lP7UeKH/qK3sp/apnM0JZ4of8AqK3sp/ajxQ/9RW9lP7UAzQlnih/6it7Kf2o8UP8A1Fb2U/tQDNCWeKH/AKit7Kf2o8UP/UVvZT+1AM0JZ4of+oreyn9qPFD/ANRW9lP7UAzSa0dzVOrW8MRDhBGLoLhkXNmDGC7eKH/qK3sp/ajxQ/8AUVvZT+1AUFkOnNvrB7E1CW+KH/qK3sp/ajxQ/wDUVvZT+1brIjDNCWeKH/qK3sp/ajxQ/wDUVvZT+1Y0zQlnih/6it7Kf2o8UP8A1Fb2U/tQHS3agGjVZ1scBylwgD2kJZbIh7Af6Y9xx7QmNOxheDqtSpVu4tDoug7brQATyrvp1nMqgB8yMnAwRtg/JNWcnWWjYxh3P+X+35pultOwg3g1aw9Dmfar+KP81frM+1Fp2dZWMhvQsHij/NX6zPtR4o/zV+sz7Upm9CweKP8ANX6zPtR4o/zV+sz7UBvQsHij/NX6zPtR4o/zV+sz7UBvQsHij/NX6zPtVKlhhwuuq1yDmL7RI2GGjBARueeDSe4ZGtVIO0F5goTDR9HaxoYwANAgAKEB/9k=">
            <a:extLst>
              <a:ext uri="{FF2B5EF4-FFF2-40B4-BE49-F238E27FC236}">
                <a16:creationId xmlns:a16="http://schemas.microsoft.com/office/drawing/2014/main" id="{A3423111-AEE1-5160-8AB8-E4B0787374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881063"/>
            <a:ext cx="251460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3" name="AutoShape 2" descr="data:image/jpeg;base64,/9j/4AAQSkZJRgABAQAAAQABAAD/2wCEAAkGBhQSEBQREBQSFBQWFRUYGRcWEBQYFxUUFxUYFRUVFBYYHCcfFxkjGRUUHy8gJScpLSwsGB4xNTAqNSYrLCkBCQoKDgwOGg8PGiwkHCQqKSwsKSwpKSksKSwsLCksLCwpLCwsLCwsLCkpLCwsKSkpLCkpLCksLCwsLCksLCkpLP/AABEIAL8BCAMBIgACEQEDEQH/xAAbAAACAwEBAQAAAAAAAAAAAAAABQECBAMGB//EAEIQAAEDAQQDCgwFBQADAAAAAAEAAhEDBRIhMQRBUQYiMjNhcnOSsdETFUJScYGRobLBwtIjNFSC8FNiY7PhFBYk/8QAGAEAAwEBAAAAAAAAAAAAAAAAAAIDAQT/xAAhEQEAAwACAwEBAQEBAAAAAAAAAQIRMTIDEiFBkWJRE//aAAwDAQACEQMRAD8A+0abXbTZeIB1ARmUmZab3OA3oBIyYPmt9v8AFt530lec0HSnGsGOaBB1OcciIOLAIOrFVpWM+pWmYn49HePnHqs7kXj5x6rO5TCIS5BtlF4+ceqzuRePnHqs7lMIhGQNlF4+ceqzuRePnHqs7lMIhGQNlF4+ceqzuRePnHqs7lMIhGQNlF4+ceqzuRePnHqs7lMLidIGQknkRkM11vHzj1WdyLx849VncqMLjmAO1QGO1kdVGQNl0vHzj1WdyLx849VncuXhgM3A+gLm6u0mTJ7EZA9mgvMYEnkus7kNqOwxI9LaeHIYCV1d0VJsgB5I2NA7SsVbdQ7yGNHOJPZCePHv4WfJEfr0V4+ceqzuRePnHqs7l5jQt0jnVqbXXrpkPlrQ0E4NuGJjLWvUQl9TeznU0s0xedDmjhS0AgecIzjZsUWxaXg4a24JF4ucBAbkPb8lytQfgVOY7sKX7p3gASQPwmxJAxvE4SRJETE4wsiI1sz8bbP081QTfaYjgtYfbgtcu849Rnck25Vssc/W4iTIMwXHVliT/wAyDyFsxDImVJd5x6jO5Eu849RncrwiFmQ3ZUl3nHqM7kS7zj1GdyvCIRkDZUl3nHqM7kS7zj1GdyvCIRkDZUl3nHqM7lWoXxvXCdV6m0j1xBXWEQjIGy62ZpIq0w8tDTiCNjmktI9EhQuVgcU7pa3+xyEh1bf4tvO+kry1m/muDgXEzAnhDXcBj9xzHq9Vb/Ft530leUsoRpJAbAvTwGiASMnBgkcl45jZhanVK/L1qIUoStRCIUoQEQiFKEBEKHOjNWWPRdNbUe4AcHI7RkSNmK3BMtESIIw9Ks1kZKyhxgSsDlXrhvKf5msVSsTmUs09lZ1QXA26XNJeXEFgHCaG65/mS3OfG3kABJOvADkBQyVkBUpVQ4BzTIKz2nXu0ztOA9f/ABbEaWZyCGqZcTyntVV0pUbyipTgwutyoFM3XOwhok4jI4Za020DdG5t1rxeaMJ8oD5pHVoNdF4THKfftVn1mAAXt+XRcgzdib07FO3+lI/y9vaTwdHqEYg03EHaLqwbpWE3AP6bPLLdZ1g7YwWKyZ/8bSMTAaQBOAN1xJHuTO2qQc5gcAR4JuBAIzO1RzLY6InaaruZ4DtodBxnEF04yZ9qcwl1igNDsgN7sA1wPamFOux3Bc13ocD2ekLLctrwmEQulzkRdSmxzhELpc5PcoAnL+FAxSEQrtEiRiDiI1jaEERnry5TyIGKQiFePciEDHCweKd0tb/Y5CmwuLd0tb/Y5CQylv8AFt530leUsunGlYNgBxiGgDfETvg0XpjKTHqw9Zb/ABbef9JXlLGpsFcEPovcTG8YAQA4SBDiAPVjhirU4Sty9fCIUwiErUQiFMIhARCIUwiEAutrSC2ndGbjHq1qli6EWAucIJiByZ/z0K9taSWNbdwJOcAxA1T6lDrbphgIMujgnOdc96f765Cc57bJjC5aSN4fQudnab4VsxBBgj3hd67oaZ2duCSYxTdgqXDS9EFRt0lzcZBaYIOWB9BXYnDasFn2l4V7miSGtaSSwth5zZjmgrVoujNpsDGzA2mTtJJ1mSrVtHa8Q4SF0UOMCStZJXW0MU8sj7uRcnNBzW7TKzS0Rjs5Eq0quWghrHucRvS2IDp8vkhXi0xXZRmuzkKaTRjEZLgmJEjFYa1K6eRUIcWS3/5NIPI73M/6mdr8NnRN7Sqs0PwehPaczTe4+ktn3CB6la1+Gzom9pXLu3dURlMV0fR2Po1m1jFMht4zG9BvGTqGGay6PoOhMqCqNJ3wDm46RTiLgYcABiG3cc5HpnQx7Bo9Y1WOeyGAtbN5wLogBuJOOQzyWTQLR0SpWDDRIcQXg33PG9AqiYMEiXEDGDfgYkpb9j04Ro1n6IA9o0ppFRlwAVaTSA4iYLQJ3zMBkJdhviSy0DcnSpPFQOqucDIvPmDvZjD+2PQYyWGhpugb+oKUFlMudDZ3oApkQ1xkxUaJ2YTvTDHQt1lCq8MZ4SSYk0yAMhjP9zgP+YpDs2j7i6TQ28+o5wDQTvADdGoBu8nWQZxdjvnT0G4+lib9UuMS5zmOJiJvXmkGSL2I4RkRhFBu40fWXAEAg73GWl23Zd9bgDBBjvoe62hUvEXwGsNQktHFgiXYHUCCRqHqQxzp7kabWFgfWILw+S8EyGubrGxxg5ghpEXQr09ydEMuC/dLmEiW765egO3uIN8g7YCh27GgDH4k44XBJg3cpmb2EZjMgNIKtpm6qnTc5pa8lrrpIAgbTJ2DGPfnA1YbmafhqdYOqXqbWtAvCHBjboLsMTHz2lNoSX/3ChrFUDCXFguiSRJN7KWvx/t2RNdF3Z0H1GsAqAuc1rd7MlwGcE3QC4DHlOWKNYZWFxbulrf7HIRYfFu6at/schY1W3+LbzvpK8xZhd/5ADjJvHU8RvmxgXkAGTGHzXp7f4tvO+kry9l040kRAhxn8IgxebdAcBDmxGufTqtThG/L1yFKEiiEKUICEKUIBBugqy9rdjfeT3AJI+i4uG/3gdeu3RwojhbFO7LTnsp6TVpCXsa67hOLRExrjExyLzdll9OvQjSn6Q2sDea6qHxvbwqNA4GMCBhiRqV/kRES5vszMw+gbn64Bc0mCYjliZ7U7IBG0FfNTujH9J2OW+GPuT6xt0V38NtOS6TjUAGDZgb3kRen63x3/HotJpspsNQgw0T6favN07bJqEvgNOoDg7PSu9p7oHvpOYKBN4NyqjXB1gbCOUggLy79OcGlzqThF3N7Z32WACylfn0eS3349ILbF6CDd2659C5utHwkjIdo5UmqPqNgGi4S4tkujJxbMFoJGBOE4AlTStF7ZAouPKKjdRA1jaRG2cJTxWE5mxshZdF00vMFt03b3CBwvlkGMjIyWgvExKoxZddE0UVKrGuyve4YkejBdKVm1HNDmtJByxHzK2WXZ1RtVrnNIAnEkbCPmktaMNFZ2DO1uIq9G/4SuVraG43KjQXAMAIGY1ggaxifcu1rfl6vRv8AhKyWy8k02HghgMaicpO2I965Y32+OqcwWdpfgr15lQzGTdk7fStfjpv9Kr1R3rHZjBvsBq1DlW26NjeqO5bav1lZ+ObLUYCSKFQF0TFNuMCBOOOCsLZaMqNXqN7+QexWujY3qjuRdGxvVHcl9Ta5U7TptaGtoVA0CABTbAGUATgri2W/0auzgNy2Zq10bG9UdyLo2N6o7keo1Xxy3PwNXqNziNuxSbab/Sq9Ud6m6NjeqO5F0bG9UdyPUajxy3+lV6re9Ufa+H4dCoXeSLrQJyGM4BdLo2N6o7lSro7XC65rSD/aP4Eeo1rsfRXU6QbUi+S5zoyvOcXED2oXLc/VJow4l1172ScyGuIE+pCUyLf4tvO+krytlsH/AJZIxhwxBbgS4SCIvHXjJGHII9Tb/Ft5/wBJXn7M0QtqU5LSGQ1sMgxI4RkzlqAxxVqdUb8vUoUoSKIQpQgIQXRidSlY7Xr3aLtp3o9efulERssmcjXk62kguElpL75gGSIOIcNSX1rBpxNNoY6bwIwx9S3t0docXBoDjmYEn1qtPSQ57WNLXFzb29JMYxdOGa6JiOLOaJnmrvZe5IVGT4QggxHg59hnFbRuLDcfDEYEcWMiCD5WwlONDBpUgX4GALoy1nH+4zJKz19ILs8tmpSm06rERn0prWU4k/jTtJos30YiccgZPpXF1hvII8O7HWKbQ7ZEzMcibtbOAWfTNJDMJkmQImARmL2RI2BETLJeVfoDmEt8KeE50+CYd8SZc06pvO9RQ6g8gDwpgEHimZhwcPeAm72AiCsBC6cc+uWjUixxdek3bvAa0ReLicMyXEmV1c6cSoQtY9/Z9ItpU2nEhjexd14QadWpE0w97S2N7eynLDJMLEtWo7SGCo9zgQ4YnDETl6QFzTT5rpjyfmPQWt+Xq9G/4SsVr8NnRN7St1r/AJer0b/hKw2vw2dE3tKSvZS3C1l+V6vmmELBZXler5remtyyvAhEIQlaIRCEIAhEIQgCEQhCApue4t/TVfjKhTue4t/TVfjKFNRNv8W3nfSUn0TjGc4dqcW/xbed9JSfROMZzh2q9OqN+z0aFKFNRCFKEBCS2xVD3XNTe3+fNMtP0u43DhHLvSEu1Tis1uaXFUovFJ19kNdtAEn07UxqUQQRlP8AJSOuwA4ODhnPfyrpreLOS9JoaN3Skva0ubULr0sLeBdyJiM/mtFG1WOJDoa6eW6fWTgUkpVoz2cio12M8qPSGTeXodI06GFrDi7Axs1+3vSc6Jvw4ueQCSGzvQ4iCQF2a6RIUpopED2mVX5GM1h8EbrnRvWxJ2Tkt5154CTAJgDMmNSzVdAY+CZ24OMHWJGRWzM/hYiP1nUELVVpNAGWLro32N7PLZyrg+mRmFsTEsmJhngsa8NZfc+N855lpGsTnhqW+yqwdpLPBtfdD2ReGJM7/DYuej6M55DWNJJIGAOvbsXt7LsltBsNxcc3RieQbByKNsrx/Fqbfn+rWv8Al6vRv+Epfa/DZ0Te0pjbH5er0b/hKXWvw2dE3tKlTtC9uF7J8r1fNMIWCyPK9XzTBNbkteEQiFKEpsRCIUoQMRCIUoQMRCFKEDHLc9xb+mq/GUI3P8W/pq3xlCmdNv8AFt530lKND4xnOb2pvb/Ft530lKND4xnOb2q9OqN+z0iFMIhSVQuGkaa1gMkEjUDjOpaIXkt0VWo2sBTY833NIcCCy75Ydy/8RIZ9PtV5rBsPLi7He7zwcZh22dW1ca9B9SpDXtDGVA5wLCKgcAN7Oxb9IaCxwdMRqOIjGRy4LFZrGse+mCXPwe5xeHTOAxGzYlaYLz9UAOIExOv/AIvQrE7R6ZqYzLheAMgEDAlu1U8d4ryl5KTbMJ3Pfdc1jg28LrpbOHJsKvQpXiGgiTrJgYDWU30um26GwOTkWCpoLHCCJGyVev2JmELRk5KNDrA4DIYZ6wSD71pXCnogbF3ADVq9S7qkcEcdI0e+IvPbqN10SDmDyKlAPvAFrWNa27g4m+ZwcRqwWldaejOc1zmiQ2JjMTrjOEs1jdNFpzGQ6Ky/fui9t9y6kTgVYtIMEEHZGPsTTRdzr3CXEM5CJPs1LZmKsiJlosDT2BopQGGcDqeeX+5PEu0Cwm033y4uIGGEQduaZQua0xvx1U2I+sVsfl63Rv8AhKXWvw2dE3tKZWwP/nq9G/4Sltr8NnRN7Ssp2bfh1sjyvV80xhLrH8r9vzTKFtuWU4RCIUwiEpkQiFMIhARCIUwiEBEIhTCIQGfc/wAW/pq3xlCnc/xb+mrfGVCQybf4tvO+kpRofGM5ze1N7f4tvO+kpRofGM5ze1Xp1Rv2emXDTNNbSF55iTAgSSV0r6Q1gvPIaOX+YrDpOnaPUAvuaRmJDvRs9KlEHtOOT7VoVCLznCBrDgPdrVXvDHFsBzDBg7CMwVy0yz2V99o5YC0QRiJ2YRh6Vx0S0Ljbr3U6owF2cWtjySQJ1YBU9YmPiftO/f66VtBmXU983ZmRyEJSNCbTa40WNkkEiYvQeDOpaa26BjCTRDy7ECQA0enW73Jd49rRi5pPnGmwu9RhZHjmW/8ArEL6NWqU2k1mOEukAYhrTkLxwO2FiLmtqX2XyYIF52DQc7oGS56RpVVwcLwN4QS+XEYzLSciqqlfHH6nbyzPEtNeq94Pg7hLhBvzLZ8psDPBdKlS6BOJ7dpWMOKglViIidSm0zDUNIN0vIF0EAmcicsNa7tM5YpU+gCQTq5TGGUjIrqHEZFEb+j5+H9k0Aawa9kggyDIjl/m1eqbQaDIaAQIkDVs9GC8WbSmnee0wHQ6428RhIIHKcF6iwtOfWotfUbdcdUR6yNWEGFzeSdl0+OIxrOjNvB8C8NevKMdq6KUKauIQpQgMVs/l63Rv+EpZa/DZ0Te0ppbP5at0b/hKV2vw2dE3tKanYt+rtY3l/t+aZJdYvl/t+aZwmvyyvCqFaEQlMqhWhEICqFaEQgKoVoRCAy7n+Lf01b4yoU2Bxb+mrfGVCQybf4tvO+kpRofGM5ze1N7f4tvO+kpNozoe07CD71enVG/Yw3RWe5wFRsm6II5No+a8xpWlFjQLrySd5+HLSZh8mMMITd26OqTIujku961U7Xp1m3NIAGwiYntB9y3LRXCbW06S6DbvgqgbTLHON4Obd3wDcQXHZ3jNOW2Y3SGmrT/AA3GQWxLbwzPrkLmwUtHl7HtqPLYaIwz1kKtPSKd0uZUqUiYvMaJE/2+xH3mB84kgtehUpvqUxdF7Mlsm7ODm7CVx8A67euuu5XoMT6ck2tOwqwN8DwjSRBEkmcZLdU/Net0rQW1aQZUBAwMAxBGrBb7xX6yKTb5/wAfP9F0R9Q3abS4xMDZtXN7CCQQQQYIOYIzC+h6JZbKTC2kLs+VmZ1HGZ7EspblB4XwtSo55vXuCGyZnHNEeaBPhl4x9RxLW3GtDZl0mXzkCNULr4GKng3lrCM7xwGEiSE53X6ERV8JG9eAP3AQZ9ULzrdGaAREzneN6fTK2uzHwtsiclenUDhIyx9xhXaJMBVAjAKVWOE5NLM0eox8kENOBy9Rj5r0FnVrtQDUcD8ljo1LzQ7aAfau+juh7TyjtXLaddNIx6BClCkuhClCAxW1+WrdG/4SlVr8NnRN7Smttflq3Rv+EpVa/DZ0Te0p6diX4aLE8v8Ab80zSyw/L/b800TX7MpwhClCU6EKUICEKUICEKUIDHYHFv6at8ZQiwOA/pq3xlCRot/i2876SlGhj8RnOb2pvb/Ft530lKNC4xnOb2q9OqN+xlo25xrXlxIc3GGluWzGdStaFg03AuaC10E73I/t7k2Qpe9t3T+lczHhG6K8mLj52XTKdWXueMh9bVk37u5ehhCe3lmSV8URyIQhCksEIQgOGmaCyq27UaHDP0HaCMl5d+4x94w9l2TGDpjVIjNevQmrea8EtSLcvC2zudq0vBgVL9K9l4OCHuEYmTvSpo2IPLJPIMB7c17hzQRBEhY61mMIMC76J7E0XmIwtvHs6SU6YaA0YAJtZWiYXz6uTlSx2eCcWc18C9g0CANZ5SskV5bUIQkVCEIQGK2/y1bo3/CUptfhs6JvaU2tv8tW6N/wlKbX4bOib2lPTsS/DTYfl/t+aaJXYPl/t+abLb9hThVCshLplUKyEaFUKyEaFUKyEaGCwOLf01b/AGFCLA4t/TVv9hQlaLf4tvO+kpRoXGM5ze1N7f4tvO+kpRoXGM5ze1Xp1Rv2eqQhCgsEIQgBCEIAQhCAEIQgBZLSqxTOME4enb7pWteftq1Gk3DIaHBpP9zsAM/kthk8Oln1KRgkiWnHGQTqyyTxfP6tGtRcak1Kziy6241rbl3Fl4YyOXJe2sx1Q0mmtw4E5ZwJiESyrUhCFhghCEBitv8ALVujf8JSm1+Gzom9pTa2/wAtW6N/wlKbX4bOib2lPTsS/DVYPl/t+abQlNgeX+35pui/YU4RCIUoSnRCIUoQEQiFKEBEIhShYC6weA/pq3+woRYPAf01b/YUICLf4tvPHvBA96U6FxjOc3tXpq9APaWuEg5hKf8A1sAy2rVEHDgmPWRJVK3yMJauzp0hLPFD/wBRW9lP7UeKH/qK3sp/apnM0JZ4of8AqK3sp/ajxQ/9RW9lP7UAzQlnih/6it7Kf2o8UP8A1Fb2U/tQDNCWeKH/AKit7Kf2o8UP/UVvZT+1AM0JZ4of+oreyn9qPFD/ANRW9lP7UAzSa0dzVOrW8MRDhBGLoLhkXNmDGC7eKH/qK3sp/ajxQ/8AUVvZT+1AUFkOnNvrB7E1CW+KH/qK3sp/ajxQ/wDUVvZT+1brIjDNCWeKH/qK3sp/ajxQ/wDUVvZT+1Y0zQlnih/6it7Kf2o8UP8A1Fb2U/tQHS3agGjVZ1scBylwgD2kJZbIh7Af6Y9xx7QmNOxheDqtSpVu4tDoug7brQATyrvp1nMqgB8yMnAwRtg/JNWcnWWjYxh3P+X+35pultOwg3g1aw9Dmfar+KP81frM+1Fp2dZWMhvQsHij/NX6zPtR4o/zV+sz7Upm9CweKP8ANX6zPtR4o/zV+sz7UBvQsHij/NX6zPtR4o/zV+sz7UBvQsHij/NX6zPtVKlhhwuuq1yDmL7RI2GGjBARueeDSe4ZGtVIO0F5goTDR9HaxoYwANAgAKEB/9k=">
            <a:extLst>
              <a:ext uri="{FF2B5EF4-FFF2-40B4-BE49-F238E27FC236}">
                <a16:creationId xmlns:a16="http://schemas.microsoft.com/office/drawing/2014/main" id="{5383354D-B087-EAAC-AA26-EA8B3A6699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881063"/>
            <a:ext cx="251460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104" name="Afbeelding 8" descr="vakantie-nederland_molens.jpg">
            <a:extLst>
              <a:ext uri="{FF2B5EF4-FFF2-40B4-BE49-F238E27FC236}">
                <a16:creationId xmlns:a16="http://schemas.microsoft.com/office/drawing/2014/main" id="{E2B6610C-AAB2-24E4-85CE-67BD7F3B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7" y="868544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8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C29392-4E22-4AF7-C417-A3A39690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Netherlands is a small, densely populated country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820EC5F-0EB5-C609-8ACB-0A3CAA5E9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EFFFF"/>
                </a:solidFill>
              </a:rPr>
              <a:t>17 million inhabitants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EFFFF"/>
                </a:solidFill>
              </a:rPr>
              <a:t>Largest distance east-west 100 km, north-south 300 km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EFFFF"/>
                </a:solidFill>
              </a:rPr>
              <a:t>71 hospitals, all these hospitals are involved in cancer treatments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EFFFF"/>
                </a:solidFill>
              </a:rPr>
              <a:t>7 university hospitals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EFFFF"/>
                </a:solidFill>
              </a:rPr>
              <a:t>Prinses Maxima Centrum: hospital for child cancer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EFFFF"/>
                </a:solidFill>
              </a:rPr>
              <a:t>Netherlands Cancer Institute Amsterdam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EFFFF"/>
                </a:solidFill>
              </a:rPr>
              <a:t>Annually 120.000 new cancer patients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A75986-A9B0-BFD7-C974-9EABB49E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0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44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FC1D8F9-B487-B8FF-D59F-7D21766D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+mj-lt"/>
              </a:rPr>
              <a:t>Multiple regional cancer networks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5" name="Picture 1" descr="page11image51435200">
            <a:extLst>
              <a:ext uri="{FF2B5EF4-FFF2-40B4-BE49-F238E27FC236}">
                <a16:creationId xmlns:a16="http://schemas.microsoft.com/office/drawing/2014/main" id="{5C86CC45-81DB-783D-658D-EF2D0B3E8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8410" y="961812"/>
            <a:ext cx="4388578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A9DAB1F-73DF-8538-35EF-7A7FF349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6A2E0A-AB16-EC47-BEE0-3AACD4DD8B52}" type="datetime4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July 15, 2024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7F7AF4-72C6-4B71-9E40-53E8BFEF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2001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ABEFF4-9761-DEAD-3138-102BB574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31" y="245082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Towards regional cancer networks in the Netherlands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43A823C-2E55-2186-6B45-29A30AAC0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03803"/>
            <a:ext cx="10515599" cy="3943349"/>
          </a:xfrm>
          <a:prstGeom prst="rect">
            <a:avLst/>
          </a:prstGeo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D213BE-DF38-72F6-75D2-DAD17A74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6A2E0A-AB16-EC47-BEE0-3AACD4DD8B52}" type="datetime4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July 15, 2024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3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F196FF-6952-7563-83E6-FDEC3268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Since 2012 multidisciplinary norm document for cancer treatments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BD16227-E1AD-6D7E-8D59-CF9AD1A1F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5589870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8000" dirty="0">
                <a:solidFill>
                  <a:srgbClr val="FEFFFF"/>
                </a:solidFill>
              </a:rPr>
              <a:t>Requirements for infrastructure, out-patient clinic, day-care, emergency department, number of dedicated specialists and nurses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rgbClr val="FEFFFF"/>
                </a:solidFill>
              </a:rPr>
              <a:t>Norms for turnaround time: 1 week first presentation, 3 weeks discussion at the MDTM, 3 weeks for start initial treatment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rgbClr val="FEFFFF"/>
                </a:solidFill>
              </a:rPr>
              <a:t>Volume norms for complex surgical procedures and some systemic treatments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rgbClr val="FEFFFF"/>
                </a:solidFill>
              </a:rPr>
              <a:t>Each patient should be discussed at an MDTM before initial treatment</a:t>
            </a:r>
          </a:p>
          <a:p>
            <a:pPr>
              <a:lnSpc>
                <a:spcPct val="90000"/>
              </a:lnSpc>
            </a:pPr>
            <a:endParaRPr lang="en-US" sz="80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r>
              <a:rPr lang="en-US" sz="1500" dirty="0">
                <a:solidFill>
                  <a:srgbClr val="FEFFFF"/>
                </a:solidFill>
              </a:rPr>
              <a:t>.  </a:t>
            </a:r>
          </a:p>
          <a:p>
            <a:pPr marL="0">
              <a:lnSpc>
                <a:spcPct val="90000"/>
              </a:lnSpc>
            </a:pPr>
            <a:endParaRPr lang="en-US" sz="1500" dirty="0">
              <a:solidFill>
                <a:srgbClr val="FEFFFF"/>
              </a:solidFill>
            </a:endParaRPr>
          </a:p>
          <a:p>
            <a:pPr marL="0">
              <a:lnSpc>
                <a:spcPct val="90000"/>
              </a:lnSpc>
            </a:pPr>
            <a:r>
              <a:rPr lang="en-US" sz="1500" dirty="0">
                <a:solidFill>
                  <a:srgbClr val="FEFFFF"/>
                </a:solidFill>
              </a:rPr>
              <a:t>.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A32F38-A42A-5676-1182-04DC2C0C8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536" y="6175188"/>
            <a:ext cx="282549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6A2E0A-AB16-EC47-BEE0-3AACD4DD8B52}" type="datetime4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July 15, 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183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2358C74A89A419650AD017E1FAC40" ma:contentTypeVersion="21" ma:contentTypeDescription="Create a new document." ma:contentTypeScope="" ma:versionID="dd6c4204f5074b5410a9afb8b5a8e5b9">
  <xsd:schema xmlns:xsd="http://www.w3.org/2001/XMLSchema" xmlns:xs="http://www.w3.org/2001/XMLSchema" xmlns:p="http://schemas.microsoft.com/office/2006/metadata/properties" xmlns:ns1="http://schemas.microsoft.com/sharepoint/v3" xmlns:ns2="e37e8048-7f47-46c3-9f5d-bf2bf54c9279" xmlns:ns3="812061dd-523a-47bf-9db5-a71fd49c94a4" targetNamespace="http://schemas.microsoft.com/office/2006/metadata/properties" ma:root="true" ma:fieldsID="d891b9df4695bf4b034ff6e5d348055e" ns1:_="" ns2:_="" ns3:_="">
    <xsd:import namespace="http://schemas.microsoft.com/sharepoint/v3"/>
    <xsd:import namespace="e37e8048-7f47-46c3-9f5d-bf2bf54c9279"/>
    <xsd:import namespace="812061dd-523a-47bf-9db5-a71fd49c9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Pictur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e8048-7f47-46c3-9f5d-bf2bf54c9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icture" ma:index="21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36c5f2-2d8c-4cc3-a61b-4b56d022d3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061dd-523a-47bf-9db5-a71fd49c9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98d9916-7899-4a6c-b68a-d60d75cd35ea}" ma:internalName="TaxCatchAll" ma:showField="CatchAllData" ma:web="812061dd-523a-47bf-9db5-a71fd49c9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55AD5D-7142-409E-AA45-46AAD29CE010}"/>
</file>

<file path=customXml/itemProps2.xml><?xml version="1.0" encoding="utf-8"?>
<ds:datastoreItem xmlns:ds="http://schemas.openxmlformats.org/officeDocument/2006/customXml" ds:itemID="{83702ABE-1151-41AC-9ADC-BA07176EE5A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20638</TotalTime>
  <Words>1450</Words>
  <Application>Microsoft Macintosh PowerPoint</Application>
  <PresentationFormat>Breedbeeld</PresentationFormat>
  <Paragraphs>282</Paragraphs>
  <Slides>34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Kantoorthema</vt:lpstr>
      <vt:lpstr>Integration of cancer services: The role and importance of regional multidisciplinary team meetings (MTDs)</vt:lpstr>
      <vt:lpstr>Disclosures</vt:lpstr>
      <vt:lpstr>Agenda</vt:lpstr>
      <vt:lpstr>The approach to cancer patients needs to be multidisciplinary</vt:lpstr>
      <vt:lpstr>PowerPoint-presentatie</vt:lpstr>
      <vt:lpstr>Netherlands is a small, densely populated country</vt:lpstr>
      <vt:lpstr>Multiple regional cancer networks</vt:lpstr>
      <vt:lpstr>Towards regional cancer networks in the Netherlands</vt:lpstr>
      <vt:lpstr>Since 2012 multidisciplinary norm document for cancer treatments</vt:lpstr>
      <vt:lpstr>How to ensure equal access and optimal treatment for every cancer patient in the Netherlands</vt:lpstr>
      <vt:lpstr>Thesis Dr Janneke Walraven ‘Towards sustainable multidisciplinary team meetings in oncology</vt:lpstr>
      <vt:lpstr>MDTM: a heavy burden</vt:lpstr>
      <vt:lpstr>PowerPoint-presentatie</vt:lpstr>
      <vt:lpstr>PowerPoint-presentatie</vt:lpstr>
      <vt:lpstr>It matters who is present at the MDTM!</vt:lpstr>
      <vt:lpstr>Regional MDTMs in the past</vt:lpstr>
      <vt:lpstr>Requirements for an optimal  regional MDTM</vt:lpstr>
      <vt:lpstr>Regional cancer network Oncomid</vt:lpstr>
      <vt:lpstr>Guiding principle for Oncomid: It does not matter in which hospitals a patient presents with first complaints</vt:lpstr>
      <vt:lpstr>PowerPoint-presentatie</vt:lpstr>
      <vt:lpstr>Facilitating regional MDTMs in oncology in Oncomid    </vt:lpstr>
      <vt:lpstr>Project Data Delen Midden Nederland: towards a safe digital platform for MDTM</vt:lpstr>
      <vt:lpstr>Aims of the project</vt:lpstr>
      <vt:lpstr>The project had many challenges</vt:lpstr>
      <vt:lpstr>Many sources had to be connected</vt:lpstr>
      <vt:lpstr>PowerPoint-presentatie</vt:lpstr>
      <vt:lpstr>Current status</vt:lpstr>
      <vt:lpstr>Vitaly has a good performance</vt:lpstr>
      <vt:lpstr>Postponment rate is low</vt:lpstr>
      <vt:lpstr>IZA sets new rules</vt:lpstr>
      <vt:lpstr>There are plenty of other challenges</vt:lpstr>
      <vt:lpstr>Performance has to be transparent </vt:lpstr>
      <vt:lpstr>Hospital variation stage III colon cancer, adjuvant chemotherapy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Koos van der Hoeven</cp:lastModifiedBy>
  <cp:revision>113</cp:revision>
  <dcterms:created xsi:type="dcterms:W3CDTF">2020-09-22T17:53:13Z</dcterms:created>
  <dcterms:modified xsi:type="dcterms:W3CDTF">2024-07-16T19:35:03Z</dcterms:modified>
</cp:coreProperties>
</file>