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74" r:id="rId6"/>
    <p:sldId id="275" r:id="rId7"/>
    <p:sldId id="283" r:id="rId8"/>
    <p:sldId id="278" r:id="rId9"/>
    <p:sldId id="284" r:id="rId10"/>
    <p:sldId id="277" r:id="rId11"/>
    <p:sldId id="285" r:id="rId12"/>
    <p:sldId id="280" r:id="rId13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A9D"/>
    <a:srgbClr val="7BC0BD"/>
    <a:srgbClr val="BCDFDD"/>
    <a:srgbClr val="ABD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409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77B44-10D4-469B-B049-4865505B8B69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72C98F-7F33-47E5-A5D9-8C57E170C1DA}">
      <dgm:prSet phldrT="[Text]"/>
      <dgm:spPr/>
      <dgm:t>
        <a:bodyPr/>
        <a:lstStyle/>
        <a:p>
          <a:r>
            <a:rPr lang="en-GB" dirty="0"/>
            <a:t>Strategic Alignment </a:t>
          </a:r>
        </a:p>
      </dgm:t>
    </dgm:pt>
    <dgm:pt modelId="{7C4D1F54-8BB1-45FA-B67C-9B290293124C}" type="parTrans" cxnId="{E6508EAF-11DE-41B1-8FA1-B842779DDD75}">
      <dgm:prSet/>
      <dgm:spPr/>
      <dgm:t>
        <a:bodyPr/>
        <a:lstStyle/>
        <a:p>
          <a:endParaRPr lang="en-GB"/>
        </a:p>
      </dgm:t>
    </dgm:pt>
    <dgm:pt modelId="{FAA860CC-CC9D-4FFC-9AFF-7E65E642C8CB}" type="sibTrans" cxnId="{E6508EAF-11DE-41B1-8FA1-B842779DDD75}">
      <dgm:prSet/>
      <dgm:spPr/>
      <dgm:t>
        <a:bodyPr/>
        <a:lstStyle/>
        <a:p>
          <a:endParaRPr lang="en-GB"/>
        </a:p>
      </dgm:t>
    </dgm:pt>
    <dgm:pt modelId="{27D48DEE-D78E-46AC-9F39-6E56A789AF04}">
      <dgm:prSet phldrT="[Text]"/>
      <dgm:spPr/>
      <dgm:t>
        <a:bodyPr/>
        <a:lstStyle/>
        <a:p>
          <a:r>
            <a:rPr lang="en-GB" dirty="0"/>
            <a:t>Effective Decision-Making</a:t>
          </a:r>
        </a:p>
      </dgm:t>
    </dgm:pt>
    <dgm:pt modelId="{8AC64177-B8A4-47DE-AEAD-2209B9D9E601}" type="parTrans" cxnId="{90AF0E46-13AE-4AF6-A862-D2B240C0136A}">
      <dgm:prSet/>
      <dgm:spPr/>
      <dgm:t>
        <a:bodyPr/>
        <a:lstStyle/>
        <a:p>
          <a:endParaRPr lang="en-GB"/>
        </a:p>
      </dgm:t>
    </dgm:pt>
    <dgm:pt modelId="{BB3AA219-AC86-4991-ABC3-E91014448172}" type="sibTrans" cxnId="{90AF0E46-13AE-4AF6-A862-D2B240C0136A}">
      <dgm:prSet/>
      <dgm:spPr/>
      <dgm:t>
        <a:bodyPr/>
        <a:lstStyle/>
        <a:p>
          <a:endParaRPr lang="en-GB" dirty="0"/>
        </a:p>
      </dgm:t>
    </dgm:pt>
    <dgm:pt modelId="{FA6B830C-CBB0-4713-B4BB-C7C7DE505F79}">
      <dgm:prSet phldrT="[Text]"/>
      <dgm:spPr/>
      <dgm:t>
        <a:bodyPr/>
        <a:lstStyle/>
        <a:p>
          <a:r>
            <a:rPr lang="en-GB" dirty="0"/>
            <a:t>Resource Optimization</a:t>
          </a:r>
        </a:p>
      </dgm:t>
    </dgm:pt>
    <dgm:pt modelId="{5675B37B-BFA8-4236-AE1E-B299392AF400}" type="parTrans" cxnId="{53D556B8-B55D-4157-9B46-53A3BC04B20B}">
      <dgm:prSet/>
      <dgm:spPr/>
      <dgm:t>
        <a:bodyPr/>
        <a:lstStyle/>
        <a:p>
          <a:endParaRPr lang="en-GB"/>
        </a:p>
      </dgm:t>
    </dgm:pt>
    <dgm:pt modelId="{305AC57E-5E6B-4C7F-A190-67D28B3C23A3}" type="sibTrans" cxnId="{53D556B8-B55D-4157-9B46-53A3BC04B20B}">
      <dgm:prSet/>
      <dgm:spPr/>
      <dgm:t>
        <a:bodyPr/>
        <a:lstStyle/>
        <a:p>
          <a:endParaRPr lang="en-GB"/>
        </a:p>
      </dgm:t>
    </dgm:pt>
    <dgm:pt modelId="{676E9FBB-07E5-4622-B00A-C71332BAE821}">
      <dgm:prSet/>
      <dgm:spPr/>
      <dgm:t>
        <a:bodyPr/>
        <a:lstStyle/>
        <a:p>
          <a:r>
            <a:rPr lang="en-GB"/>
            <a:t>Enhanced Patient Care</a:t>
          </a:r>
          <a:endParaRPr lang="en-GB" dirty="0"/>
        </a:p>
      </dgm:t>
    </dgm:pt>
    <dgm:pt modelId="{3262B04E-CA19-4959-92AC-0DA43197E739}" type="parTrans" cxnId="{B6E8EECA-FA3A-4E41-8433-0A66EF64FF48}">
      <dgm:prSet/>
      <dgm:spPr/>
      <dgm:t>
        <a:bodyPr/>
        <a:lstStyle/>
        <a:p>
          <a:endParaRPr lang="en-GB"/>
        </a:p>
      </dgm:t>
    </dgm:pt>
    <dgm:pt modelId="{85E1779D-0301-432F-9F8D-D4AF54A8B234}" type="sibTrans" cxnId="{B6E8EECA-FA3A-4E41-8433-0A66EF64FF48}">
      <dgm:prSet/>
      <dgm:spPr/>
      <dgm:t>
        <a:bodyPr/>
        <a:lstStyle/>
        <a:p>
          <a:endParaRPr lang="en-GB"/>
        </a:p>
      </dgm:t>
    </dgm:pt>
    <dgm:pt modelId="{644B23F4-201F-4A8F-B886-80CB622BDD13}">
      <dgm:prSet/>
      <dgm:spPr/>
      <dgm:t>
        <a:bodyPr/>
        <a:lstStyle/>
        <a:p>
          <a:r>
            <a:rPr lang="en-GB" dirty="0"/>
            <a:t>Support for Healthcare Professionals </a:t>
          </a:r>
        </a:p>
      </dgm:t>
    </dgm:pt>
    <dgm:pt modelId="{DC8CDF26-895E-4BAB-AD63-57A3A4E2D24C}" type="parTrans" cxnId="{EF8C8A85-395E-4C7B-90AE-CCB9B15BE897}">
      <dgm:prSet/>
      <dgm:spPr/>
      <dgm:t>
        <a:bodyPr/>
        <a:lstStyle/>
        <a:p>
          <a:endParaRPr lang="en-GB"/>
        </a:p>
      </dgm:t>
    </dgm:pt>
    <dgm:pt modelId="{5BBCCE86-F55D-4831-A457-10A842AA8C86}" type="sibTrans" cxnId="{EF8C8A85-395E-4C7B-90AE-CCB9B15BE897}">
      <dgm:prSet/>
      <dgm:spPr/>
      <dgm:t>
        <a:bodyPr/>
        <a:lstStyle/>
        <a:p>
          <a:endParaRPr lang="en-GB"/>
        </a:p>
      </dgm:t>
    </dgm:pt>
    <dgm:pt modelId="{FD3E2CB1-559E-4DD5-8F2B-655804DAB457}">
      <dgm:prSet/>
      <dgm:spPr/>
      <dgm:t>
        <a:bodyPr/>
        <a:lstStyle/>
        <a:p>
          <a:r>
            <a:rPr lang="en-GB"/>
            <a:t>Addressing Challenges</a:t>
          </a:r>
        </a:p>
      </dgm:t>
    </dgm:pt>
    <dgm:pt modelId="{C45DF2BF-76E0-40FE-8C77-1C0E74167FE3}" type="parTrans" cxnId="{8BC61BC5-4D2C-4E6F-BA13-4E88896A4F5B}">
      <dgm:prSet/>
      <dgm:spPr/>
      <dgm:t>
        <a:bodyPr/>
        <a:lstStyle/>
        <a:p>
          <a:endParaRPr lang="en-GB"/>
        </a:p>
      </dgm:t>
    </dgm:pt>
    <dgm:pt modelId="{B2F5E4B2-12DC-44DA-BC00-C86589A41EE5}" type="sibTrans" cxnId="{8BC61BC5-4D2C-4E6F-BA13-4E88896A4F5B}">
      <dgm:prSet/>
      <dgm:spPr/>
      <dgm:t>
        <a:bodyPr/>
        <a:lstStyle/>
        <a:p>
          <a:endParaRPr lang="en-GB"/>
        </a:p>
      </dgm:t>
    </dgm:pt>
    <dgm:pt modelId="{F204B05B-0C96-4CA9-BC0B-62E2A1EEDDDB}" type="pres">
      <dgm:prSet presAssocID="{32D77B44-10D4-469B-B049-4865505B8B69}" presName="diagram" presStyleCnt="0">
        <dgm:presLayoutVars>
          <dgm:dir/>
          <dgm:resizeHandles val="exact"/>
        </dgm:presLayoutVars>
      </dgm:prSet>
      <dgm:spPr/>
    </dgm:pt>
    <dgm:pt modelId="{CF2495EF-F03B-4D36-8AD3-83E9F5BF4496}" type="pres">
      <dgm:prSet presAssocID="{3772C98F-7F33-47E5-A5D9-8C57E170C1DA}" presName="node" presStyleLbl="node1" presStyleIdx="0" presStyleCnt="6">
        <dgm:presLayoutVars>
          <dgm:bulletEnabled val="1"/>
        </dgm:presLayoutVars>
      </dgm:prSet>
      <dgm:spPr/>
    </dgm:pt>
    <dgm:pt modelId="{D3BF56EA-194B-4C64-9249-73F199D46F57}" type="pres">
      <dgm:prSet presAssocID="{FAA860CC-CC9D-4FFC-9AFF-7E65E642C8CB}" presName="sibTrans" presStyleLbl="sibTrans2D1" presStyleIdx="0" presStyleCnt="5"/>
      <dgm:spPr/>
    </dgm:pt>
    <dgm:pt modelId="{41239077-3329-4D2F-8ADF-F086DEA53E08}" type="pres">
      <dgm:prSet presAssocID="{FAA860CC-CC9D-4FFC-9AFF-7E65E642C8CB}" presName="connectorText" presStyleLbl="sibTrans2D1" presStyleIdx="0" presStyleCnt="5"/>
      <dgm:spPr/>
    </dgm:pt>
    <dgm:pt modelId="{7475AAFF-EE85-45A5-BEA7-B1F5E1C184B1}" type="pres">
      <dgm:prSet presAssocID="{27D48DEE-D78E-46AC-9F39-6E56A789AF04}" presName="node" presStyleLbl="node1" presStyleIdx="1" presStyleCnt="6">
        <dgm:presLayoutVars>
          <dgm:bulletEnabled val="1"/>
        </dgm:presLayoutVars>
      </dgm:prSet>
      <dgm:spPr/>
    </dgm:pt>
    <dgm:pt modelId="{9F056FC5-B951-4043-9732-4072663C4141}" type="pres">
      <dgm:prSet presAssocID="{BB3AA219-AC86-4991-ABC3-E91014448172}" presName="sibTrans" presStyleLbl="sibTrans2D1" presStyleIdx="1" presStyleCnt="5"/>
      <dgm:spPr/>
    </dgm:pt>
    <dgm:pt modelId="{22BC02B7-BE4D-4768-9836-3DEEF40A5CB5}" type="pres">
      <dgm:prSet presAssocID="{BB3AA219-AC86-4991-ABC3-E91014448172}" presName="connectorText" presStyleLbl="sibTrans2D1" presStyleIdx="1" presStyleCnt="5"/>
      <dgm:spPr/>
    </dgm:pt>
    <dgm:pt modelId="{EF119BEA-C626-4795-9F77-0C96CAACD217}" type="pres">
      <dgm:prSet presAssocID="{676E9FBB-07E5-4622-B00A-C71332BAE821}" presName="node" presStyleLbl="node1" presStyleIdx="2" presStyleCnt="6">
        <dgm:presLayoutVars>
          <dgm:bulletEnabled val="1"/>
        </dgm:presLayoutVars>
      </dgm:prSet>
      <dgm:spPr/>
    </dgm:pt>
    <dgm:pt modelId="{93DB65BF-07DC-4683-BCA9-47BF93DFE718}" type="pres">
      <dgm:prSet presAssocID="{85E1779D-0301-432F-9F8D-D4AF54A8B234}" presName="sibTrans" presStyleLbl="sibTrans2D1" presStyleIdx="2" presStyleCnt="5"/>
      <dgm:spPr/>
    </dgm:pt>
    <dgm:pt modelId="{BEE1228E-1754-45B6-8B4C-524D0DF61070}" type="pres">
      <dgm:prSet presAssocID="{85E1779D-0301-432F-9F8D-D4AF54A8B234}" presName="connectorText" presStyleLbl="sibTrans2D1" presStyleIdx="2" presStyleCnt="5"/>
      <dgm:spPr/>
    </dgm:pt>
    <dgm:pt modelId="{C9A1CD6C-7C38-49AE-9551-78E12F05F812}" type="pres">
      <dgm:prSet presAssocID="{FA6B830C-CBB0-4713-B4BB-C7C7DE505F79}" presName="node" presStyleLbl="node1" presStyleIdx="3" presStyleCnt="6">
        <dgm:presLayoutVars>
          <dgm:bulletEnabled val="1"/>
        </dgm:presLayoutVars>
      </dgm:prSet>
      <dgm:spPr/>
    </dgm:pt>
    <dgm:pt modelId="{D9257F7F-3DF5-434A-94BF-C0A92B9B904C}" type="pres">
      <dgm:prSet presAssocID="{305AC57E-5E6B-4C7F-A190-67D28B3C23A3}" presName="sibTrans" presStyleLbl="sibTrans2D1" presStyleIdx="3" presStyleCnt="5"/>
      <dgm:spPr/>
    </dgm:pt>
    <dgm:pt modelId="{49A4A762-87D9-48A6-81A5-3F2F0BC67825}" type="pres">
      <dgm:prSet presAssocID="{305AC57E-5E6B-4C7F-A190-67D28B3C23A3}" presName="connectorText" presStyleLbl="sibTrans2D1" presStyleIdx="3" presStyleCnt="5"/>
      <dgm:spPr/>
    </dgm:pt>
    <dgm:pt modelId="{E08D2CE8-C457-4E59-955C-8BBD7B4D99E8}" type="pres">
      <dgm:prSet presAssocID="{644B23F4-201F-4A8F-B886-80CB622BDD13}" presName="node" presStyleLbl="node1" presStyleIdx="4" presStyleCnt="6">
        <dgm:presLayoutVars>
          <dgm:bulletEnabled val="1"/>
        </dgm:presLayoutVars>
      </dgm:prSet>
      <dgm:spPr/>
    </dgm:pt>
    <dgm:pt modelId="{8C69964E-8FBA-427E-A5F3-CA925CCF757B}" type="pres">
      <dgm:prSet presAssocID="{5BBCCE86-F55D-4831-A457-10A842AA8C86}" presName="sibTrans" presStyleLbl="sibTrans2D1" presStyleIdx="4" presStyleCnt="5"/>
      <dgm:spPr/>
    </dgm:pt>
    <dgm:pt modelId="{1D8F051B-B913-42AC-8523-44898395430F}" type="pres">
      <dgm:prSet presAssocID="{5BBCCE86-F55D-4831-A457-10A842AA8C86}" presName="connectorText" presStyleLbl="sibTrans2D1" presStyleIdx="4" presStyleCnt="5"/>
      <dgm:spPr/>
    </dgm:pt>
    <dgm:pt modelId="{115EC525-654E-4A47-9565-33EE94FEC866}" type="pres">
      <dgm:prSet presAssocID="{FD3E2CB1-559E-4DD5-8F2B-655804DAB457}" presName="node" presStyleLbl="node1" presStyleIdx="5" presStyleCnt="6">
        <dgm:presLayoutVars>
          <dgm:bulletEnabled val="1"/>
        </dgm:presLayoutVars>
      </dgm:prSet>
      <dgm:spPr/>
    </dgm:pt>
  </dgm:ptLst>
  <dgm:cxnLst>
    <dgm:cxn modelId="{E6D01F1E-097C-4189-9C63-6D31A2E0F09C}" type="presOf" srcId="{FA6B830C-CBB0-4713-B4BB-C7C7DE505F79}" destId="{C9A1CD6C-7C38-49AE-9551-78E12F05F812}" srcOrd="0" destOrd="0" presId="urn:microsoft.com/office/officeart/2005/8/layout/process5"/>
    <dgm:cxn modelId="{FF174828-92FF-47AC-A8E8-6967CC8705EF}" type="presOf" srcId="{FD3E2CB1-559E-4DD5-8F2B-655804DAB457}" destId="{115EC525-654E-4A47-9565-33EE94FEC866}" srcOrd="0" destOrd="0" presId="urn:microsoft.com/office/officeart/2005/8/layout/process5"/>
    <dgm:cxn modelId="{C5082A2F-05F4-4353-8458-6DE8BFFFB040}" type="presOf" srcId="{3772C98F-7F33-47E5-A5D9-8C57E170C1DA}" destId="{CF2495EF-F03B-4D36-8AD3-83E9F5BF4496}" srcOrd="0" destOrd="0" presId="urn:microsoft.com/office/officeart/2005/8/layout/process5"/>
    <dgm:cxn modelId="{9350FE2F-9AED-4EDE-A4CF-69E271706A1F}" type="presOf" srcId="{FAA860CC-CC9D-4FFC-9AFF-7E65E642C8CB}" destId="{D3BF56EA-194B-4C64-9249-73F199D46F57}" srcOrd="0" destOrd="0" presId="urn:microsoft.com/office/officeart/2005/8/layout/process5"/>
    <dgm:cxn modelId="{3235CE3B-56E8-45F2-938E-420A028247AB}" type="presOf" srcId="{305AC57E-5E6B-4C7F-A190-67D28B3C23A3}" destId="{49A4A762-87D9-48A6-81A5-3F2F0BC67825}" srcOrd="1" destOrd="0" presId="urn:microsoft.com/office/officeart/2005/8/layout/process5"/>
    <dgm:cxn modelId="{90AF0E46-13AE-4AF6-A862-D2B240C0136A}" srcId="{32D77B44-10D4-469B-B049-4865505B8B69}" destId="{27D48DEE-D78E-46AC-9F39-6E56A789AF04}" srcOrd="1" destOrd="0" parTransId="{8AC64177-B8A4-47DE-AEAD-2209B9D9E601}" sibTransId="{BB3AA219-AC86-4991-ABC3-E91014448172}"/>
    <dgm:cxn modelId="{A2D56E4B-B132-4471-B79D-C78DB0C731D4}" type="presOf" srcId="{BB3AA219-AC86-4991-ABC3-E91014448172}" destId="{22BC02B7-BE4D-4768-9836-3DEEF40A5CB5}" srcOrd="1" destOrd="0" presId="urn:microsoft.com/office/officeart/2005/8/layout/process5"/>
    <dgm:cxn modelId="{9819D378-4557-4941-BA15-4C08E6F454E9}" type="presOf" srcId="{27D48DEE-D78E-46AC-9F39-6E56A789AF04}" destId="{7475AAFF-EE85-45A5-BEA7-B1F5E1C184B1}" srcOrd="0" destOrd="0" presId="urn:microsoft.com/office/officeart/2005/8/layout/process5"/>
    <dgm:cxn modelId="{23EA9F82-DA2F-489E-9BC6-D25B93A7B2B8}" type="presOf" srcId="{85E1779D-0301-432F-9F8D-D4AF54A8B234}" destId="{BEE1228E-1754-45B6-8B4C-524D0DF61070}" srcOrd="1" destOrd="0" presId="urn:microsoft.com/office/officeart/2005/8/layout/process5"/>
    <dgm:cxn modelId="{EF8C8A85-395E-4C7B-90AE-CCB9B15BE897}" srcId="{32D77B44-10D4-469B-B049-4865505B8B69}" destId="{644B23F4-201F-4A8F-B886-80CB622BDD13}" srcOrd="4" destOrd="0" parTransId="{DC8CDF26-895E-4BAB-AD63-57A3A4E2D24C}" sibTransId="{5BBCCE86-F55D-4831-A457-10A842AA8C86}"/>
    <dgm:cxn modelId="{34A2A088-DAA1-4903-8BA3-08964DE0D01D}" type="presOf" srcId="{5BBCCE86-F55D-4831-A457-10A842AA8C86}" destId="{1D8F051B-B913-42AC-8523-44898395430F}" srcOrd="1" destOrd="0" presId="urn:microsoft.com/office/officeart/2005/8/layout/process5"/>
    <dgm:cxn modelId="{A82E5894-C3E1-4EFD-A28F-D62BFF248302}" type="presOf" srcId="{305AC57E-5E6B-4C7F-A190-67D28B3C23A3}" destId="{D9257F7F-3DF5-434A-94BF-C0A92B9B904C}" srcOrd="0" destOrd="0" presId="urn:microsoft.com/office/officeart/2005/8/layout/process5"/>
    <dgm:cxn modelId="{1084EF94-919F-4077-BECA-ED4BCD8B63B6}" type="presOf" srcId="{644B23F4-201F-4A8F-B886-80CB622BDD13}" destId="{E08D2CE8-C457-4E59-955C-8BBD7B4D99E8}" srcOrd="0" destOrd="0" presId="urn:microsoft.com/office/officeart/2005/8/layout/process5"/>
    <dgm:cxn modelId="{F607A9A6-3E18-4D7A-A056-EC8AEA60E6DF}" type="presOf" srcId="{676E9FBB-07E5-4622-B00A-C71332BAE821}" destId="{EF119BEA-C626-4795-9F77-0C96CAACD217}" srcOrd="0" destOrd="0" presId="urn:microsoft.com/office/officeart/2005/8/layout/process5"/>
    <dgm:cxn modelId="{E6508EAF-11DE-41B1-8FA1-B842779DDD75}" srcId="{32D77B44-10D4-469B-B049-4865505B8B69}" destId="{3772C98F-7F33-47E5-A5D9-8C57E170C1DA}" srcOrd="0" destOrd="0" parTransId="{7C4D1F54-8BB1-45FA-B67C-9B290293124C}" sibTransId="{FAA860CC-CC9D-4FFC-9AFF-7E65E642C8CB}"/>
    <dgm:cxn modelId="{60695EB2-0CB1-478E-B5AC-1F9314B87D5E}" type="presOf" srcId="{32D77B44-10D4-469B-B049-4865505B8B69}" destId="{F204B05B-0C96-4CA9-BC0B-62E2A1EEDDDB}" srcOrd="0" destOrd="0" presId="urn:microsoft.com/office/officeart/2005/8/layout/process5"/>
    <dgm:cxn modelId="{53D556B8-B55D-4157-9B46-53A3BC04B20B}" srcId="{32D77B44-10D4-469B-B049-4865505B8B69}" destId="{FA6B830C-CBB0-4713-B4BB-C7C7DE505F79}" srcOrd="3" destOrd="0" parTransId="{5675B37B-BFA8-4236-AE1E-B299392AF400}" sibTransId="{305AC57E-5E6B-4C7F-A190-67D28B3C23A3}"/>
    <dgm:cxn modelId="{4FDAB8BA-BFFF-4610-9431-CB080CFC4775}" type="presOf" srcId="{BB3AA219-AC86-4991-ABC3-E91014448172}" destId="{9F056FC5-B951-4043-9732-4072663C4141}" srcOrd="0" destOrd="0" presId="urn:microsoft.com/office/officeart/2005/8/layout/process5"/>
    <dgm:cxn modelId="{8BC61BC5-4D2C-4E6F-BA13-4E88896A4F5B}" srcId="{32D77B44-10D4-469B-B049-4865505B8B69}" destId="{FD3E2CB1-559E-4DD5-8F2B-655804DAB457}" srcOrd="5" destOrd="0" parTransId="{C45DF2BF-76E0-40FE-8C77-1C0E74167FE3}" sibTransId="{B2F5E4B2-12DC-44DA-BC00-C86589A41EE5}"/>
    <dgm:cxn modelId="{B6E8EECA-FA3A-4E41-8433-0A66EF64FF48}" srcId="{32D77B44-10D4-469B-B049-4865505B8B69}" destId="{676E9FBB-07E5-4622-B00A-C71332BAE821}" srcOrd="2" destOrd="0" parTransId="{3262B04E-CA19-4959-92AC-0DA43197E739}" sibTransId="{85E1779D-0301-432F-9F8D-D4AF54A8B234}"/>
    <dgm:cxn modelId="{554768CE-274A-459A-B6B1-22B89BFA8F39}" type="presOf" srcId="{85E1779D-0301-432F-9F8D-D4AF54A8B234}" destId="{93DB65BF-07DC-4683-BCA9-47BF93DFE718}" srcOrd="0" destOrd="0" presId="urn:microsoft.com/office/officeart/2005/8/layout/process5"/>
    <dgm:cxn modelId="{6BECE7D2-F656-4E2D-948D-5EC92485E468}" type="presOf" srcId="{FAA860CC-CC9D-4FFC-9AFF-7E65E642C8CB}" destId="{41239077-3329-4D2F-8ADF-F086DEA53E08}" srcOrd="1" destOrd="0" presId="urn:microsoft.com/office/officeart/2005/8/layout/process5"/>
    <dgm:cxn modelId="{BAF759F2-53B0-493F-9683-C8CA7AF10F0A}" type="presOf" srcId="{5BBCCE86-F55D-4831-A457-10A842AA8C86}" destId="{8C69964E-8FBA-427E-A5F3-CA925CCF757B}" srcOrd="0" destOrd="0" presId="urn:microsoft.com/office/officeart/2005/8/layout/process5"/>
    <dgm:cxn modelId="{EADA7031-B177-465A-9D51-C9EA4474B91C}" type="presParOf" srcId="{F204B05B-0C96-4CA9-BC0B-62E2A1EEDDDB}" destId="{CF2495EF-F03B-4D36-8AD3-83E9F5BF4496}" srcOrd="0" destOrd="0" presId="urn:microsoft.com/office/officeart/2005/8/layout/process5"/>
    <dgm:cxn modelId="{2991A524-40D5-4315-8D2D-7704A98DE563}" type="presParOf" srcId="{F204B05B-0C96-4CA9-BC0B-62E2A1EEDDDB}" destId="{D3BF56EA-194B-4C64-9249-73F199D46F57}" srcOrd="1" destOrd="0" presId="urn:microsoft.com/office/officeart/2005/8/layout/process5"/>
    <dgm:cxn modelId="{7EFB99FE-81D3-4A0A-80AC-D56DF4922454}" type="presParOf" srcId="{D3BF56EA-194B-4C64-9249-73F199D46F57}" destId="{41239077-3329-4D2F-8ADF-F086DEA53E08}" srcOrd="0" destOrd="0" presId="urn:microsoft.com/office/officeart/2005/8/layout/process5"/>
    <dgm:cxn modelId="{D44DCD6F-55FD-43E7-B54B-3179BC0F8A82}" type="presParOf" srcId="{F204B05B-0C96-4CA9-BC0B-62E2A1EEDDDB}" destId="{7475AAFF-EE85-45A5-BEA7-B1F5E1C184B1}" srcOrd="2" destOrd="0" presId="urn:microsoft.com/office/officeart/2005/8/layout/process5"/>
    <dgm:cxn modelId="{95852414-10B3-4CC1-AC3E-85455A197A0F}" type="presParOf" srcId="{F204B05B-0C96-4CA9-BC0B-62E2A1EEDDDB}" destId="{9F056FC5-B951-4043-9732-4072663C4141}" srcOrd="3" destOrd="0" presId="urn:microsoft.com/office/officeart/2005/8/layout/process5"/>
    <dgm:cxn modelId="{DA82D717-69B6-4F0E-BD51-50499B492C05}" type="presParOf" srcId="{9F056FC5-B951-4043-9732-4072663C4141}" destId="{22BC02B7-BE4D-4768-9836-3DEEF40A5CB5}" srcOrd="0" destOrd="0" presId="urn:microsoft.com/office/officeart/2005/8/layout/process5"/>
    <dgm:cxn modelId="{79DE8B5E-57A0-45B5-9306-FE637DE778C7}" type="presParOf" srcId="{F204B05B-0C96-4CA9-BC0B-62E2A1EEDDDB}" destId="{EF119BEA-C626-4795-9F77-0C96CAACD217}" srcOrd="4" destOrd="0" presId="urn:microsoft.com/office/officeart/2005/8/layout/process5"/>
    <dgm:cxn modelId="{C1D5998D-4E99-4306-8F72-498638123DF8}" type="presParOf" srcId="{F204B05B-0C96-4CA9-BC0B-62E2A1EEDDDB}" destId="{93DB65BF-07DC-4683-BCA9-47BF93DFE718}" srcOrd="5" destOrd="0" presId="urn:microsoft.com/office/officeart/2005/8/layout/process5"/>
    <dgm:cxn modelId="{E2FBE721-5521-435A-8324-5EE4EA0E2C0D}" type="presParOf" srcId="{93DB65BF-07DC-4683-BCA9-47BF93DFE718}" destId="{BEE1228E-1754-45B6-8B4C-524D0DF61070}" srcOrd="0" destOrd="0" presId="urn:microsoft.com/office/officeart/2005/8/layout/process5"/>
    <dgm:cxn modelId="{4F216DBD-CDF8-4C38-8CDF-6F868A8C5B9D}" type="presParOf" srcId="{F204B05B-0C96-4CA9-BC0B-62E2A1EEDDDB}" destId="{C9A1CD6C-7C38-49AE-9551-78E12F05F812}" srcOrd="6" destOrd="0" presId="urn:microsoft.com/office/officeart/2005/8/layout/process5"/>
    <dgm:cxn modelId="{4D106695-3133-471E-A540-79DC4718437C}" type="presParOf" srcId="{F204B05B-0C96-4CA9-BC0B-62E2A1EEDDDB}" destId="{D9257F7F-3DF5-434A-94BF-C0A92B9B904C}" srcOrd="7" destOrd="0" presId="urn:microsoft.com/office/officeart/2005/8/layout/process5"/>
    <dgm:cxn modelId="{33FEBCB3-2170-4020-B206-3B5232A4C605}" type="presParOf" srcId="{D9257F7F-3DF5-434A-94BF-C0A92B9B904C}" destId="{49A4A762-87D9-48A6-81A5-3F2F0BC67825}" srcOrd="0" destOrd="0" presId="urn:microsoft.com/office/officeart/2005/8/layout/process5"/>
    <dgm:cxn modelId="{18B566EC-C3A4-4EF3-9181-8D819E31AF13}" type="presParOf" srcId="{F204B05B-0C96-4CA9-BC0B-62E2A1EEDDDB}" destId="{E08D2CE8-C457-4E59-955C-8BBD7B4D99E8}" srcOrd="8" destOrd="0" presId="urn:microsoft.com/office/officeart/2005/8/layout/process5"/>
    <dgm:cxn modelId="{239A524F-12C8-492C-A6D2-04D9C642AF38}" type="presParOf" srcId="{F204B05B-0C96-4CA9-BC0B-62E2A1EEDDDB}" destId="{8C69964E-8FBA-427E-A5F3-CA925CCF757B}" srcOrd="9" destOrd="0" presId="urn:microsoft.com/office/officeart/2005/8/layout/process5"/>
    <dgm:cxn modelId="{D8D4AA39-5317-4E26-B489-6CE9C9B9BBB7}" type="presParOf" srcId="{8C69964E-8FBA-427E-A5F3-CA925CCF757B}" destId="{1D8F051B-B913-42AC-8523-44898395430F}" srcOrd="0" destOrd="0" presId="urn:microsoft.com/office/officeart/2005/8/layout/process5"/>
    <dgm:cxn modelId="{2FB01536-A50D-4706-83EF-ADF4482CB3BB}" type="presParOf" srcId="{F204B05B-0C96-4CA9-BC0B-62E2A1EEDDDB}" destId="{115EC525-654E-4A47-9565-33EE94FEC86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495EF-F03B-4D36-8AD3-83E9F5BF4496}">
      <dsp:nvSpPr>
        <dsp:cNvPr id="0" name=""/>
        <dsp:cNvSpPr/>
      </dsp:nvSpPr>
      <dsp:spPr>
        <a:xfrm>
          <a:off x="583020" y="251"/>
          <a:ext cx="1268420" cy="7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Strategic Alignment </a:t>
          </a:r>
        </a:p>
      </dsp:txBody>
      <dsp:txXfrm>
        <a:off x="605310" y="22541"/>
        <a:ext cx="1223840" cy="716472"/>
      </dsp:txXfrm>
    </dsp:sp>
    <dsp:sp modelId="{D3BF56EA-194B-4C64-9249-73F199D46F57}">
      <dsp:nvSpPr>
        <dsp:cNvPr id="0" name=""/>
        <dsp:cNvSpPr/>
      </dsp:nvSpPr>
      <dsp:spPr>
        <a:xfrm>
          <a:off x="1963061" y="223493"/>
          <a:ext cx="268905" cy="314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963061" y="286407"/>
        <a:ext cx="188234" cy="188740"/>
      </dsp:txXfrm>
    </dsp:sp>
    <dsp:sp modelId="{7475AAFF-EE85-45A5-BEA7-B1F5E1C184B1}">
      <dsp:nvSpPr>
        <dsp:cNvPr id="0" name=""/>
        <dsp:cNvSpPr/>
      </dsp:nvSpPr>
      <dsp:spPr>
        <a:xfrm>
          <a:off x="2358809" y="251"/>
          <a:ext cx="1268420" cy="7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Effective Decision-Making</a:t>
          </a:r>
        </a:p>
      </dsp:txBody>
      <dsp:txXfrm>
        <a:off x="2381099" y="22541"/>
        <a:ext cx="1223840" cy="716472"/>
      </dsp:txXfrm>
    </dsp:sp>
    <dsp:sp modelId="{9F056FC5-B951-4043-9732-4072663C4141}">
      <dsp:nvSpPr>
        <dsp:cNvPr id="0" name=""/>
        <dsp:cNvSpPr/>
      </dsp:nvSpPr>
      <dsp:spPr>
        <a:xfrm rot="5400000">
          <a:off x="2858566" y="850093"/>
          <a:ext cx="268905" cy="314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 rot="-5400000">
        <a:off x="2898649" y="872925"/>
        <a:ext cx="188740" cy="188234"/>
      </dsp:txXfrm>
    </dsp:sp>
    <dsp:sp modelId="{EF119BEA-C626-4795-9F77-0C96CAACD217}">
      <dsp:nvSpPr>
        <dsp:cNvPr id="0" name=""/>
        <dsp:cNvSpPr/>
      </dsp:nvSpPr>
      <dsp:spPr>
        <a:xfrm>
          <a:off x="2358809" y="1268671"/>
          <a:ext cx="1268420" cy="7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Enhanced Patient Care</a:t>
          </a:r>
          <a:endParaRPr lang="en-GB" sz="1400" kern="1200" dirty="0"/>
        </a:p>
      </dsp:txBody>
      <dsp:txXfrm>
        <a:off x="2381099" y="1290961"/>
        <a:ext cx="1223840" cy="716472"/>
      </dsp:txXfrm>
    </dsp:sp>
    <dsp:sp modelId="{93DB65BF-07DC-4683-BCA9-47BF93DFE718}">
      <dsp:nvSpPr>
        <dsp:cNvPr id="0" name=""/>
        <dsp:cNvSpPr/>
      </dsp:nvSpPr>
      <dsp:spPr>
        <a:xfrm rot="10800000">
          <a:off x="1978282" y="1491913"/>
          <a:ext cx="268905" cy="314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2058953" y="1554827"/>
        <a:ext cx="188234" cy="188740"/>
      </dsp:txXfrm>
    </dsp:sp>
    <dsp:sp modelId="{C9A1CD6C-7C38-49AE-9551-78E12F05F812}">
      <dsp:nvSpPr>
        <dsp:cNvPr id="0" name=""/>
        <dsp:cNvSpPr/>
      </dsp:nvSpPr>
      <dsp:spPr>
        <a:xfrm>
          <a:off x="583020" y="1268671"/>
          <a:ext cx="1268420" cy="7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Resource Optimization</a:t>
          </a:r>
        </a:p>
      </dsp:txBody>
      <dsp:txXfrm>
        <a:off x="605310" y="1290961"/>
        <a:ext cx="1223840" cy="716472"/>
      </dsp:txXfrm>
    </dsp:sp>
    <dsp:sp modelId="{D9257F7F-3DF5-434A-94BF-C0A92B9B904C}">
      <dsp:nvSpPr>
        <dsp:cNvPr id="0" name=""/>
        <dsp:cNvSpPr/>
      </dsp:nvSpPr>
      <dsp:spPr>
        <a:xfrm rot="5400000">
          <a:off x="1082778" y="2118513"/>
          <a:ext cx="268905" cy="314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122861" y="2141345"/>
        <a:ext cx="188740" cy="188234"/>
      </dsp:txXfrm>
    </dsp:sp>
    <dsp:sp modelId="{E08D2CE8-C457-4E59-955C-8BBD7B4D99E8}">
      <dsp:nvSpPr>
        <dsp:cNvPr id="0" name=""/>
        <dsp:cNvSpPr/>
      </dsp:nvSpPr>
      <dsp:spPr>
        <a:xfrm>
          <a:off x="583020" y="2537092"/>
          <a:ext cx="1268420" cy="7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Support for Healthcare Professionals </a:t>
          </a:r>
        </a:p>
      </dsp:txBody>
      <dsp:txXfrm>
        <a:off x="605310" y="2559382"/>
        <a:ext cx="1223840" cy="716472"/>
      </dsp:txXfrm>
    </dsp:sp>
    <dsp:sp modelId="{8C69964E-8FBA-427E-A5F3-CA925CCF757B}">
      <dsp:nvSpPr>
        <dsp:cNvPr id="0" name=""/>
        <dsp:cNvSpPr/>
      </dsp:nvSpPr>
      <dsp:spPr>
        <a:xfrm>
          <a:off x="1963061" y="2760333"/>
          <a:ext cx="268905" cy="31456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963061" y="2823247"/>
        <a:ext cx="188234" cy="188740"/>
      </dsp:txXfrm>
    </dsp:sp>
    <dsp:sp modelId="{115EC525-654E-4A47-9565-33EE94FEC866}">
      <dsp:nvSpPr>
        <dsp:cNvPr id="0" name=""/>
        <dsp:cNvSpPr/>
      </dsp:nvSpPr>
      <dsp:spPr>
        <a:xfrm>
          <a:off x="2358809" y="2537092"/>
          <a:ext cx="1268420" cy="761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Addressing Challenges</a:t>
          </a:r>
        </a:p>
      </dsp:txBody>
      <dsp:txXfrm>
        <a:off x="2381099" y="2559382"/>
        <a:ext cx="1223840" cy="71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535D-4426-444A-9E69-1201787A935A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AC5E0-8749-4218-B1A8-85F619318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97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C5E0-8749-4218-B1A8-85F619318A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1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C5E0-8749-4218-B1A8-85F619318A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C5E0-8749-4218-B1A8-85F619318A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C5E0-8749-4218-B1A8-85F619318A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7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C5E0-8749-4218-B1A8-85F619318A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3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0136-351C-4D34-A7B3-A257A88316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C5E0-8749-4218-B1A8-85F619318A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8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0136-351C-4D34-A7B3-A257A88316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4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AC5E0-8749-4218-B1A8-85F619318A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8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2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4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D2EE9D2-4EE1-E84A-8F59-9549A5FA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48" y="753983"/>
            <a:ext cx="9337480" cy="6173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and Content - High Content slide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5F3BF5DA-644D-6C41-A47D-B83355A9712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2416" y="1716677"/>
            <a:ext cx="9346983" cy="499953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526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754">
                <a:solidFill>
                  <a:schemeClr val="tx1"/>
                </a:solidFill>
                <a:latin typeface="Arial" pitchFamily="34" charset="0"/>
              </a:defRPr>
            </a:lvl1pPr>
            <a:lvl2pPr marL="157323" indent="-157323">
              <a:spcBef>
                <a:spcPts val="526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754" baseline="0">
                <a:solidFill>
                  <a:schemeClr val="tx1"/>
                </a:solidFill>
                <a:latin typeface="Arial" pitchFamily="34" charset="0"/>
              </a:defRPr>
            </a:lvl2pPr>
            <a:lvl3pPr marL="316038" indent="-158715">
              <a:spcBef>
                <a:spcPts val="526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579">
                <a:solidFill>
                  <a:schemeClr val="tx1"/>
                </a:solidFill>
                <a:latin typeface="Arial" pitchFamily="34" charset="0"/>
              </a:defRPr>
            </a:lvl3pPr>
            <a:lvl4pPr marL="473361" indent="-157323">
              <a:spcBef>
                <a:spcPts val="526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403">
                <a:solidFill>
                  <a:schemeClr val="tx1"/>
                </a:solidFill>
                <a:latin typeface="Arial" pitchFamily="34" charset="0"/>
              </a:defRPr>
            </a:lvl4pPr>
            <a:lvl5pPr marL="630684" indent="-157323">
              <a:spcBef>
                <a:spcPts val="526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228">
                <a:solidFill>
                  <a:schemeClr val="tx1"/>
                </a:solidFill>
                <a:latin typeface="Arial" pitchFamily="34" charset="0"/>
              </a:defRPr>
            </a:lvl5pPr>
            <a:lvl6pPr marL="996842" indent="-189344">
              <a:spcBef>
                <a:spcPts val="439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921" baseline="0">
                <a:solidFill>
                  <a:schemeClr val="tx1"/>
                </a:solidFill>
              </a:defRPr>
            </a:lvl6pPr>
            <a:lvl7pPr marL="1177833" indent="-200482">
              <a:spcBef>
                <a:spcPts val="439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228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C11E-D167-EE4C-BF01-0C0C599D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9458" y="6905239"/>
            <a:ext cx="229464" cy="18651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877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0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7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1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7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708107" cy="6673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4"/>
            <a:ext cx="10708107" cy="819321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348136" y="330484"/>
            <a:ext cx="8568836" cy="5649692"/>
          </a:xfrm>
          <a:prstGeom prst="rect">
            <a:avLst/>
          </a:prstGeom>
        </p:spPr>
        <p:txBody>
          <a:bodyPr vert="horz" lIns="80189" tIns="40094" rIns="80189" bIns="40094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County Durham and Darlington NHS Foundation Trust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Initiatives and Experience</a:t>
            </a:r>
            <a:endParaRPr lang="en-GB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Sue Jacques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Chief Executive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34" y="630015"/>
            <a:ext cx="1505363" cy="9333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84945"/>
            <a:ext cx="1505363" cy="93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845" y="6242401"/>
            <a:ext cx="5681320" cy="5124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5"/>
            <a:ext cx="4751222" cy="428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3" y="2492607"/>
            <a:ext cx="8820745" cy="1770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9"/>
            <a:ext cx="1650096" cy="8880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23661" y="6892207"/>
            <a:ext cx="1368152" cy="596881"/>
            <a:chOff x="10742030" y="6189494"/>
            <a:chExt cx="1368152" cy="596881"/>
          </a:xfrm>
        </p:grpSpPr>
        <p:sp>
          <p:nvSpPr>
            <p:cNvPr id="18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100" dirty="0">
                  <a:solidFill>
                    <a:schemeClr val="bg1"/>
                  </a:solidFill>
                  <a:latin typeface="+mj-lt"/>
                </a:rPr>
                <a:t>www.cddft.nhs.uk</a:t>
              </a:r>
              <a:endParaRPr lang="en-GB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21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777352"/>
            <a:ext cx="4404639" cy="1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3" y="1522474"/>
            <a:ext cx="10711691" cy="60141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5675" y="169878"/>
            <a:ext cx="5746435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8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274928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8"/>
            <a:ext cx="1650096" cy="888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7217" y="1727008"/>
            <a:ext cx="7573618" cy="426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173707"/>
            <a:ext cx="10691813" cy="521225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23661" y="6892207"/>
            <a:ext cx="1368152" cy="596881"/>
            <a:chOff x="10742030" y="6189494"/>
            <a:chExt cx="1368152" cy="596881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100" dirty="0">
                  <a:solidFill>
                    <a:schemeClr val="bg1"/>
                  </a:solidFill>
                  <a:latin typeface="+mj-lt"/>
                </a:rPr>
                <a:t>www.cddft.nhs.uk</a:t>
              </a:r>
              <a:endParaRPr lang="en-GB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79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5" y="1442714"/>
            <a:ext cx="10223220" cy="5750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922" y="2944931"/>
            <a:ext cx="1730228" cy="1360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38099"/>
          <a:stretch/>
        </p:blipFill>
        <p:spPr>
          <a:xfrm>
            <a:off x="48708" y="957437"/>
            <a:ext cx="3380184" cy="66520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23661" y="6899258"/>
            <a:ext cx="1368152" cy="596881"/>
            <a:chOff x="10742030" y="6189494"/>
            <a:chExt cx="1368152" cy="596881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100" dirty="0">
                  <a:solidFill>
                    <a:srgbClr val="0070C0"/>
                  </a:solidFill>
                  <a:latin typeface="+mj-lt"/>
                </a:rPr>
                <a:t>www.cddft.nhs.uk</a:t>
              </a:r>
              <a:endParaRPr lang="en-GB" altLang="en-US" sz="1000" dirty="0">
                <a:solidFill>
                  <a:srgbClr val="0070C0"/>
                </a:solidFill>
                <a:latin typeface="+mj-lt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5" y="6967912"/>
            <a:ext cx="4099333" cy="369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25" y="238366"/>
            <a:ext cx="1111900" cy="651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3663" y="1670118"/>
            <a:ext cx="1655023" cy="16491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68686" y="1670118"/>
            <a:ext cx="1655023" cy="16491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13514" y="3317711"/>
            <a:ext cx="1655023" cy="164913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868683" y="3313232"/>
            <a:ext cx="1655023" cy="16491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13366" y="4965304"/>
            <a:ext cx="1655023" cy="16491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68389" y="4964444"/>
            <a:ext cx="1655023" cy="164913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51978" y="1996272"/>
            <a:ext cx="1423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Enhancing patient safety 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8146" y="3388419"/>
            <a:ext cx="1608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Improving 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to comprehensive and up-to-date medical information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3445" y="5154470"/>
            <a:ext cx="156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faster and more accurate decision-making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68389" y="1828762"/>
            <a:ext cx="15618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Promoting communication and collaboration among teams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55698" y="3365787"/>
            <a:ext cx="1561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Eliminating the need for paper-based records, and releasing more time to care 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41315" y="5308472"/>
            <a:ext cx="1479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Benefitting patients and healthcare professionals 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778150" y="3135248"/>
            <a:ext cx="2361329" cy="1722953"/>
            <a:chOff x="7275231" y="3565963"/>
            <a:chExt cx="3163340" cy="2191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/>
            <a:srcRect t="15686"/>
            <a:stretch/>
          </p:blipFill>
          <p:spPr>
            <a:xfrm>
              <a:off x="7322939" y="3919992"/>
              <a:ext cx="3115632" cy="18378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275231" y="3565963"/>
              <a:ext cx="20827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900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Darlington and Durham hospitals higher than expected deaths</a:t>
              </a:r>
              <a:endParaRPr lang="en-GB" sz="9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428898" y="1471041"/>
            <a:ext cx="2096466" cy="1423738"/>
            <a:chOff x="6947525" y="1325259"/>
            <a:chExt cx="3043638" cy="2064259"/>
          </a:xfrm>
        </p:grpSpPr>
        <p:sp>
          <p:nvSpPr>
            <p:cNvPr id="42" name="Rectangle 41"/>
            <p:cNvSpPr/>
            <p:nvPr/>
          </p:nvSpPr>
          <p:spPr>
            <a:xfrm>
              <a:off x="7030455" y="2674015"/>
              <a:ext cx="2877779" cy="714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30455" y="1325259"/>
              <a:ext cx="1876425" cy="132397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8720526" y="1364896"/>
              <a:ext cx="1193152" cy="1274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b="1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Trust ‘long way off’ EPR benefits a year after launch</a:t>
              </a:r>
              <a:endParaRPr lang="en-GB" sz="1050" b="1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47525" y="2687380"/>
              <a:ext cx="3043638" cy="702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trust is a “long way” from achieving the expected benefits of an electronic patient record system 15 months after launch, and it is still disrupting mortality data, its leaders have admitted.</a:t>
              </a:r>
              <a:endParaRPr lang="en-GB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29397" y="1828762"/>
            <a:ext cx="5750842" cy="4197134"/>
            <a:chOff x="2746732" y="2154825"/>
            <a:chExt cx="5092700" cy="37168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732" y="2154825"/>
              <a:ext cx="5092700" cy="371680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155" b="96688" l="982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417" y="4362782"/>
              <a:ext cx="934982" cy="856616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8835437" y="4887248"/>
            <a:ext cx="1655023" cy="16491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878668" y="5015562"/>
            <a:ext cx="1606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Culture Change 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</a:t>
            </a:r>
          </a:p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perception &amp; confidence </a:t>
            </a:r>
          </a:p>
        </p:txBody>
      </p:sp>
    </p:spTree>
    <p:extLst>
      <p:ext uri="{BB962C8B-B14F-4D97-AF65-F5344CB8AC3E}">
        <p14:creationId xmlns:p14="http://schemas.microsoft.com/office/powerpoint/2010/main" val="338605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9420257" y="7231265"/>
            <a:ext cx="1199805" cy="265598"/>
          </a:xfrm>
          <a:prstGeom prst="rect">
            <a:avLst/>
          </a:prstGeom>
        </p:spPr>
        <p:txBody>
          <a:bodyPr vert="horz" lIns="80189" tIns="40094" rIns="80189" bIns="4009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965" dirty="0">
                <a:solidFill>
                  <a:schemeClr val="bg1"/>
                </a:solidFill>
                <a:latin typeface="+mj-lt"/>
              </a:rPr>
              <a:t>www.cddft.nhs.uk</a:t>
            </a:r>
            <a:endParaRPr lang="en-GB" altLang="en-US" sz="87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782" y="6973427"/>
            <a:ext cx="946553" cy="28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3760" y="1819747"/>
            <a:ext cx="2962623" cy="4547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data:image/png;base64,iVBORw0KGgoAAAANSUhEUgAAAvcAAAF+CAIAAACJSqJhAAAgAElEQVR4AeydBXgc1drHUyjQRptG2kJxp/BhpQJcaEuN4lqoARcu0KaWVLEKbazucVnfbHwtG92Nu7u7u25W5+uZszuZbIQW0iYpJ88+ZXZ25syZ/yw5v7yqh6EfpABSACmAFEAKIAWQAneEAmrtD7wbvTviptBNIAWQAkgBpABSACmAFNBVAFGOriLoPVIAKYAUQAogBZACd4YCiHLujOeI7gIpgBRACiAFkAJIAV0FEOXoKoLeIwWQAkgBpABSAClwZyiAKOfOeI7oLpACSAGkAFIAKYAU0FUAUY6uIug9UgApgBRACiAFkALTXQGFQo5hGKKc6f4c0fyRAkgBpABSACmAFBhSICgo6Jtvtn744fs7d+5AlDOkC9pCCiAFkAJIAaQAUmC6K+Dry4mNjc3Nzdm06WtEOdP9aaL5IwWQAkgBpABSACkwTIHc3Nzw8PBjx44gyhmmC3qDFEAKIAWQAkgBpMD0VaC1tfW7775ZtWrF7t27vv76K0Q50/dRopkjBZACSAGkAFIAKTBMASaT8fLLL3V2dmIYFhDgjyhnmDroDVIAKYAUQAogBZAC01cBLjf4qaeeEAoFYnHUu++uR5QzfR8lmjlSACmAFEAKIAWQAsMUGBgYcHCw37Dh3S1bNnt5eSDKGaYOeoMUQAogBZACSAGkwLRWQK1Wy+VytVqN6uVM6+eIJo8UQAogBZACSAGkwHgKIFvOeOqgz5ACSAGkAFIAKYAUmL4KIMqZvs8OzRwpgBRACiAFkAJIgfEUQJQznjroM6QAUgApgBRACiAFpq8CiHKm77NDM0cKIAWQAkgBpABSYHQF0mq6D3KLEeWMrg7aixRACiAFkAJIAaTA9FWAmd54374IRDnT9wmimSMFkAJIAaQAUgApMLoCjLTGH30KEOWMrg7aixRACiAFkAJIAaTA9FWAmtpgF15xuymntV+aVN8SUFh1MTn/QlIefF1MymPmlmU1tfUMyv+hoF2Dstzm9sDCqqupBecTc4lLXEsrjKyoK+voHlQq/+El0OlIAaQAUgApgBRACkxxBaipDUeEpbeJcroHZZ4ZxXtEiRv9oha7Bz9wnmV80Zf8mn+R/YYnd0uA5JfINE5+hUIFShbe1E9IWe3BiJQtgdFve/MfvOhjcoFDHt/kAue5a37rGaL/BsccEafF1jTd1ODoYKQAUgApgBRACiAFppEC3in1v/JvPeUolEpKdsl7LNHCSxyDsyyD0wwDR5qhI9XIgUK8jB0ohg4UfUea/mmG4RnWwxd9vvKPKmgFDUVv5Keqs29/eMoz1/wMz7L0TzP0T9EMHYaNDy9k4Eg1OEXTP8M0Psta5OR3IDy5urvvRsZHxyAFkAJIAaQAUgApML0UqO6Q5tb33FpbTnF71/ussIcucwzOMI2GyIZAEGKDQv7UwJFqeJqx1IMbUl77l5oGFla+4cUzOU03cKQR2GTkSDECoEMa34GC76QY43RlcIpuepb5uic3qKhKrVL95VXQAUgBpABSACmAFEAKTDsFbiHlpNS3LHL2NzrDIFtWjB00nIETCZlCyNvAzGPgSHviCsctvXgcTR3ish+/zDE4NcQ3EGKGcGeYxYi4BNgwdKAYnqLff4F9VJI+IEfBOuPIjD5CCiAFkAJIAaTAtFTgVlFOdVffk1d9DUn8AU0pI+BmyG81Ek0MHakLz7Oc0gtHldYxPnvBOaYh2YRDYhrtaATZjH4hQ0eaySnaH+I0FJU8qshoJ1IAKYAUQAogBaavAreEcqq6eh+7zCE7obTMgRtygDtp5GtMHJl/jmEbm6UjsXdWyUMXWTrxPaMNO/JCI/dQjR2pDnE5cqVKqcb6lOribim7st0uu942uy66qUfn0ugtUgApgBRACiAFkALTQoGJp5wemeKRSz5jAcc4HqWxTjF0pM4/y7iSkk8IGlvd+H/OAX9lxRlJM6PsMXSgGNh7G9hTTE/RzqSW7EmpOpldl97aK1VqgnVim3sr+2TEpdEGUgApgBRACiAFkALTRYGJp5y9oUkAZXCDzTCmcaRqgoKH2XJAjPCww0Yx84AAmv948+t7QUpUt0z+GSfc4BSd5AIbwhd8KHghsHOckQ0dKLPtvIwdKA+cYy52DfwtPCW3sRPTJLCrMTXYyu1VhtR19mmJZ7o8VDRPpABSACmAFEAKIAUwDJtgyqnr6Xv4ko/RyFgZEvSMQx5jmnMcKGan6acSczEMc4jLmnOaPvxIHW/XEDaRrjV0jIG99322niYO1Oev+f0QJOEXVA0MguhjpbJfpuhTqwHiqDEsp3PQrbiloFuKvihIAaQAUgApgBRACkxHBSaYcmxCE01Pj57xRAKOIdPLcFgZZz/V4DTjM7/IuJqmNQyR/qnxKWfMcQwcKPfaes09RXvFJXC3MKGwuRs8M/Vgr7S2sTO1tjWmo7cEwzCZGkto6RHUdXbKFNPxoaI5IwWQAkgBpABSACkwwbacLqnsaaeJCZcZST+GDpSHLrBecQ2aS6KokYeNs+c+Oy8TB+o6quBUbFZ+UxeGYVJZS01LZGrp2YjsXcnFju3deWoMq+zsC6/vim3uHfn9qG/vKK5rlKEeESOlQXuQAkgBpABSACkw9RSYSFsOK6/8gfNMQ0fgMDKGwTfgX+AqMnbAY2UcNTlWOnadkW/hHnAWCNPR/AsihYdKC2oMNppzwf4hn5QO6xjae99zwuOFa36nYrMq2gDfKJUDtW0Sce4+mvgVn7iVmRXOCmU/hmEhJTXfBscWdg3zUvVLBxOKyk4HCM4ECGPzi6UyFIw89b7IaEZIAaQAUgApgBQYocBEUs6PgjiT03SQQO5IMSZwZAh3AJcYg4/IDARhZRijDK8cSI4g1nIMHFMbp6wDSRqo0n46y87LyN57k2+kuLwewzCVWtHUmZ5UZOeXsN4rcpEo4/ua1miVWi6VK0/FZD1zxe/Riz5qPAhZrlSGZuT8yQr832WPZ7cfXn/0tCRv9Mo9I1RFO5ACSAGkAFIAKYAUmHwFJpJy3mWGGuERMwR24EAD0ITYo2NlGectOEVLM+OfPvJTuMfQgXLXCY+XnfxdUgrqu0B+Vu9AXVrp+eDkT6nil2niV2ILfu/qqwR5WwODB0RJpo7U+xwoD13icHOKWdEJW846vbj7d8tvdpts27PtgmtpPWrwOfnfVzQDpABSACmAFEAK3LgCE0k5b1MEhqfpWjfTmCHAo5ANbvghzD/EBskJNczYQ9o/5lVm2XmZ2Hvv4sdl1reqQMqUuqJRIEjbzIx5nRL1El2yOLHohFTWjmFYVn3rRk6EiSNV35FqfOSq5e5jr9gce2b7IYttu8y37nzguz1H6P6t3aOE6dy4yuhIpABSACmAFEAKIAVuvwITSTlvUQSGZwDlgKAcGJGDG2Nwq8xwZ5PWSDMK8Wg9TaN+pOPMGvUYQwfKzJOey9yCAvMregflGIa1dGXFFfzhG7+WJnmVJn7VP+HdwlqWQtkrlatcUgpedQ3Sd6AY/X7ZzOqIxXfWllusLPCX+Rard4+dFucWDCpQptXt/2aiKyIFkAJIAaQAUuCfKjBhlNMrky/1CB7WuErDK0M1+jToo40m1mEUkglnmIVGE8g8Gv0M91UBkNK39557imotjK/uAJ0ZpLK2xGJbv4R1jOjldMkSumSJIG1za3cuhqkbu/u/D4o2PU03POY01+oPi2/2WG6xstxsNW+rleUWq3nbdlk5UQdQoPE//YKh85ECSAGkAFIAKTBpCkwY5XQPypZ6cI3w9pwQPsj/6gANfEvgy3BYudEgHp3xjR0os+29n77MoaYXyRSgyl9dW6wgdTMjehk9eikjehkjeqkwbSsMxGnq6f8xOEb/pIeJjR2031jicANAZ4vV/K07dzh5T9ozQRdGCiAFkAJIAaQAUmAiFJgwysEw7C1vgSGs1wcdUpp/qZq2nUSyN/BnaR1YIyw0OLuM+amWlnQOoBrg46yjCDLqWkCdP5WyqJbjG7+OLnkN55tl9OglvJSvevprMQyraO/+2jdi9u9XzH48bLl5ByQb7b87Hvhu7y+s4InQFo2BFEAKIAWQAkgBpMBkKjCxlMM3JPVeALxC0MzfDcTRWH0gDBGjDWcjfXtvi9O0bf5R7X1SDFP3SRvTys6zYv9DlyxlxCwHthzJEv/E9xo7UjEMK2zp+JwmmL3P0fw7GwJx5uEmnHlbrcy/tX7w9/P0wqrJfCbo2kgBpABSACmAFEAKTIQCE0k5K6hCIxLlaO0ueJDN2JRjOBxZhp01dqE/4rBZdl5PXuLYijOkcpVKKa1sDhOkb6FKXmFIoJdqGV2ymJvyRV17vFqNxZbVvnXOy/D7A4BvdK04VuY//WJ85OrCiz688rqJ0BaNgRRACiAFkAJIAaTAZCowkZSzniEyHpVy8GrIw6wyONkYOlDus/XSt/Oebes5DuvoRCUPBfE4UmfZei1xCeThpheprD2t9AIeZfwqM2YZbsVZTpO8GpT8SXNXJoZhGRW1L/16yuTr7Zabt0P/1LwtOy3By8py83azn38xsvUwOkV76opvY+/AZD4TdG2kAFIAKYAUQAogBSZCgYmknO2CuDmnaQBKoGsJ2G+020SHB+1Hhng+1GoK/0BY8gpv/n22Xgb23oCERrqlRu5xoBjifTffoQhSa5rxXKqOxCJbvBCOxoTDiF5Gkyz2S1hf0xqNYeqmjq4PTlww/eonbfwNiDLGXzstN+0w+/Gw0Z+u4OqnqE9f9e2Rgfxz9IMUQAogBZACSAGkwLRWYCIph5mL97HC3UxDFpfRHVLU2fZeX/pEFDZ3YBiW39T+BSdC395bAzqjn0JOL6fee9LrE1ZofhMo69c7UJ9Q+CcMNGbGLAeGHBCL8xo79u2iej+VWtHXL93jTJ379c+QbDRROFus5m2xmrd5h/lPvxofd9bQ1SnaC04B0/qJoskjBZACSAGkAFIAKQAVmEjKyWnuePyKr+EpYM4ZcjNpGldpunUCmHCk3GvntZYiqGzvBo2lVKDmXnVn71ecyHtOeuhDiw4ZdAjjkHan3p/ub3vxICF19pWJc61pklcZeLq41le1jCZ+NbP8ikI5gKmx43R/C1IUDu6owg05m7ab/fSL8XEXwoBk7Ej9yk+CvhxIAaQAUgApgBRACtwBCkwk5SjV6kXOgaMVBiSbYSj32nq95clNBynfqvq2hNj8X8sb+Bimqu7sOyBKnHeafp+dFxFcrLNhaE+596THWqoguRY4qhraE0Izf6CKF0PEgUnjzOhllKiXonL29A82Yhh21p//4Ld7zEmUo/FVbd5h9vOvxsecCMQxcqCYn6GdSY1NbktNaEEvpMAkKBDXlFTfD7635J8uuVzQUIteSAGkwA0qwG+oDWusqxsA7QtH/mTWdEYUtqDXtFAgrKAlrapTKgc18P7ez0RSDoZhH/mEm+CFAQk6IVxXsDnDPbaea7wF2Y2takxd2SwKTPqIKn6FE7c6s/yKUtnXJ1Oys8ueucwBjcSB5WZYXRxDe+/7Tnpu8Y0sae3EMKy0ITg4+VOaZDEON8sZ0dBXtZwqeZmfuqmlKxvDsIuBIY9+b22+CYYb44HGeLjxvM3bzX88hCMOjZiqkQPF7KzXT3FHP4jY/FHkVvRCCtxmBT6M3LIh/KvAaoHO/8xZne0LuWz0QgogBW5QgQXBrBdEgX61oBnzyJ8djMyX/4xEr2mhwKIj4T/SMhu6pCOf4w3umWDKuZpaYH5mGDcQfcWNHCmz7LyWuwVl1LViGNbUmeaXsB4yCk2ymBnzemb5VeBgwrC4yoZXrvjoD7foGDpQDOy9vwsQN+DdxaubIwOTPtQiDgjEAa+YZTTJa74Ja8qaeBiGBcanLtpxmAjHGapuvHmH+Xd7TX69QLbiQNYxP+f8duiHr4s2oBdSYBIUCN3wZtQH1DIfnf97Uzra9Py80QspgBS4UQUCqHODmV4VJTr/K8G3X7gmzTsgQq9pocD8w5GfOCXXdvz9xOcJppz6nr6F51nDbTAae4y+vfejF9hReCkaqaxDkLaVLlmioRO8cB8z5o2UEsdBGYhHzquuX3LK3VALOjAha5NfVGtvP05IGfzUTbSh00HpP/wFEqxSS89hmLqupeP942fISVUg1hgPN7bcttv0gOMQfmnDfYwdKW/7nF8mWLdc8C56IQUmQQHhu2+Ev08v89X51ZzS3qrn44FeSAGkwI0q4OtlFkinVpXp/K8E337lljxvnwC9poUC8w+GfeaUVNc5ZSjnugXlRZdAXRuJI8XQnmJo7+2eVqhWq5XKQXHuPkY0gSYaSww9eik9ekls/u99UhCXkF5a9fwf54xOehjae8+2817pzS9t7QKI05EqSN1M1ziqtFYcnHJo4lfDs7b3y0CTh1N+vAXbdpKDjjUJVlt3zt3zJ+GlIhxqRg4UE0fKxrDjywTrJ2F5Q1yFFBC8uxxRDoI5pMCEKIAo507BuKlIOY7xWSbkCjf49syTnl/6RNThzqaUktPMmNfJ8cJk4qFLlgjTtjR2pKjVqpLaxs/Oulkevfo5J7yyvRfD1OVNwgDgqNJ0p9KacADr0CWgU1VrVw70VT0PfFWa6n+acOMtVpZbd87dddQImIioww1OID76/osea0K/RIiDFJg0BRDlTMgKhwZBCiDKQZSjteNNsMcKw7DOgUGz03QjkEyOp1bhmeT32Hq9Rw8pxaOGW7tyhGlbQJOpEeYcuIcevZQdu6K6JRLD1P3SQXZUQq9Uplariup82bFvEX4uJrDfaAxCdMkS3/g1Fc0hwAhUUrHikK3JxpEFAK3Mfv5VizjD0r6MHIC1aX3gheWCDZO2wiFjBlIAUQ5anpECE6IAohxEObeOcjAMW0cPITxBcMPQgTLL1msnP66uqxfDsO7+6tCM73VjhwGyEG6sJb4J6+rbE9RqNegxjqmrW6L84tfRol+DDTgJKw5Tc8pSSd5BDMM6evp2O1GMv/wRFsWZtxXUxYFlAM3/aw1K4wzlbRF1mTXE83HY7tfRQosUmEQFEOVMyAqHBkEKIMpBlHNLKSe2utEQr/5n5ECB5QGNHaiGDpR7Tnhu9ovMbwYFizv7ykLSv8ULFuM9GWKW47aZoTgb3DyzrrJZ1CdtrmoOJ2dUwerGBOgwopf6xq9p6szAMIweETt/y06iOo62U9XOeVutTPc7GDnSAHXhTjSIXxoIs6c87eK2lPceMuQgBSZTAUQ5aHlGCkyIAohyEOXcUsrplymeu+YPInxhgA7o1gnjYKh3n/BYRxHGVzWogUWnMipnL03yKoyzIVGOxqhDlyxhx74tztnrl7BuhOEH5I1rQEeyJLHoBMjMqqx5Y99xE7xZFbTi4BE5Oy037zD/8ZCRrSegLmJW2tQqI2Bnon4qOPum8P3JXOEm0YSALj1FFECUMyErHBoEKYAoB1HOLaUclRpzTS/UP0UnUpnIG/fYei52CeIXVWEYNjDYnFhk6xO3iip+hWSb0eJL9DJ69FKq+GUiFgc/hvBq4YdJlvBTv+6XNnT1DVhd9TL+8n/QP0VEHM/bbGX+nbXxH1e0viqi0iDcAEYmy7O0DcIdbwhRUA5KoZ9UBRDloOUZKTAhCiDKQZRzSykHOKSkstfcg3FbDkEVwHuFG3Uo99p5P3uF45KSj6kxhVJaVOcbhBdB1oLOcI7R1MLBY41jSCYc3JbjE7eyvj1epVKzxAnmm7ZbwKI4eL9xiDsW23bOOXxOJ7kdOqpgyZxZttQVnHNvCj9cLkA55JO6xk8Rg8okTgNRzoSscGgQpACiHEQ5t5pylGq1V1aJwWkG7reiaKiC5CSabed1/xmGrThdoQA1dCqahP4JG4BFh/BDDcENNO0Q6ENsLKNJFqeXX8QwdXt378rDtqZfabqOExHHlpu3z937p5GDN9mYBLdhCpiBPfWhi9RV/P++IUQLPFJgshVAlIOWZ6TAhCiAKAdRzq2mHAzDClo754C4nCFbjg5q6Nt7W5ymHQpN6htUYJiqqI7jE7uKBlpvDnmsxtmmS17jJn/eJ21SqdSeIomZplkV3mwct+VYbt5h9sMB4z9diTmMgC3qvScYK30d3w75CBUDRDFJk68AopwJWeHQIEgBRDmIcm4D5QzIFcejM/XPMIBjCOIO8FhR8Lea5G0De+85jpSfgmPa+qQYpiypD9AGGg8ZbEB6+ZCBR7OfCcoALi5vEmCYuqa59fnth4m8KiIix3LLzjm/nNNBK/Lb2bbU51y83xF8/4YQ+aom24wxiX6iqXNpRDloeUYKTIgCiHIQ5dwGysEwrLyjZxVVaOCo7d8J6wSS/FZGeA9OI3vvTb6RVR2glE5dWywv5cvh4cajmHZo4lfiC44NynvkcuX3513NN+0g4EYTfQx8VSeM7DwJQw6Zb/DrUuado64IPPS26H1kyJl8M8bUQY1JnAminAlZ4dAgSIE7hXIs9wksbQQW+MvS5t/Ye2sqdnjQ8pPmv7ySGtPTdMNhfitdH5ahPeU+W6+vOBFVHT14KZ1yUcZ/SS0gyHYdQDx0yRK/hHXtPUUYhnmJJPd/s4tAHBiRM2/zDvMf9hsfc9IJf4agg/utqLNt6cuZp9aFf4nacyLEmSoKIMoZd3m+i+M5k+N1j6/XTF+vGeMeeaM9HSdokLvBxDx1LjrDx+MeX6+7h++f4eMxc7Sd9/h63TX8SJ3R0NubU2D6U44lbox59kj4d97pR7mFf/KKvnZNefCQcP5+AfxoWvTa/OeTnAaUo1CpTsZmGoKeD3iFwBGROsYOFGMHCiyO/AkzrLilE8OwvoEG0LQ8GnSBwKsbA9AhWjpQxC8ll5xSKPtaO3sX7/kDtOTcagVeW6zmbd0J/t283dTG1sgeBB3jiV3gEiTEoejbUZ+65r0iePty4ZqpssJNogkBXXqKKIAoZ0zscH9M4Hu2OLdJCloT1w/0n8jPfIzP0WO739ziN+b4f7flO9v9AS5b0FCb0dG2NJyrx3LVzIfltilRUj/QH9ZUbxHEJCa5KVHSPDjgX1v5II+tx3KD+/dkJDVJB37NSZv825lwfSZrwGlOOebW/FdPRl0Rl3f0y8iGg/Z+2Ql+0XNHI8yt/y12nWlAORiGFbV1rWGEGpzCA3RgUT5YLVBLHgR/3HPS41NWWFFzB4ZhLV3ZgUkf4sWRoS1HY9GhS17ziV3Z0J6MYdhvFM792whDDuAb8AKGnAPGR68ZEZ4y0oUAUdlTjB3oS1l268M/RYYcBHlTSAFEOWMsis+E+Bf3dJF/3WMYJm5pfC4kYHLJYCbH0yo9AU7sYkm+Hs1JAzQM58zOtuu/oxRq1a6MRD22mx7L7WG+j6ixDh78UVy4HsMFHMx271XIMQxrkg68FBoIjhxDBLT/JhSYzpRjbs1/0zE6pgR8f2QKVVuvrLp9oLKtv7VXQzwxJa2LjoabWfP+uaVk6o8wPSgHwzD/wsqFF9mGsMECiTl0YmWMHCj32HpuoIXkNoIuENWt4sCkD+jRRNYVAB2q+OXkYgeVuj+7vOYFq1/NN+3QtKwiauRs3Wm635FcIIcw5ICunA4UQzva/3lcWx/63VIBMuSgoOOppACinNEW+Bk+HkltzRAO5CpVo3RgQKmAb13Ki+YE0CYRdO7ieG5KlMDJHM3L0KMPUU5JTzekHKv0BDBDltvDPB9hQy08+PP4SIJyinsBwBX2dE0J69Roj+Am8GKKnD5tKcfMmv/C8QhBThOGYf0yJSWhevW5WDNrvr5V8LoL8aLc5gGZCsMwYU6TpQ0I2YGYYmnDH+nGwg/gj8oxFjZ8C5vRP7K04ZtZa0azwLfHOnLUkSd857ShHAzDTidkz3GkjRKgQ4QkazfuPumxliLIbgQkC4ORaZJXYZgOTfxqUNInrd3Z163W/7vkTpQ5HurnsHmH+fbfjE+4GZ3Sjf6BRGVoT33sqvvbwTuWC1dPoT/ip4jHBE1jchWYFMphATMDeE2692fUBZLtvjgsGGLNgFJxoTjv3Ziwq2UFgyolyG/o63kxNHDITzTqCLd0J9t9TgDVrjD7amnBQi5ryBLDcL5RyvHxWBElCKqr3pgQpcfCrTu3dML/ksGnJ+VAUtnNAgucVK46KSiy3CeYs4cH98/dy7//gPBiRBmGYe19sp/pmUa7uPP2Ccys+Q8eFM7H45QJyLDcJ5i/X7DggIDMKJY2AtO9PMOdwY8cFj1yWGS4i2u6V9cgtGC/8IVjERY2AqNd3Ed/Eb14PPLhwyEjEYq40K3emE6U0zso3xQYbnKGbkjYckh+K9jUEwcRQCczT3quoQrzgetK3dyVFZr5P5rkVbpkCSv2zfwaBoZh4ek5z20/NPfr7eS4Y8vNOyy+tZnz+yWjU9qsLuJa+IahA3XhJY+3gna/Fbpu2eSuZ+jqSIGRCtxWynHXY7jcg4eVPC30e5TPudfXG1gXpprHhOW2NzNJrgJ/v1b09ejRnfVoTk/zfWJawR+7GIatjRbpMW8SDsj3yHYb85bH+YjMCmx3PepVPcoVIs4GWD5uhnLA/L0vDdmByIMT27g1CPAcy/WGeHToHt3xG5yMACa2G3heTG2sEnEvt2FjelKOuTX/mT/CuVkNGIbxcxqf/iN87nAKsbAWPPFbaHIFCOrgZTeY7uGZWfOfPRJ+nFd4wDf3kcMiyDQWNvwnfgt1FJXs881ZeDAEmnwsbPjmNvw3HKO3MzKdJBVOkor/UTPecJDM2cObp7UJmezmfU9JF+U1f+WastUjzSW6MjS/2T6kGBwzSanp04lyMAxzKxA9es3D0B5vDE7wh9aEg0cKa2KEgevqpOd7dFEBHqPT2VcWlvmTZ8SzUdl7BgaB7fp/F91hPwfLrVbzYFcHsLETZI/DcBydMGdHiqED1fys9ztBv7wduhaljiM71lRU4LZRDtt9tq/3akmIbUEWr74mpqUpvKneuaxwa1L0Ai5zMk0jI9c/thtmSCoAACAASURBVNu3yTEynHIapQPPCnz1KFdXikPK+kA+JoZhK8XCm1pHZ7Bc5wbS9FgA8u5mus4JpBn4UwFnMJw19MAGH82gO1sEM+b4U0Cozbjr9D0cz6UR3FVi4Sw/bz0fLUzcDOUYB9A+iYt4Rug3jJMIKcB8nGf4eD4l9H0pNPCZEP97fDwAPYxte5vJ8ZwTQNVjOuvRnfR9POZxmfey3IZukBj5lm6w3S2DGT+lxa0SCyfB4TU9KcfMmv+arbiuY2BQobLh5MzaEaTDFsBCs0+4Bzf25NZ1v+EYrW8V/IVLck37gBrDVp2NNbcGfqj5+wX/o2ZgGJZa1fnU72HmWg/UTlZWenWnUqWG/++o1OqUyo4t7qnGu4FNaN4+wX07gkLzwQpb1tI3qAB/WmAYll/fY7AzWGcmt+3tNKMcWgVjLW///Isew2vY4K4lEutoqwhSZtl5bWCIinHQaepMD834obQhCMMwUWr2/1n9MnfTz/NwxNGac/Cg4+OuJMoZYiZDR6qRo/eKgN/XhH+0VIBqAE6lYJSRJo1/7Z7bQzls97kBtIsl+TX9ffC3GPFvj0Ie0lj7SljQ6MvtLV0Uxx58IY/dKQdxl0q1OqW99Vxxbkp7K5xzekfbMyFjwMEYA34SHxFQV7UjPWGtRHSlpCCortqvtvJscd7HcREGfhQ9pstMH8+NCVEXS/J5DTV+tZV/5mfiyVNjevSWR/BLerqr+3s3JYo1oTY3Zcthu7uUFbXLBnn1NUb+I2KMWK6zfb2/TpR4VpTEtDSltbcmtDV7VZZ8mSC+z9dr1Mc0J4DuUJjtUVG8Jjrkp7Q4elWZoLHWs6Lku5QYkwDaqKfcEgphuX0cF9GrkBf1dN+S8cd4vpprTU/KmbuX99apGAzDqtr6P3NKMtHCBxkpzK35q8/FYhhW2db/6bUkw53Bzx+LSCgDkawnBIUPHAixsOE/dEgE7T2+6XXQGqRvFfwDJQPGL4vym48GFxwNLoguBmEh1e39H15JgKBDUA78/yu6uO23wLxPnRLNcHgiT+O2bU8zynEvpq8N/2g9/4iJI8XAfghBhsUgk3HHAYDOR8zQ8rZutVrW1VchU3T2S+U/nHc1/eonLdxY4UE5Oyy37TTd70D2VZG8YBQDe9rrzEtrwj9cyl83Ff+I/9eu6+jGyQrcBsphuxtyvCiVJfC3WHZX+6Hs1K8TxT+kxrKqyweUINglraNtkch/yCwx/nJyGz5luvLqqwkUI29YZybhq5rWgnIDkynHjUDdClmF1hoEB2yWDnhWFL8XE+ZeXtSM56vD/Sq1urin66fU+Hs5XiPNJ3dzPH9Mi4NH6uRY3WhcjjbHqlE68FyI/zD3GdP1MT6HWlXagUMe+ca75XLbgqy5o1HL2mgRyM1Rqar7+yAdwhM7ZDJhQ80LosCRd3FLKITl9t+U2H6lQqZS3ZLxx3/W05ZyVpwBlFPU1Lv+YvyofqK5e3mv2Yoh5XxyLclkN89gZ7CtsEiuVNV1Drx4PNLChr/uPPhOtvbKtnmmGe/mmlnznz8aEYsnbZ0UFD3yi2jG934zvvd7/LfQ/ZwctVrNzWpYsB9E8JApJ7ygZZmdRN8q2GQ3b/4kuauAXepg2GdOSXWdoITE3/vR+3un/b2zPEoZ/wn5YFXYx2u5v8w/5zWU+kQK0BlGPLhXy8DB+wNGaGZ9C7woJb3ood8vmG7bZbkZ1DuGAcjztliZ/3jIyM5r6HQSLenbUd9kXlsj2oryxhHhTWkFbj3l3MXx/CEV/AbsVSgulxY8HeJ/t48nsEAw3eYG0n9Oi+vH05d8ayuHzBJ4tvMoCxXbfcz1cryP8EhnOCaIev6roA22h0NhTt2ArtkJ/jaIaW16Wuh/U/YJSHKj/gZTqdV1A/0KtcaeTz6mUy77Jjl65P3O5HjuSIuHR/5zyvk/UcAQ5bDdTQJofrWV5GmQt+UqlV1BloE/hTyrGT4eXyWCJXCsn9T21gXBrFGe5qjQAB/Q+JHpYz1rhvOWJEmfQiFTKUeJJQJhRq7gwY3td7vRSY468+lJOWbW/KV24vY+We+gYg87e1Q/0fz9gu2MTAzDgMfKIXruXt7cvbzXHSXFTaB5wE5W9oL9Aq+4KgzD4krb5uEhySa7eZ9cSyxvBf8TZdZ0RRW2xpS0xZS0RRa2JFUAI1BBQ8/qc3Gme3gE5fTLlG+dAoPfNpvNWBeafpTzdsiHy4TrV4g++JjvYIhX7RuVSzQ7cVIxtKfMsvNeTw+pau8uaulc6S2419Zrzn5Hi227LbdoGzts2zXn0NlRC+TMtqOs8Tu7QrjxdeSoIpsN0PYUVODWU85sX+/8HlB4U9RUZ+xPHcYHLLcZPh72hdlqTN2lkK2IEmhWXJbb/UFMUMVu+HJiEch4iMfWXaXwIJKnBb6vhgXfzQLp08POYrq+Ghq0ShxyH8dT3897jUS0JSnaKIA67BjyVRguv+WkQfDCMKxLLmPVlDuVFaZ3AEs7/IlqbnggmJTcRD59tG2CcvqVCpeywiXh3FfCgs8U5XaR7CUqtfpccd7ySN57sWFEhRucqHS9YzM5ntsnjnJeIFMOzemX7FSYSoZhmGt50YaYsBdCAzfEhPHqa+C9DygVX4DMrCFSnOHjsTEhSqsNltfV8XWiZJEowCYruXlQCvefKMgaU3BCMbb73Sz31dGirUnRb0UJZo3qHWO53cVyfSUs+FmhHx63TrKoMV1WiYVelSUylUqhVn+VKFlI/qowXB7j+XyZKP4yIeohHnuGzpeEmMM/2ZielGMOjC7hUUXgT3pqYvXcvXwLbVwwhABLG8FDh0UheJ65uKhlHt75Yd4+gclunndCtRrwSvdSO0nfoKJfpjzonweTsIx3c7d6pNZ3ab4AxNeD2Eip7FhqJ567d4hymCm1RNjyWPxxe/ZPP8p5K+TD5cINywTr3wr5ZBXnkoHd6H6rITMPNOfYexvYe/8QFPN7WIq+vTcIsnGgzN15BC92DCoBmv9wwMieZMjRhjbr21NX+59bKfp8uQA5qlAszpRX4NZTzpJwLjBlD0pBVbqRQbVs91m+3mV9PQq1yrEwBxzAcnuMz+E31Bb3dr8WziVOMQ2kl/R053V1PMjVgg5+7uYkSUZHW4dssF02mN/d+Wd+pr4fRbOmstyeEPiGNtX1KuRni3KT21t7FfI+hXx3RuLoiy7b/TE+p7RXE2Wc3N7ymIBj5E/V96OYBNAOZqdIcf/a9XoTP6TG6TRSGH1AfNWElKNQq5zLCsFhMHfJx92uIItAilNFOWDa+EfPhvhHNNfD9eArcuQNPtqtohyW60uhQVmd4O9sDMP+yMsASOrjAY0fZoH0M0W58CPf2sr5wUzCAkSmnIq+nvdiwsApuMnk+9RY6MDqlMv+sj/GopCA+LamTrmsVyHvVchTO1rfiw0nqepuEcQ4lpdR09/XLhtsGZTGtTZtTpLosfES0izXFWJhYU+nUmsV61cqIprqIQnd5+u9PyulXtrfp1D0KGTtssErpQVmQQzS4H+3DjWZiqYn5VjagMDhfb45GIZ19MutmFmme4cVwpm/T3jADzz63kHFr4EaiJm3TzBnN2+ze1obXjYwJA+kH9Z1DjxyWASzq+bs4X1wOaG0GRh79rJzXjwe+fKfmtdL+Mazf4Qv2C8kRx9fk1Q8dEiTnHV7aGasq0xXysG9BuvfFn62inPRyAH0YQARx1o0IeJpjEk7DR2pc05RzU7RhhLR7TzMf/oFROds3YkbcoYXyMFDf1b7nVkZghBnyq/uU9CsMilTuvWUAw0PJT3dxiMDXTWLhLtLOegQl9TWDJYllttTQj9JS+P1BnN7CBxhu1tnguLjdQN9cwPpgAbY7ob+1KulBSp8YVOp1Uo12FKq1VEtDbMh6LBcnwsJiG8FGRxKNUjzUKnV7bJBgA7k9YnYZrpYpSf04HWBmwel94NqNNBHhpuI2O7nivPgSs+trzYNHBG3S4wzfANSTpN04M1IPgFtekzXl0ODYCTN9e54D/N9tGFJwLGyKyMRXsixMGe2nzeYhnbMW0U5DJevE8UtuPWlsq9nAbkSD2Adl5fDgnK7QDpxdX/f4vBgwpxDphxBQy1OP3C27ndzPGH9aLlK9UYkn3wXxO3ADUN/KjxShWFylQo+08q+nrUSPGmf7f4on5PW0Qr3K/FnDSOB/izIBMOy3O4PZsXg3xmo24BScSI/E0Lz9ykgchavl6gmnIP0qrIJbuM1PSkHFL/Zy19mJ06rAgbX9j7ZXh+QCj5/n3DBAeH9B4XHeYVyJUh9Sihrf+K3UHItHOPd3JRK8JVQY2qFUn0hotRUm/5tYcNfeDBElA/oJ726c6md2MIaVBS8/4Bw1dnYj68lzd2rKclDeKycoysR5cAv6s3961HKgLYcbWzE+v8IP1nJuWhkTze0JzPKaNu4/UaDOBr6oRqfcLP44YD5j4c1qAQ4iWrkCHo4GNrTVvqee0f0BYrF0aqNWGfKK3DrKef3nDTg0e/qGKc6y8HsFAzDinu6QO4xbj/4JScVdFRobgDLP+5fyOvuVKnVHhXFGlBguvyEh/u0DEr3ZaUY+HnrsVy/TIhK62hTqFTu5fhhgHL8IeWA9NTuzmURvLs4nmPaFehOzOpy+CvGpbxI9zCmy/uxYTBNrEsuW0iYlLT8obNyE28h5dQN9C8ih/qy3B7lcyA3YBhmCA0ncCiG8zfJICD0+v4zRbkaG4/2KreKcuhOJwuy4EWvlRbqBN/osd3Nguj0KlAd7nq0+PsxYUTFIDLl+NdW6tGuETeuR3fO7wZrp1ylehu4I4dYbegY3Li1LiZUqlTKVKqf0+Jn+Hi+GhYUVF+d1tEGcIrpqsd0DawDYR/ZnR3vx4brsdwM/Si/5qQ1SPt75PItSRLNZNhu3yXHwOhjzVNmu5sG0t0rikHBs6b6xwW+hn7Un9Liawf6TxZk6T5frcLD5nbjO6ct5czbJzC35m9yS2nUOphKmnuviCu8E6rLWzTRaTUdA585AzQh2z9M9/J+pmX1DYKy4J398mX2EjIDmezmbnJPqekAMbyNXYMXIspPh5Zys0FhnsLGnje1ITgE5bjEIMqB/3vd5L8jKOfd5YJ1K0K+eNvnwpxT1OGgM2TaIWw8ZHsPbv4BMGRyzNnkyLWhYxwoBgCYaK8zL68K+XqZYC1a45EC00aBW085B7IAr+R3d0JYGW0JcT+WB2Ibc7o6NJTDdH0jkl+It5H6LD5Sj+W2RhIyqFL2yOWvQ5MAqXeBXUHWwzyfR/mcxwScR/g+S8K5LYPSqv7eJwW+egwXgnJaBqVLIriEn2W0aXjo0ZwimzSuoj9yM3SPYboujeDmdYM/XjEMe4TvM+ayPXxpnB6UQ3M6XQTcFhiGOZcVjaQckwCaZ4UmUQ64pbR1ESeEcl4KC+xVyJVqtVdlySdxEQ9wWfgEXMHzYrmuFofUDfRfr8XyXkzYI/iDflTAeYDL+gmPT2JUlRkHUKFF5xst5WieHdt9lp+3YyEo7Jvb1XEoO/Wl0EDzQMZdHA/CFqX7lIc/u5v4dDpTDgSdDZfiY0pa+wYVCtx4A/BUqersl0cVtay/FK+DODDK+MnfQqvawKPhpNWZ7R3WwMESD0M+4Jtb0z5A1MsBzus+2YWIMgttg4hZO4L4OcBweymy/EHksYL/B97Uv6NRzrvLBOtWh366JsB27hlvfTuyFWeYG4vMMaB+oNa9hRtvhs4ysKeaOFKWMS6sFW1bLkSxOFPeejEpjqEpe9FbTzkrxALwx5x0ANRqGxmX4+Mx09czvxtEVFwpLdAcwHafyfF0Lwd/gvvUVBj6U1k15WoMi2xu0KASy/UFUWCqtobNyN8JLYPSD2LD9ejOBOXYF2TrGEVGWcDozm4VxTDfya+2coaO7YHh8lFsOFxu66X9Gn/WDSyK04NyGM4/p8X34flusa1NZjq9upiuzwh84/Dqz10KGXA/aR/lBFAObr1zLS/q1oZj9yrkrOry1ZKQe3299Bgu25Kj22WDI58y3CNpbnxKgMdos9x0KcfHQ4/p+noEN6erHXq7IO4czk59gHvDaV838IjBd2nqUc5ca77xbu7c4fBBNsbAbXNr/pw9POPd3NlWwfP3C792SzkfURpf1pZY3n45suxr19QF+4Ww9N/Ic+fs4f1ATZcUt64+F2e8m2euZRfiSKPd3PUX4q9EladVd6RXd1ITqje6pFjYCAADAWcZb9b2oG0eqWH5zRsuJdxUVwdzGzBtk91c491c0z08naBpYgJ/Y2Nax+UMLcBLBWvXhH+8KuCo+RkvYIkBFfxItpxx88wh/Rg7ANAxsKfOPU15k31qfdhG1Ilz2hgwpixz3P6J3XrKMQtktMsGZSrV+eK8mTCalVg28IiKjQlRCrW6T6H4AjfbaOCD4bwxIQqGifw3JbZJCgqtfhwXoTGfgFDZQNiCO6erPbi+WtBQA1+8+hpufc3lknywjDGHbDkfxYRpDEXE1UduMF12auNy+hWKVZIQ6C4BaMV0MQ2g+dRUwJWVd/NxOVPdY8V0fVssLOkF/T6v29U+jY+cwXIHt4/f+90stx9SY2HEUmhjHeFG1PPxmBjKYbvPYLn9LzUutLE2q6u9TQZyc5qkA6DDKO3af1NiO2SgSGNkcz1f+6AFDeBB8+trdqYnaCxPo1IOqJfo8qzA91pZYWJbc1lft0INokz4DbUg4Gnkd+Bv75lilGNhw3/lRNQW99Q3HCVjMYrlPtBk6qnfw9ZdiNvklvK1a8qKMzGWNoLZO4JmWwXrWwUb422niA6dOsRguof34KGQpXbi9RfivnRJfv9ywjN/hOE9sIYZdeZa84x2AYSabRVsuDMY2oTMrUHzzpdPRH58NfFz5+R1F+JePhFphu/Uucqob0338J78LXTt+biv3VK+dktZdTZ24aGQkdamUc/9y513COUsF7y7lL92bdjH7wQcsTg7wqIzZLYhoQ+xU8tDBvZUi3Oeb/sf2xCxcQkfNRsfgkiEO9NGgVtPOXdzPA/jQTadMtnh7FQjX28QoMNyxQONXVdLQmCtvKS2ZlAEj1hj2O5mgXRxM/Diw4oyZb3doO8VPIDtZhnEYOPMcbEk35Dlpud9GfR18r6sR3O6h+OpR70GXRiELQfP8Pqr5lNs98cEHCLPqHagb0tS9P+FBj4h4LwRyYdZytfzj1Rq7LuUmJvNsZrqlMN2v8/X2wMPYQHl9nu6rdITXg0PflIAmjxYZyVDI9b1XJt9Wcl4RIsmyGZCKEffj/JWlMDQjzKDcuUhvs9XieJoPJT4WmnhXT6eL4UGVvaBbJ2NCVEzKFfAg8af9V1M17tB4yonbaYVYctREu7RGT4eTwp8XwgN1KNdM/DxeC2ce7Igq1+pUKnVr4YFD33fiC/e396YSpRjYcN/4VhkZCHID48paXv+WMSooGO6h/fh1URWSi0RkVPW0nchouw1O7HZXv5YcAPq5u0TGO/ivmobdTq0JL++G2a29UgVvml1G12TzW0EFuNWLp67l/fgIeEOZlZUUUvfIKgLqlKr48raD/vnPfKLaNSpktFkzh7ue5cT6Ek19drCfZVt/Veiypc7SMafNnmQcbbvHMpZLnh3CX/t2vBPVgYcefCSl74dKZdqCGigZ0rrn8JtPDAhS9+OannWe2XAr2sjPkSIM20W9dtvLJniV7z1lKOHt+fMxFOUO2Uy57Kij+LCXwkLWi0J+T0nvRbv+dApH3xHIiRWJs3aQ7t2MCsZ9ga/7s63Sk8YtibhhW4HVSBk9UppwbII7guigJVi4fniPGpVqSZohhR9fEOUg/dJ2JgQBY0WMGw2vbMtqrmBXLbYs7LEFFTGG16YZ+zVkfBYPT9B0ce3qiog03VRiH9qh6aXBXDudHeImxuJEGkMwwLrqh/msslBLRNAOSy3H9Pi6wb62TUVX8ZHPS30WyUWhjbWYRh2ubTgHrxwDr2qTI1bd/ZmJv1faOBLoYGfx0fSqsqO5KWDjHfoW9TWPparVBqHFMvtQZ5PQF11cU/3kbyMZeG8p4V++7OS+xSAckBv+bGf2k1/NGUox9JG8OChEGZyLTTL1XYMbHRNGdm6Ye5e3kbXFFi4Dx5J/CsualnuIDG3Bn2mRn3N2cNdbBslzG0iB9zA0xu7pT/SMszxjKpRzzW35i88KPyTX9gtlRNXJDacJBWP/KJJRx/19Ll7eZ86JZXgOerEWXAjvqztrdMxfwlJow5L3nlHUY4GdMI+Wcnd/ZKXs5H9EOiQU8oJZxbwUuGgo29He9KJ8lbA/rXhHy1BDRym+EKOpjeOAreBcnw8ZrDdl4Vzo7U9vbvksozOttqBfhgqkd/d+V1KzCiLCh5inN0FKrg0DOBxMOQ1ieU2N4B2tbQAOiAKujuT21sq+8Ff/A0D/U8I/HBbjusiUUBiG8gkv1HKASk/HrvTE6HTROfXKIZh/rWVj/I4mmWVPJ+xtyHl1Pb3PSX0G2IjltuTQl+YgjROjtX5kjydQOC7QS1pTWr0WLWPrTOT8bhdkMYVro2nBt4fBm7N0nZ4aJD2PwPAi5T6xHJ7WyyIb2tWY7rlmK9jQWBdFYjpJpUEhB6rzUkSKNQ4OVarJSHDLkSWC6cTqQr8Td+rUCS3t1Thz7FR2v8xrLHEcnsuxD8Bf46g3WNHa0ZnW/MgSN7xra0ENR61lLMhJhQSalB9NYBmttsDXFZQnaZZR0lvd3pnK7wQt776HsI0SJ7M396eMpRjYSNwEIGYNvhT3T7wmVOyTusGCxvBMntJeSsIHMYwrF+mTKpoz6jplMrBU8AwLCy/+bkj4eScKYIDzK35Dx8WsVJria9IfkN3bElbW68mdqqmY2CTW6rJ7mEJWfB0aB/6HzWjX6a5UEOXNLqktby1T1MmQKW+EFE2FmBZWAsW20YV4TWXMQyTypUplR1pVZ3EaOLi1hePR/5D0LnTKAd3Xa17S7R+hXDrKt8zhg5UQ227K6KIDjkMGT+A9ibr4uvB/10V+j7qUYWsONNbgdtCOWAtZLs/LvC1zkoObayDACFVKZPbW+wLs18LD9aN8yVWGqabI14Z+UxRLvBDEfvhBtvdMoh5ODstp6sdsk6PXOZbU7k2WqQ5kuW2kMsObazrUyhej+QRAbO644wYVs/HY6VYSKsqK+7RxKl0y+Xi5oY9mUlmQXRdm5PO6SPe+tVUqjGMXVMx03eYS26mr5dzeZEawwJqq+4jr7hM1yXh3NLe7h6F/POESF04YLu/HBZUN9DXLB34JC6CyHXSY7r+mZchV6lKerpfDA0CZ+EZRr/lpuM52O2gzDEEFLa7U1mBGlP71VYCS4nOhFmuzwj9juZlxLU2QSAYVCkT21qO5GY8EDx69/inhX5FPV3dctn3KbEakIJjMl1P5GfJVar4tqbrNf10L0S67iw/788TooLrqmEAslSpjGiq/yIhCkwPEgzb/XlRgGt5UTUOQMCP2d93vjjvWbJ5zMfDyJ96paRgQKVMaW8hHtMTQt/j+ZmFeCUCDMMq+nouleQDax9pAhOwPTUox3gX90daRg+e3Q15ZVTKmbdPIMJL+WEY1tI7uNcne5m9eKmd5GxYaY8UZIZfZ4hD/nn3HxCOjAg23sU9HJDXp8WUq+Ly1ediX7MVb/NMK20Bf2aAQud5Tc8fixjZcdPcGtTmKdMmqMeXtW10TV58MmrV2VhRXhMEnc4B+QeXR+/WaW7ND85qgA6yzn75ft/c5fbiJXYSO2Fx14DGMnQ0uPAf1lC+AylnueDdZYL1SwVr3wn9fF2go9lpigEeWQzNNsNjjWnzz1PXBB1/R7RxuXDNMgHqNI5icaa5AreLcsAqwnK7x8djIZf9cmjgCrFgeQTvcQFnli+oczPmGsN2Nw+ivxUlmBfMHP0Ylpu+r9eTAt+3owTviIWvhgXNB70XhowTd3M8nw3xfyUsCK8TOLR/9NGGlj13PaaLeSD9+RD/d8TCd8TC1yN4D/HY94G7GHu2Q6cPq6V7fzBrRZTgQd6wiUFBFgQz344SLBhxdzM5Xs+HBCwJDwZ1gEi3A6d9D8fzxdDA18KDZ4H42aGbmhNIez2C97woYOju8IIxb0QATw2ZsSyCGPiUtFWkdWbOdL3P1+sxAWdZBHcVfu+P8TkG4EmN7qS728djkch/eQQPmJ1I89Hz8TD2p74VxX9C8FfWL21lv8XhwaslIW9G8hdyWXfDOtHE3JiucwNoL4gC3hELV0QJnhcFmIysM8l2Nw2gLcHDiYZEAF8S72eEfm9F8VdLQv5PFGDoTxnrXobOIq57gxtTgHJM9/DeORdbgXePgrSBNwDXteWYgeo4qQM4pgzIlUeCC0338EzxNKt5+wQskqvr8V+HlQGct08wdy9v8UlxXKmm4UlARsOTv4fN2Q1On7Obt80jFa/NicmUqp/pmfpWwYQFCGaeP3gwxE6osTOVNvd9fC3JCA9wNt7Fff5oRKV25sLcJp1zYfXCz52Tu3EIkylVtoLiuXvBdU12cy1sBJ54Iy2Qztktfe5I+D8x59yZlAP/HF8mWLdS9OkGwYEnnTxn62SYO1Bm21Jf9HBfw9uzUvQRqvs3vQ0Y43hw/m0f3U7KgasFG8/cAck7N9Y6ER4/YqUfWo3wBVKbDIVXWNFZlkCWkOtIVhgaQed44i15ZJhtRHx0UxtsfAKjIsI4dzf+tGEXBZ1pwNF0LnTjO8mjjbz3cR4BTJ0bVeRRr06+EHkbr46jfZSjERV5VqwxnunoV8RbdeIFBgHfjH8v5Cnd+PZkU465Df+J30JhMWICcUalHJPdPL/0emgRya3rXrBfSHimDHdxP3NKqm7XtOP+npqh0xvccBf3Z1pmN244kSlUa87FEZlNZtb8p34P42WD4jcYhjGSax//LZRMGxY2/GePhOc3aDqoXI4sNwaAoknIMtnNO8YthIE+DV3S/5yO0TEFEFOFgAAAIABJREFUGe/iMpJqVKCGOVbS1LvwYAhxrtEu7vuXEwgT0Q5mFmwfQWasG9++kykHGnX+E/LempBv32Jdm21LI3xVs2ypy2jOa4T//Q/eEgut8UiBO0SB2085N75s3IojYceGCVnkNM0fhplt/pqcbsVNTeyYY93XWPsn9urTd7RJpRxLYGXh+2doaloqVepz4aWQNkZ6rAx3cSvwiJzrdRiPBBcQbRmAuQVPngrOArmNGIa5xFTcfwB0myJes62CCWNMUGbDU7+HkTnGdA9vszuoAophWEplx5unok1J5ZLNrfkvnYiEn1a09n9yLcl4N5cYed4+0BYUNsbqlsp3sbJ0Inv0dwZDQlKp1baCIoKu4LSNdnGJgGuvhCpQYJA0bfJV/nL7DqccuHS9Llz/jujz1YEnjR2pxg5UE0fvFZxz60I3owacd8jS/m8z2Ixzv/8eymG5vRnF5zXUdMtll0vy/ymOsNyO5WWU9/ZMcDby5K7xLLdH+D5RzQ2BdVVzyFUBWW7Phvind7TRq8pAeM2EMOLk3umtuPrkUY7lPoHhTu7p0BKZtmYxPalm0dFwyBM6lGNuzX/7VExLD4gUlsqV719OICwicPk3sAp2FBUPKjS9qxYeDCGwwNwamIt800D6G4ZhJ/hFOhEwc/bwVp+LrcMTvJu6Bz++lkjO7Zq/X/AjNQOem1TR8eJxUCCHGBy6tMR4d3S5UnVVXG64a4iBzKz5rztI6vB+EQqV+pNrSTqJ7gZWwce5BQN49HRqZcej4yZqkS86cvtfQTnQqLNS9OEG/qEVLKcPQw6tAl4qFIUzzWNQxlns/7Uf/Usoh+UGI2RhcnhJb9c/pRyGC8wt35eVcues+kxQvqgKr0zzMI/Uv4LpukosxDAsub1lKIT5VoDCtB5zkijHcp9gzh7eNs9UyBYYhmXUdC06FvH072GQJ3QoZ+5e3kdXk9r7QJXF3kEF2RID1/s5e3ib3FIbuwEG1XdKHzo0RDlm1vwXjkcIc0EPzush7Z8AiBmWSGVmzX/pz0hRHshqVKnU33imGZFIZcEB4eGAfHhuYGbDfduDRhLGSQFo3IthWHBWAzk0Z+5e3oZLCU34rGQK1fz9Q+YlYtqfOyfDtlnN3YOP/xqqg0EjrzXWnn8L5WiNFutfF6xDUThaNRDl3HEK3EmUM443iu70U1pcJ95A4Jec1CcEvjdEOeMMqEM54xwJV+6/PIB82OiLPeyOjjvIyKONaVkZikom3Sw+CDgFfkoaEzRDcFklFsL6ew/z2OSk94f5Pn61lWeKckEQ98grkuczcvLwUxhKTGyPPIyswMhLjHX81Nk/SZRjuoe39nxcbp0mGbC5Z3DFmRgLG/7Tf4xOOaZ7eDsYWTCR6i8pB8Owhw+LCNeP6V7eG47RSRWaVm7jUw6occXMMtypCUC23CdYeDDkSpSmevhfUk5yRcesHUMYNGcP73tKRkc/SKT6S8rBMOyp38MQ5dxxy9W/1hqBbvyfKHBnUA4elGrsTzUPYpgE0EB4KSkCdwbHY14w0628SKYCRvhVYuH4Wc2ACfAR5gTQzIMYRn6UUYKXtZSzNzNJj+VmGkg3D2Lo+3qPciQeDGvoTzEPYmhSe0ZZwt31WG4zQGaT970cT5AcPuKYuzmemiR2ppu+H2VuIH0mB2RZz/TxvNvHU0stQ0FCoDSzziBM1xk+HqaBdIsgxkxwFZBIZQrlwm95po/HFwlRsE7jy2FBd5EBgu1+F9sdT3oaHhTMcpvBcjPFhTIcVSgfj/v8vM2C6DNYrkYBVIsgJuisOWr8L9t9BtPVMAA8RAM/PAdKZ/7k+UzB7cmgnLl7ec8fiyACfgcVqm+90uftE4xPOd9TMroHQLp476CCHN1CGEW2uKdCq4lCqXr48FCAy9y9vGX2klhtgtVHV4c5pEAaFG7LCcsHthwMw7bTM8lepwcOCM9qo4UCM+vv3R440ppiJ9TYcuLL2mYPp5ytnmltuAlKplBZ7hvm6pq3T2Cym/elS3It7tK6Hvv8JKIcZJxACiAFgAJ3AOUwXU39aRtiwi6V5DOry51KCz+Jj7QIZGhSvkH1WzbsFAF/82IYFlBXRTJvDJGBZifTdX4Qc2OC2LWsiFldfrYob41EZAzWXVIOuZZyzhbnbkuO9qwoYVaX2xZkvRnJn83xIjPWPb5eK8WC8yV5zOry88V5n8RFmOtU3MHX8qeFvh/Fhv+Zn7k/K+WNSP68IAZ5ED2W29akaGpV2SKR/7po0amiHEZ12adxEXo+HpsSJd+nxpLDaGZyPL9Pif0+JXaoBg9uQXlK6PtDSqxXZQm7pmJfZvJ/ovi/ZKedK84zDQQVgPT9KLszEpPaWvrxhp3c+hqbzOS7YI0itrtlMONYXsbO9MRhthym6/3BrK8TxW7lxczq8tNFuavEIYB1SIipx3bblZFArSp9LybsYmk+p6biWlnhuzGhRiNyue/19VotEV4sBQ/xbFHuh3HhcwNpQ/akKYg1OlO67ZRjbs1/4IDwYkQZ/GJfbyR+NLgQd2CB7pWP/SqC+6va+j++mmis9RyZ7eW/dzkB4kLfoAJ4doZH6Rrt4u5hZ3fiVpPS5t4Hh3usFh0dgqptnmk6gTUAgxwkaVXA2DMgV25ySyHHFy/YL9zvmwtnJcxtMt3L0zG3WO4TeMZXYRgoSclOrTXQ2oFgBvvaC3GwE4VcqXr6jzAdQjLaxf2ZntnaCzxxlW39yGOFDDlIAaQArsB0pxyW64Jg5tni3D6FppQZjLxxLS+6H5awwwsoUytLm6QDCjx3tqC7y7uyZEzKYbk+LfRlVpcTLawxDOuSy47mZZiAGrtaS4aWchqlmpxb+Lu7QTqwNzMJLOHaI20yk2HtY3hAv1LhWlEEStJpUWAmx+vH1LgUUn/1AaWSUV2+KCQAWIbgUspwgY6kjM42OW6RwjDMs6LkUb4P7Lq1LjqUgLDXI/gYhlX19S7kaiv0sD3WRYemd2hqnMBVBPa/bB6UfhofqUd3elroF6stTg2nWjPQp+nVhcfrXK8fndnZvjgsWDMrvHsGBy94CI/HMKxDNvhrTpox6fb1mK4NUk2BXeKwTrnsl+xU/eGlgA5npw5qbw0WQb5aVvAgj00INeYj06GNyXp7eynHwkZgYSOwYmT1agsAxpa2rr8Qv/ikeLm9ZJmdZN35OCh4Y7f0J1qmhQ0fhuBY2PCfPxoBcWFQodrsnqoTmmOwM9glpgJ+/0PyGhceHMqxsrDh339ASFSmuRBR9shhETl4ec4e3vuX42HrhorWvg2X4nVqLn/mlARnlVHTtdxeomNJmr9fkF3bBcOiHURF5JgeCxv+M3+EV7aB75JSpf7WK4183Xn7BAY7g89HlCrx/8cjCpsfOTxemwgdQtJ5+2+Ly0FrIVLgjlZgWlMO230Gx/NccZ4aw9pkgz41FfYFWfSqsg6ZTKlWu1cU3QsL+zJdFwQx92entA6CTtfrokONA2ijL5ls99l+FF5DDYZhtf19XhUl9gVZQXXVUqVSqlQezk4FZ0E3ipZyQOnYQalzWaFDYXYU3lt0QKn8b0oscCGx3Z8S+sFgIGFD7fH8THpVWYN0oG1Q+ll8hKZGMMN5R1o8NJ8E11efyM88X5yX19UJSuw31T/C89Gwi5ZyIMOFNtX9npu2JJxr5E/1ranEMMyhMFsfRsyw3Dh4E9PYliaNy4kJ+ren4d2pCnu6zhfnninKjce7JYASatKB92PD9JguMzle78eEsWvKYfXha6UF78WE4V05PfS0lJPa3gp6P+GFagz9KaF474jq/l4PIFQ2r75mUKUcUCqAFw+gBh76o6UcpVod3lR/Ij+TVw/k7VXItyZJNHfHdl8k8oe9pXj1NcfzM5nV5U1SabN04P0YMLfRH9Zk0cxY1729lDNvn+DTa0lV+KoPuaGoqSempC2+rB2+krXRM3KlKreu29on5wFtgRl9q+AcPI5HpVZ7xFWRTSaw5k18mQaIT4WW6BSembUj6I+gAnjFtKrOZ4+EE+YcSxvBgv3C34I08cWS4tbXbMVkjjG35i86GiFXgoI37X2y/1EzZpPKBlpYC1aeje2XgT9XOvpl33ql6RDSrB1B8KbUGEZPqiEzkBme/BVRqPGUXYwsA8lfw21UOigzzltEOXf0mvdPIjzQudNRgWlNOUzX1yP5hT3gj7/t6fFG/lQ9upOBP/Xn9AQVhtUP9L8H1kjcHEJ3XicJgV215xGRKCOXK6brFwlR7bJBqUr5XmwYqMtMdzIPYtgVZmMYlt7R9jJc40FTT02OVb9S8UVC1EwfTz2688N8jg9OGKGNdcBaw3R5RyLsUVwvSqLem5k008fjXjxZaVtyzP3QysJ2f4TnU9oLiqT9nBY3y9dLz+P8DMrlh/k+l0vBQvJLThoBVdCWo1KrObWVD3HZerRr4NYYLt+nxA4qlY3Sfjz7CbjneuTyAaVyR1q85t7Z7sfyMkEhtZ7uD2LD72a66DFdng8JgEympRxcJdq1/0TwyvvAfB4OpOsxnDV4MZJymK6bkyRdclmfUrE2WgRcY3QnS2BUy8MwLKmtBdRfhg4+LeVENDc8yvPRo11bEMyCZOZVUaJxtLHd18WIpErQeNUqI+Eutsd9LLc1EtHWpGhQ83q6ROfcRsqxsOE/8ovoqjaSFzLH+P8mVXS84aipXmO6h3c6tATSRkOn9E3HGIJFDHdxrTk5RLeEtRfidFjBZDcoGwhtKhiG7WRmW9qAKjswKGexbVRuvSYO+mJkmeU+AdknZYHXLRTmasoGBmc2PvFrKHFps718VkotbovBKlv7nvhNt+zynD08W0ERTHFv65WtPBNLnGu0i7udkQkTx65nmX14NVFn2uMwzciPEOUgykEK3EEKTGvKoTv9jjdpSm5veSiYofWkuM3xp4Y3g/Jo54vz9OhOYKlmum6ICasfAObu8RZOupNfLTCNBNVX34cbY+C5z4X45XaDUAPQVRSu/VrKoVeVQtsGOJLhvFoirMO7kK4UC/WYLkYB1KIeYJgp6+2WtDQ6lxWtjRbdw3bXGHKYrpsSxR0ykLLrX1tFqypj11Swaso9K0vELWAl4NbXLAQNwN30tLacuoH++4NZGoDAQ4Yf4XNicE/TnozEGWz3X3JS1RhW2ttt6E8FU8IddiENoD31gazUu4gUJ5brfyIFJFsOTjljZ5KvloRgGDZky6E7C3CLl29t5Uy2tpQw0+Wl0EAInV8liol7hB6r/VnJGqsM3fl7vNtoWGPdo3wOdEjNCaRV9HXDmYtbGq6VFr4jCZnJ0go1kken4J7bSDmW+4DV5Gd6Zp/WXTU+4uA2m8ontJWILWz4r9pGwVYJajXI2V6wX2i0iztrR9BSOzFRPTmqqOXhQ7p+Hwsb/sKDIYGZmrKBFa39rztIjHdzjXdzLW34l6I0QUK1nQOfOYHuDSMZ4jtv0FgNtgg97J8Hz521I+gbrzRIV3Kl+lJkmeFO3XMtbPgv/hkJI2/Uaiw0r3nhwRCjXdzZO4JeORFJNJ2ILW17YkRjipHTGGcPopwpscIt4a1dzFu9mLf6Nf4aFEWLFPj7CkxryqE5nSrKwTCMVlVmFkjX/tHvfj0F6VIJMJv71FQAm8eNUw7NCcYp2xZkgQwmuJSy3e7X9rXel5WswSYt5QDvDGFsYLk9E6KJbvkwNhws6iy35ZH8MBy58GgYdYdskFVT/qzQD5AK02VXRiLsoT3qKuVTU2EJjBlDlHOqMEcDc8Qyz3Q5ngcqrRX3dD3O5xT3dKnUaruCbA0J4dEz8a3Akv95XMSQeYbtbhZI/weU45TU1oJh2LG8DE2EMk5UD/F8BDhRbU+L16PjpiCtLWdneqLWLuX8XUoMhmERTfWPaSlHj+3+nyhBVItm7VSp1e2yQVpV2ZMCzhDSEbc8NTduI+XAAnqPHBatvxj/mXPSp066r0+uJW3zTINfqpaewd8C85/+Y1iRYgsb/klhEQy+kStVYfnNP9Mz97CzY0vb4E6lSv2lS/KoKGCym/cpyZxT1Nj7e1D+994ZXglVRG9wz7iqBw4MNY4gxjG35j9zJCxIW1u5o1/uFlP5nVf6n/zCqnZN/FZVW/+LxyN0wm7gCGZ7+Ue4BQq8yYNCpY4qat3ByNzJzIoqaiEC6bZ5phKX+3sbiHImmXJe4wGs+TZu19HMUyezz29POriM/y7c+feXuunoakFznhAFpjXlaG05sa1NINIWxvOy3U38qdDScK4492ZtOb64LYdTU3EfQTkst2eEvhmdIFLh2+SRtpwyzXVxN9YascYvtkYi0iSEM13MgxgvhwXtzUwSNNbCLt8OBdlgyWe6bEqUQFvO+zFhz4sCXtC+FokCFokCFgSz7gJZ4sBBBj1Ww6AKLvZMl7ejBGW9wE3AqakYwEOIFvLYGkRjuT0u4ETgATR7MhI1O/ETXwsP/geU48zHbTmM6jLgrdPMxPUFUUBOFzB6bUyI0rHl7M7Q4iBDQznhwykHtEcNYrwaFmSTlSxqqoORyEdzM4YgcmrCDTGr20s5EHTmgF6Vo7yMdvEeOazNsWrv//BKouGuYY0z5+0TPHJYRLQlV6rUnQPyHqmcYAX7kOKHDoWQ/U0EMeDdJHjHeIWEJal3UNHRL1Nog8fjy9p0InKIc+ftE5hb81efiytp1nQvH1So2vtkUrxmMYZhfYOKr91SR0UcOMhDh0K42UM03DUg7yZN+1x4qU5ANPnSN7iNKGfSKGcpf90K0Ucnss7mdxb1KfoHlNIBpbRX0Vfb33Cp0G1N2GeIcpACN63AtKYcputbUYJiPC5nY4J4BrCpuN/l47E1KRqUbR3o/wDE1Wp8MTfksWK6bkoC2KFSq18L54L1le0229f7KG4syehoeyUsSGNa0NpyehTyD2PDAOiwXC2DGPQqYLGPaK4Hvhim6+MCjkdF8froUD2m6wyO5/XqO2eLQSYtq7ochKSw3CyCGBBQmNXloME46GDqOtPH4/9Egc8I/IbMNlrKAcYkwnRErK9MF188HggmmFCqSkk0A4Kg4UVzuzqfFvji83efE0iDUcDD4nJu3GPFdP02JaZbLpepVC+FBkKh9P287QpAANOwEslaW854lAPCtH09K0pwNARCWQYzrpQCa5xXRQmorzPylol7nzobt51yxlmzLW0ET/0eBhs+1LQPfO6cPGd4kWJYU+e5o+EE6JCtiadCSx79ZbzawRY2fMt9fPuQYsJ4Q5yeUtmxxE6sk7dFnqolKKvD++hqIgE6xLn9MoA48/cPZXWRT4TbFjbDeoIS52IYdimqfGQT9ZEj/OUeRDmTQzlL+etXh37GqgyED1WtVivVSoVaocJAoTOlWpXRnrMu7EvUhuKml/kJsYhM30GmNeXgoTNu5cWgnLwao1SWHsxKcS4rghnj/IYafLHXZPrcEOX4uN/N8YzD/Tv9SsWlkvyDWSkwZQnDMMfCbCI/nIg+xjCsWy53Ki38LSctTpuJ/XNaPOAepqt9QbZMpZKpVP/P3nnANXH+f9zu2uGWaveejjoY7oFMV7XVavuztbV1okz3LmrdWwQCiAgkbJLcZRBIgEDYe4W9A4Gws+e/zz3hCGFo+++wVl558bpcnnvuuUvg+853fWKbG51z0rwq+T1YxfsFfoHeAxTs7ZiTAmussjtELjlpB/IyKI21Op0uqrF2MkjBwWrX70M53qu4LFjTrtXp5sYiBpQDcpIWsJFiLD2oXip2L8p1yUnL72wHhS59NVZ6FrSMp0On0cH8TJB8DRliYPZxiO+zYXdg3VaPSnW1tHBfbnpkA+h0AsNY+mVjsUKYlzMc5RC9L/ELVFqtTK1mNjU45aT6VpVKsBt1siinb6qHB2gGXclDRTlYo+GLzDK1RnsnuWaSW78sYNzMT3RB3j3IdAjOTS4XSRSqHrmKmte06mbKqyDYZCyhgB8FN6C7ZdXNlNCM+pZuuVylyW/ocg7Nfw/LGh4++dcE8+jMcmefo5eWNncrVJqmLvlNTqXpaQ7wUd2vNgokXx9gbL+Xk1DaKparxHI1o1C49nYqFiO7z7KNrmLQp48p5x+gHAvUdiF9lU8ZiKPrdLr89uKDme5WzK9mU61+SnbOEOWotKD6LlOUN6e/2JYFamuOAPktuGGO2P4BDDLvnWQOamc0w6CzDboTwsfwL8GlwrOY97+QgZeArWTI96L3wrFrH/aqh1nSfwKY/t2UA+q6x0cFRdTXwL7G8A9EqdFwhE2vUkh9PoBgb5sEBqyxMhleb5Lk8w4SmtHWirelAR3lNRo/4FS41zdhkFdZNwgS9aiUhiPlavXpolzglcHyfN9HwxJam2RqNVwY/B0rbPwI5OXoW+88H373cmlBt6ovWPBb6YpIIduVzTM8XQVWiuVomAaE21qSz/Nh/mltIFGG1dz4DKyfx1/FpBtWcGPKsKgWXINGq4UdhgQyiV0icDUBoCER3qCQeL1F5hf5+U/AaBQoDQPZx+ltrdMYWCU5VlH/ARqe29FmePkKjeZ2RQlIfMa9L8He9VKJVqfbmdV7OUGe36cBZ5u+Eg3rg/wxLYInEsr73yhaU/17IC+nt0eR4RU9hNsPE+XgxnuSGzpQ8gl/FUeKSa5gGHg8AGTgh0Mc6TsW05a6L6MYHv7/OfYVV7Ba/bLd7s9G+Hnvu/GYcoa0rH+dUbRAbX9LxNH/ixQk2MSsn41l50AgmEdbcbc8RKPVyNXy0/lXZlOX4SuZhy5fylhjgdjMRe2XMtdaMtfORe1NEasHMe0WqJ0pYj0XtbOEB9LsZ1OXLWasXkBfAec3R2zn0ZabIzb46SCLzEXtjea3QG1NEStzxGYBbaU5YmNKHWQBC+grFjNWz6YuM0dslzC+WERfPRe1hzODw6lW89Dly5hrlzC+sEBszRHrxYzV82krcDDC12CG2FigtkuZayyZaxfQV5giVgvpqxbSV+ID+ubsXZIFAuY3WrPR+Ef26b+dcnqt3Tep8aigvqyni9XcuDUzqS93GA7Qw1D1rYoS0Fem96ihNp4L89+Tk8ppaSrr6YpurP0iKXYEqX+LZCLBMSc1RSScH4ccKsjkiYT87k5iXdViDq3PwGNnGRlxd0s6lyqoqxZ3Z7UDbw1WJNXfcpMIa5Ji79VUVIm7i7o6vCv5C9hov7URCUcLslLbWkCrwEEXT/T+ihdX0Nm+jhenb3JjNCzYexYz2quSX9zVUSnuvlNdZpfIvFZWFNVQM8EQ+4K9zVmUsPrqnA7RptR4/VQguSeMLqi/UV4EGiXjBBPi+3z4XZfctISW5tLuzsiGGtB6Z8CN+qUwJ0Uk/IgWoV85kTCVEcloajiYn/lsGIaD2FJfiLi7NSMJFdRXS3oy2lr3ZKdMig7+1yBOiO+Ih5Jy7mvRH3wAlo6DjHcylla47wwmLshYRyreVgcfP9EFxfb30/vEX/0HNx5Tzj9AOfNpK+5Whuh0uqqeuk3cXbOoloZG1wK1XUBfkd0Gik0KO0rMqNbw1VnUZVt5rpG1qGvG8VN5lyNr0eg6unvuxbXszRiIDHchFqitGWKzhv39L3mXImvRqDra6fwr6+K3+JYHXy7yWERfZYHafRX/w8XCW+vit5gh+jOaUq1+SNp9Nv/aqrj/4Ss0Q2zm01as4/y4L/OEB//O/qxf1nG2GAKKBWq7mLH6arGnV2nActY3LulHg6sig6si1rI3myHWkKU2Jmw7V3CdWh9Dqo5yST/6U7JTQEXI4ezTc2n9iMqUar0y7tvD2WfCa6lRdbTrJYRNiTuvFXvf5t+xjvkKBzJzsKTl6zg/7s047sG/cyDLfR1nywLaCrP+xIZfwqO88ahQDjCHwV6ghgirbBoEBTA9qd9RsGM4oYFd75uZCNrVAJPfN9LbkAAMRvauLchzSLONRbjA+sElDDYP1h1n8Pkh0IACdc++mJoR5cB+hvAW6U8BcokGOReWFg0uzdCJAqvf8V7MhpP3Xf4g8lvgJgxcOTxFcH/Uw6q09G/iMDfK8NQP1fYjTTlQa3PeuXjzXznDO4eM6MTEFX3rAGPJJe6sU2zDlya6IO8dYi69xJ3pzjZqPGg47B/Zfkw5w8HBX2EOAQTQVxe0gy5hodXkz6LnDzyLBWq7P/MkcHTL277nOphi2DElekFoNSijMPzR6rRlXRUHs07NMnD5GE1ogUW4tqfszWvXd7GEM7TIWuVq0NvDnrVxLmpPqo4GHnJB/AzqUsyrZLOEsSa9FRS1Hss5Cz0xFqitVcy6myW+deIGfBlNUuHVIq9F9FUQO8wRm9Vxm7D8hu7Srgo8yX9vxokZlCUL6Ct+LbjWKmvDD5erFT1KMRahy/2K8yNeX2aG2HzH3cVrycBHgh6a8g44+HuuA3SAWaC2y5hfXS8h1PaAJiLwp1nacr2YsJixGicho3vyyD59ZCjnoTJ4/8/FDIMUf2zmgZzxx+YZeBSY2dOYvQY9HYQwQ3IaONu/es8jTTnjnKgLzie09iiSK9qmnYx7cI/OOCfqFx6pHRJlenX7q3v70opf2k3Zdg80qwzPbPzkKGuYbOW/H3QeU84/QDlLGWtkanmPUuyee3EmpZ8jB7e+y2M36nS6bmXPsZxzkGAMKadBIqDVxzIa2VU9ILGxQSJYz+nzweCTwA0L1HZDwtYGCajWa5Q0IfUx9Ia4Bom+YSWkHAvU1j3/EpDL6alfx/nRFLGaTl58JPvXDgVIVviZ52KORY7moPZBleFY+oI4sTklsgZNEqb1qACj3CzxnU9bjiXQ6CkHAkePUsxrybhTTlzD/v5z8pKDWadkatCYn99ZTq5jcJqThbJWODK1NXMtezNOOctjvyntAhUu7fIOVmMCUs+q7NanQ/6m3wYpBwM4u3sVoaBkUSXhClMja1Buc2q3EpQ13ubfWUBb8d8KXT2mnIfNspJ8Xo4MWM6NmR+H9LWi+X8s8skQvzmx1JXcGKCyP3beAAAgAElEQVTWPqhT6g9PTvKxiKVsSOGAmFfvJM+E3VnARlcMOJ1JdPDGFM7H9PA/eQ2958UX8I9t3I9yJrr02fi/33L/P8+ICVTxdDpdsaDb9qqxOtUwk491pO4KBmJbWp3uNQNJrBcdyE4hoCIvOkfw2fE+mYhhpvrbXnpMOf8A5Vgy1wLjreh0zTw+lA9mLs2+l3LOGlFOq6ztQNap6eTFM6mWO1L31YsFaq06oCJkOnmxEd/ApyBAVgECZDU99btTD04lL5xJWeqQur9GrHd+2LM2miHWNqz19ZJGtVbtWxY0nbzYHLWNrqPpdLrE5hSbmPUw+rM9xQ16mA5kus+gWk4KmTKbauWUfqSsq0KuVnzH3QlDY9CXA2Rs1bKAytCF9FWfRs0zpVovpK/Mx5xYOW0F/+Pu/DRq3lya/Zn8q61y4NoxpBwL1PZ6MQE6hI5knzFHbKaTF/2QtCe/1x2F+3J+5rlAEjqYdXomddmkkCkzqcsc0w+VdJYpNMofknZbYPnag96ZR3DnY8p5eMwkXEmw97w4RK3VxjQ36hsf/39WSCRMJhNh0bhlPB3Eg/4/sxkdSyQUdLYrNZpvU+L17EIkvEklMZsbtDrdUnA6LKk5xPeJEN+fM4B4ZFBtJfD9GM3zaDwdlnI2EtI+3hf5B+z0RBdknDMyaN8aONtELOtljCN1GHeIiQs61ok6xpE6zgkZKjt4gjMyxhGMgfOMdeqXSYNTTmFjt/WVJFxhysQFHYcdNdYRCIzDVBvDbjcvOpC33M3ulgHKwRVDoRzE57/E7Y8o/MIjZfKA3OHx2GLGOlENp8LvnokLCteJr3ko35KJK37h1KEuHJ8W33hMOf8A5SxhfCEE0SLFzRLfodDkuyQHSEK7UvdD9wbuy2EJEpYy14IcFxRkCofVUHQ6XUJzypToBQPNtgVqu4SxRiBtVmiUnnz/qeSFFliN0mfRC26V+OIRK5DaQl9xm39Hp9PltRdZMr/clLizvLtKp9Mdzj5jgYJirnk0+wDMa9Ku6AyqiiBWRYZVU4hVkf4VpIpu0Ef/Ft9vPsiGscYpJ7GZt5CxCiZQm1KtdqXub1cAlaKfeS4Q3UCvZ5p9YBXwDxlSjjliw++s0Gg10bW0aZTFsBZsSvTCk7kXoJ8GUs5c1N6/nARUphVdwf2XVN5VqdPpPEvvLqCv/A+5cx5TzsNmYoO97BKZsKBpOl7Q9IcXadj7ODlO36nvD89mdCCRkNwqVGg0K7ksnHI+pUfAVstA6jxID1VPhvqdLgJf3FPbWvR9Go2megSeht2ZABomgf+Bv/0bVClkCnGnWiHTYcpM6whZW9xvTXT9He6c8U7U53dEv7aXPvsUaD/z4i7yRGfjMulReyiv7qVZXUlafp33ybGY0XsoRqxj4oq+vJs8wRlZdCFxjUeK6WnOqD3UsY79En5NXNBRuynvHmQsv85bfp33wWHmszuiFl1InHYyblJvUfeglDPOiTp6D2Xh+YQVN3iLLyS+vBssxvpKEt5OcPQeitkZzpXYcthWZ+VN3vuHmThtjHdGPjrKenM/A5ejgvTzkgNlyvHYL26lLLnIfQWsn4IfAkHk1b00u2vJ7x1ivneIYXs1ecUN3pTjrJd3Uya49MuMHu+EjNpDXXghceUNHuxSaHThONYYbTymnL+bcuagdgvpq2IFoPYytSVrFtVyoA2eTV0WhBl+gbR5WcyXsPIIpxykgWUdsw6GkBbSVwZWhWFTZQ5FOdB11KHo3J95cmZvpvNMqqVT+pEWGegAa8/aaI7YmCM23yRs61J2S9WyU3lXLhbeAv7MzrI1nM0wA2YebTlSB/5fD/VzvdjHkHI6FV3Hc85NIy+E7DWLuux4zjmYVbOA1lckNY286Nf8awMpR6qWKTRK97xLeJXZLKrllmSnqh4Qt8Iph1ILamKH+rnF91tAe0w5oGb4X/+FG6YbQ/MJc3sHxmtwDabhrSw8fLicEp/eTN4BGbVwZjyhmAT66PRL7DVcIZbRAiknVdSCCXDq3SF9bwdY8xBnMbwKmFkc7PUxPSKxpRkoPBhgR99s+CG4xBW+Z9CN/vfwE3qEdQLjJbxsLdj7QyQ0ARPhWstl4UDzZKjfySKQhAEoB+qM4jdk0LP8G3eG350cGUBKZQoykOIY3zzy9dyoy3nk60VMn/J44nlPX6/Lx15yjjEyqIM+NXFBxzsjZmc4l1hlCWWirJoOJL/pKLnonYMMHGKARqYLuvwGj1bQXNrcUyYUp1e3n0b5hiKXoHefC/qdXwazsLmwobuqVZJT1xmW2bD4YiJ+XkAGbqhzSAGvsq1MKC4TipMr2i7GlKVUtiWViwCUYI1zjChnrCP1pd3khRcSien1hY3d5UJxYWN3eFbjTU5lVavkUFThSw6UcU7URRcS40pa2iQKmG1Z0SIOy2yAqDFqD2WDd1pJU/cNduWHR/TqExOckaknY2+yK1Or2itbJMWCbmpe07c+Ga+4obhTx8QF/Skgm9/UQy9sTiwT8Zt7KlrEKVVtx8jF7x+OwYHJxAWd/ktcQEptYWNXuVCcV9/ll1Qz71w8PgC/AwM3HlPOP0A5c1G7A5m/wIDU2fxrMyhLDaMqs6iW21P2tis6NFoNpY6BV2DhlIP2pxzIQ6ktQ1LOUsZaqUoqUUkvFt7CXUfTyItP5V2GfhGcciyZa+kNcb81dC/pLMsWgSKvayXesJ58Dmo3j7Y8uCoSpgE5pB7YkbJ3V+p+8EjZt523d3uKmz1rA0xbhr6cJqnQIe0Avv7Z1GX7sk52KYFC8vr4HyH6YHk81l6l/gMpp1naqtZqgqoiPu+NxE0nL3ZNPwbzeHDKCawEkNckFe5OO2iwpP3beXt3pOy1Z20c6N96lPc8qr4cks8rUYE28cyXwv2fIPlMY0atS2ZPphD11h1L732WSJjKjHqdHAyMcX/j3QcBwd7PkXzMY6kbeJx5ccjIUD88CtM3hkh4KSJgRWLM2qS4D2lYw+L+sz1N8l3FZYE+PUTvN6kha5PipjOjRoRg7QphYVGI72wW+cukuOWJrJFh/rZsoKNpTDkYtD0Z5PUZI/JdJASseSjqIhKeDbtjl8BcmxT3MS38HSSUIwRJdcNRDpFgEhX4Crn3/gwKGSSflyMCXokOfgbXvgjxfT7M35RF1t8TbBK33HQ+1o36Er/wPSTsqVCg/4BTDk8kfDrUbzWXtSYp9k1qyIjgXqXPQc/4r9np90yI71cB53x8D8b57ud5O6f5OKUSnFIITqk+Tmk+zjyvPXEejrE39+w6dX28C234BB3ot1jnmVYm7IHNi+FXMqlSzS5p+fBIDMSO8c6I5WVuXbvU8AubTKUOSq179xBAExMX9LW9tCPRxSKxwnCMTqerbBVPPRE7AQuEvbGPfjW2vFsGOq7hP0CsAXNBfXacBfHCiHKe3xm9xiMlq7YDSojDA7VanVwFWkOFZDQ8tyN6nBPV4tf4IgH4B44PIOcKYLTrhV3kw1GguoXNb511ij0eC6XNcI9LqtALafUepBOJFdsCc8BqMceSiQt6GuXjr+IbSrXmJrvyvV5F0rcPMlIq+2pWgIqcVptULlp8MfG+Hp3HlPMPUI4FYmvL+jqvvVCn07XJO84V3DBDgFqnGdV6OnmxS8axRixTWCRr/zr+J7xK6I9RDnQdxTRysFBUoS3r61kUy5mUpStiv80SAZ8z7suZg9qZIdZ7Ug9hnWdBC+ZGiWBLkqNh5tCOlH0w9fhswbWp5IXTyIunRi+0QG2/5zrMpy2HkTW8xqpZ1uKYdhinHAvE1pL5pUAKvoYi9TGzqJZmiPUsquUPSXtgwMswYmWB2gZgxfbNUuGPyY4zKEtnUpbaszbGNyXDNeN5Odt4IFVIrJJcKLxpuKTvuLtAf53eRkSPMtkYdmp+JCkHs8cX+AWdCoVPJd+3qlQok4pVqgv8AtCwjkh4hRzsXpzD7+6sl4orerrC66sXctCBoPNUiM/a5LicDpFAKhHJ5U0yaW5n28YUDma59YzyNMnXIYtXJe5ukcta5bJmmdS3qvRNQ9nwEN+fMpJa5TJWc8OJwuxGqaRHpaQ01r0HxBZAhbl9ApMjbGyQSlqxGbI7RHGY7FQ/yiH5jIm8ty8vvaCzvU7SUyXuRgV1q5N640SGNEAkbE5L5Hd3CmXSVrmsQSrmiYTlWD/AISmHBG6If3VZdrtoFjN6EIzDqtBHhvu7F+e0KeSYbgYWiiISWM2NDVLxBh5nBJEwLirQo6JErtGotOC/QY9KWSfpAXqcJAJOOVK1qrS7s1UuE8lllT1dZ4vzJkTdeyDXlOE1Plzbfm8Fe9zyOcS8vSfFY1fSbYfE27sTPByMHtzbDokeDuxbu69fPDH7IGmcC32gCwHuGe+MzPglrroVSFdyy0UbCOmmpznOIfkVQlC0EZHdOHkvcGy8vo/ujgBjXy4U/+ifZXmZe4FZ2i1TxRQLoTtnkhv6nW+mQgXei9TKtm99MhacT3AKyW/okOU3dn16XF/W9I1Phkar1Wh15DyB5WWu/TVedI4AymHqdLpBKcfyEvftgwxWMehC2dIt3x6YvehCoiMpT9AJykRwynkFE06fdjLOHeFLFGqQqnWJ++kxFqQ0nHJYxS0z3AHljHWi+iXXaHW6LqnyJLXE6krS5jtZPIxUSpq6l1xMhHhk4oKepJZAakmuEK31SLW/ziOl18Mr/fFu1kQXZKILsoGQrtXqJAr1SWrJ/HMJrmH55cKeylax9dW+pKKh3oLHlPMPUA5weKC223huInmHTqdTalXFnaWepXc9SvxShBnQv6LWqi8UeuCIMwe1+8OUMwe125V6QIP9qyrpLLtW7H212KuwHXyw4A/05UDKWR67kStMhfvDashLDIqxQYoP84uYxnhIFfSGWPf8yzeKCYUdJRqd5lqxN8yAGYpy5qB2s6jLvEsDlBqVWqvOFOWezr/qXRYg6K32MqScOajdF+zvJCrwzaZJ2uxXHnyt2BtyIVwbpBwL1G4xYzWjga3T6SQqCaOR7Z5/+XoxIb+9SKPT3CzxWQhaAYGOyf+VxyNKOWOjAgNqykF6hFaDN+f9pSjn+XD/D2nhhZ3tCk2/fsRtCvm3qfGG3pEnQvycc9LE6n7fcXU6nVytnh+HQBR4IsT3Aj9f2r9jLygbaax9ixqCz3Y4H6hDa7Raee9Joxpq3qCSRgR6bk5PbJTqpZj1f106HdRe6KMcks/rVFJSa7PRmrtUyr156fhZgG+J5HO0IKtLqcSnwoTQwamH8+UQCW9RQ2iYlvipotzn+jr1AQ0svcsq2HtOLLVGDEoR1+NKnETvVrlMrdXuzk4ZQSQ8F+Z/JD/L8NTJIuFkoKnug1OO4atw+0ZZ8Z9f/PU3YtDnQVfDPV25Hg5cj11GZDPwKdfDIfn2rtuXj005EDZ+sJIrExf0jX30X+lAtIRbLvroaMw4J2Q0JkH1yVFWWlW7VquzvpIEKQca+8oWsSMp7/1DzElu6JQTrA+PxEA9h7cO0MOyQP8ObrloCua5GedEnexG+/QY66Oj2BhX9M39dDQf+PkYBc3vHAT5MeOdqW/upzOLgIj9UJQz/1zC936ZIrFCrlSv80wDCchO1Ffc0C9upWBi4XpfDmAIF5BV83OAPvvYxBXBI25GlDPWkWp6mi0SK9Qa7f6IwslutPFOyDgnqs2V5OxakJp5gloy2Y0GfVTwwps6ZcAJ5Ewd50R99xAzKgcUBXsnVr93iDnBGVnvlQYp5xyj1PQ0SGz6+GjMp8dYr+2lGWX5DGSdx5Tzz9g/mM+7Jckppw2o/UH3iRa6C7Wg3vtE7oV5tOWGthmnnEHzclJaMgbNy8HiTSDYdCLnnEoD/sVrAelrtDqtGvtt6MuBqzpfeFOn03Uoutwyjs+ggN45+MMCtf06/me4Zq0OzAPhqVXW9lOyM4y7GVLOnrRDuC8HnyS4MkKNmQewDHDNYB6dTpfSmrmG/b2h98Up/TAsU4djtJhp0WJWA/flWKB26zhboF/KcEkiefs2ntvAZsr4Mh7NjUeUcsZE3fOvBpSDpeTLt2cmvxwR8HSo3wgSgYspGOR0iuwSmU+G+L2LhHpV8GUadb1UMjeWinsylsXTlBrwsU9sbZ7PRp4P97eIo8Y0NaS1tXxEh/oMPos5YIxco75ZXvwRLXxcVKBTTppABlD7eGG2XuchxPdAnr6Hk0Kj8SgvmRAd9GzYnREkwjtIaF4ncKrndbSt5rJeigj4kBbuVaH3xvdRTrAXVEovF3d9zWM/F+Y/iRx8viS/U6kUKeRrk3qTfEk+s1nkdgUIT8QKG6cyokZH3tuemSyU64MaQ/pyMM3z7ZnA61nY2f4JPQKQE8nneGF2RjvWbRljHecc8GUmoaUJROVgsKyXcjD1Bn2q0MyYaKgRAaiR5AO7J+OUo9BogmorP6KFv0El3SgvlqhB6c28OKQPp/5GQOmLOf7Bk/p9EnQj2tMlaYDnZiDfGO7h3d5149LJT/ZHTBgAOiYu6LuHGKGZgE7UGq1YoZZiD4lCjQEA+DyfpJbANsRLLiUKu0ADM5VGq9Jo06vbdwbmvn2AAVHg/cPMlh5Fp1TpQMwdtZsCPShYGRQCNaqwczGlCnWXTOlIyhu1mwIFH17eTdkemNOGxbkG9eWYn4m/yCzT6XT0wma81c0EF+T9w0xyLkANGLGC9DDWkbo9MAfWWBlWkhtRzqjdlD3EPJlSLVdpPuhNBgK1VHuoN9igLoScK5hyXB9lg5RTLZK81JuY/NzOaM8EkPcdltn40VGQ5fP6PnpOHXAKqLValVpbI5KcQvjTT8bhmDUQbvA9jymnz4T//WbPHLFdylhzMNM9sgat7qlrk3fENyWfL7y5PHaQbJIZlKVHss7UixtP5V2ah3WmmYPazUXtXNKP1IkbTuddntmfSAwvxwJk1dhv5bnGNyd3KDqbpcI4QaJrxvG01ix6QxxQjeh1eJgiVl9yfkhvzWE3cZfHfoP3QcZnM0dsrGPW3eL7FXXwpSppTU89sSrq64St+AALxNY6Zl2yMJ3Xkm7H+nrQBsS/5F3KERX0KHuapcKAitCTuRfz2ot8ygIX0lcacclq9iZSVWSduEEoa2ULuIwGdpeyR6KWbkzYivOQOWKzjPnVTb5vYUeJVCWtFdeTqqM3JmzDl/Qf2njUKUep0QDtJ71VJnyVHCdWqRQazQxm9PjowPFRgeOiAkdH3TuGqY6fLMzB+AP4MDwrAW1ktrWONWgz0088geQTVAP+/3JamnA2GkEk7MOYprCr/X0Yk+qlHC0mRd5nWYM8nXJSxSqVRKUC3AC9JiSfcVGB/tXAhOgpJ9DTkkOH/p4lbNr46KDxUWDZY6Lu/ZQJarN9q8qAZgWWtXOjvEit1VaLu1+OvKc/EZGwFcOX4Xw5IDfI+zNGRArGfz+lc0eQfN5GQnowaa1LpQUjgjw/pIVnd4DKg33Ae9SbED2QcoiEj+kRXEy11KjGCmYf87s730FCQIiKRDCJDuIIgVE8W5w3Mty/L1HpDzJHfwmOv3wSvzFErwDCfu79ECf+1i6upyPXyynhVp+zJ8Vz1/FzF151Q4yqriZirEArAGF6hVojEivaxIp2CXi0iRVtPYraNulXt9MgjkxwRiwvceNLWyQKtVSphh47cp7gg8PAzH90NEan07X2KDbfyRy1BxAMfJgAOXGwbeKCvncIVIe0iRU/+mdDj9ErrujoPdRvfTKbMX4alHLMznA8OAApQjMaPjgcM9EZVDZB4c97KXV/jHJe3k1xIuXLlBqZUj3JoBJt5K7o80zg2aLkNg1KOfCinh9AOSYu6MdHWQEptV0ypUShVmNepoLGLqsrSY/zcu4DMRaI7Wyq1Swgt9RPv2kYuwiUmxBwyCzqstmI1aBWfJjDB75kDmShbGZTrWZTrUyBBsKQKzHHhhkNMEfBJZgj1maI9aD6TaZgZnCBmP6UNXYikJozi2oJkoF69RxgxMoUTGVjOsRU+OLNEJvZCJh2NtJvBnwANoNeKQLfiW/AewgOxxYAxbAGvZNLGWtXs7+zZK6dT1uxleda3AkMBrORbRuz3ug+mGHvyzBLws/+KG886pQT29wIYkO9vgfX3DQj7UzM3aP/FVpX/QoWYRlB8inv6VJoNDAW04cmhraTSGhXKFRarUtumn5+TM1gXhxS0gV87GYsCgQC6MtpkkktYil9I+/dhjE1nyr+ixF3+2w80XtNcqwB5dz+Pi2xXQG+sg/6wxYK9DgV5JmDgciJouy+BRO9pzIiUzEhz+F8OZii50U+yPxjCxvHRwVeLi1UY67iJpl0Mpm4IQUk6hV0tlsYuLtG/H7KSRVhNVbwNgZ4BNeANp63ykvAHcCjY4Y3+eHdvrPX/xfO7d2JQ1NO/K2dCR67eH77q+ID65LDDUGH67ErxsN53UmfMf0TdExcQBTpRhygZ2656O2DjBccyKP2UF7eTYEUMsaRiquFv32A8ckx1hhH6nuHmD/ezYrIahDLQRz2y9up0E9T0NCl0Wq9EqtGg045oBHOWCfq6/vpk7EexCau6DsHGdUiiVKtuRZbMWo3ZbwzMt4ZGb2Hcp5eKlOCqQalnDm/xh+NBonDpU09pqfZsHXNWCfqTPe4ggbQFXYoX87kvX2V8Ea+nNF7KBu908UKtVKtWXkzZbQjKIkf60h9/zAzMrsRfEg4Ve8cZMCqMUNfzlCU89pe2pTjsa8A8XP0txviEV/Z2AHShs4zy0B7nmEV1//TvpzZ1GULaCu+Tdy+JdlpGfOr+xo/cxTwjR1rw4aErVuSnX5Kdv4mYdvy2G/MERtDVrjvPH/FgHm05WvZm79N3L6Ibixr8HX8T99zHSyZa6HDBlNEX7khYeumxJ2L6KtxL44FaruG/f3/EncuZnyB7/wrlvrgc86nrbhW7K3RapKFaYxGdgvWJVkkb9+TdsgIcR58zkd85KNOOTfKCkcE3NJb/WDvIwVZChCH0qW1taSIhCmiFvjggW3hlvTE50AsCfhy2hRyhUazJzulXyc9YIl7q7iJBJFcrtJq92Sn9rk3gr3msKhFncBVbg6YBrg9IOWUdHWAImrcbN/zINWBL8Q+VaUvhmMnhS8Fe3+RxOqjnHu3t2UmdypBHCqzvdVozamiln256S9BRAjyLMGKm04WZvfl8wZ7T2VEQLny+1GO9yI2CoXWf85IqhQDcyXTqHtUyov8Akoj6Jl+o6y4j9IwDxDMy+mLWN3Pl9OvX849j+BaYM7/hZTj92HwTZKXS/KQuTi7ODd3JHm7FERdbucnK5rLFM2llfH3Ej334B6dtNvbz50/9cG+KKO41UQXZNXNFI1Gq1RrCNzqWe7sj47ETDnBWu+Vdo5ZOus0UIMycQHiUKdQfkZN+7Z7OdNOxL5zkLHqJq+qFWQo/3An8xVXUGB1ggKSKQWdMkdS3pQTsR8diZl9iu2O8F1D8986wJiIFWHB2FNtm/R/PhmfHI35+GjM93cyq0X6XLFBKWfRhcSllxJLm0GSlgenyvwM55OjLLMzHAJX32veiHJ2BuXCiNWHR/oK6Y0oB+YMZdWCP5zYYuHcs/EfHYmZdjLuFMqXKFRKtXaTbwb0weDZxzBiNSjljHdGNt/JLGjsPEEpMT/Dee8Qc86vHGoeyEC6xal8cz8dr0uHhxv9/o9SDnB7INZfsn+4UezTrezRaDV3yol4BGRQQwglIV3Sj8YKEpqk+mQukbw9oZl3OPs0ruI06LF/9U5TqtXX8T+VdlX8lrl8POc8TK+BFeCbEnfWixsVGsWtEl+YIjOTstQx7XCTVChXy49ln4XBLwvU7kvOD4UdfIlK+mv+VaN0nL96/UPNv4C24kqxVzemcgVcvhplZXf1vowTsEngUEf9p/c/8pRTXtTHFkSCfWJMj0qp1GjmsCgj7t4EABRwa8TdW09AyUm8NTDJJ6IBNK5kNTe+EO6vVwAN8hoVfvcF4HfBgiMkAtpUp9XpyI21gCqCMeXLYO/d2SkKjaa0u/MDGlZFhVNOd2e/tr+BnkcLs5RaTYNE/Ck9Qn+KYK9xEQF3qgwiVkGec2ORegmwXssTmfoFgzXfHBHsDZaNtxIO9rpXW6HVabPbRROiA/H1/JjOlWI51PehHJLPE6F+IRh4Yeky2nalwg+LncH07UaZZE1SLN7oD9yE4X05SSx8bXheziNCOaH+Dv6n4odw5HBu7Ei4vTuT6F6XEikXlCiby+SCErmgRCYo5jO8EgAYgdAV12NXrIez/bG7Y5wZhlZ2ogvy9kH6tbgKmHWZ39AVktHALmkRy0GW5NZ7OZPcUJhLSy8EgS21RptV2xGR3SjsBg6/5i6QkwvrjKaciI0rAZVQMqU6taqNmF4PMei3qtXZp9iwktzsDCenDrge28QKemEzvbC5tafPcTiQcooE3TZXk0fvoZxllMJef1m1HdE5gsyadtzX2I9ynKjf+2V2SkFGvEd8FY4XOOXEFrfMxGqsQMqwZ1oTVqjVLlGQMhpggZVOpyMkVsMwHCQ8WFw2KOVEZDd+fJT1Wxr1DXalFkvkrxFJwrMaCxoBtctVmp8DsvHGzYa33XD7v0g5Zoi1JXPtkexf89oKYd4rqKCTtQ4lKQWt5lLmGu/SACmmwYS//XBDqVEFV0XizpK/38rOpCx1Sj8CF8NoZGOCDCBaZI7Y3OT7wfhueXfVNPKiOajd1OiFd8qD4WBaQ6wVJu49F7X/Je8i3JnYzBsqkflvvjQLFOQtHcs+G1IVHVWLXi8mbEjYaopYPySupr/5bjzQ6f5TlBPi+1yYP8yNLe7q+JIX9y4a9hEt4oukWO9K/ndpCfqkHAxi7BNjJCqVTK2+XlZkxqK8g4Sasijn+Pke5cWgfgprJ2idwNRotWKVyi03fSoj8gM0bFNqAgxXnQG5JvoojN6XY0Q5RMIHtPCiLvDlldpYZ5vA/JAWPjOGfOjIseYAACAASURBVKo4V4bl2uvzcjCRhOgG4EqplYi/T0/8gBb+ES3cJoFxo6zYKScVQFhvTs+cOKRLqdTqdHeqykxjyB/Swv+XGl/QqTc/96EckIPsuTUjqQPzG+mwSaYzo2DVDFikoM44rjQY5eC9j7dkcHGX0iNGOU+F+FwhHEwDAal+FePxN3fG39yRdvdQedyd7soMpbBC3sSHiAN+N/Gl9QVF1OucmzvggZme2392v2nialz1M9EZ+U3a6Qa7sr5DBhNKdDpdXbvUK6Hqg8MxeInQ0svcyBxBMwY3oGhUoc6r7/yfTwaoRerNvJl/LiEwtQ4m2YD6XLWmslV8Jbb83UMgSRkL6CALz4PefRBEQF94qTK5oq1LquqQKD8+GgO5ZKwj1eoKyAPLrOmYezZ+9B7KZDfaGRq/okUM7YVWq6toEWfWgM/zLU7lyF1kyA0TXZCpJ2JZGGwJu+V48u+LDmRnTMcKJNyciB2PJfeMcaRuvZedUdMOF6PSaOvapd6J1VNPxOJoYuKCuoWBEhxeZRvMmH7FFX1hF/kMDSTS+XBrYI3VlBOxnglVZUIx/AAr1dpqkeQEpcSws6Ih2Rhu/+coByoVePD9JKp+BZ+tMtEwlGOB2t6tAEoC8EemlpV2VeR3FHdiegVwp3850bC53wPZJIPypf/P+NnUZd9zHYSyVq1We7PEF89NNkdsrhZ7QZKr6K42oBwiXDOlnrGM+SWM/mzm7m6Vtam0Ku+yALx54P9nVX/KseaozQzKkinkBVOiF0wnL4ZdmP+UmR/NSR5RysEryW8Y+nKwFnxLOLRKMehUJlWr4oSNPJFQKAcB++tlRTiXjAjxfTrszrmSfLkGJHVWi3tYzQ3wqN+U2pZyaDDd+KlQP1gSpdBosjtEya3CFmyqNFErcM/0du2DleQlRpSD+UIcslK6scJvkVye0NKEE8lvnpuMtlbQPJAIGiXPiiHDnBu1VhvfIkhqbW6QYt1TGqr7l2H7nC/Jx9qfaMt6OnkiYZtBQs/9KQfrygPDWzqdbm4c9flQP6QR5JN2q5S7s3l4L2O9N6uXckD2EmzHjBWlM5pAiVBxV+fHvdVYT4X6nSkeoPDQG7HyruSDPkb/mrwcv3eDb/p57eX1D1dxbmxPJrjyabdFhWxFc6mi14XTRzmCEkUTv6c6Ky/iAuf6tgQPh1TPHSfP/frevmijHORXXNFxjsire2lrPVJPUEtusCuOU4q/vJ366l6aocjDWEfq2wcY3/pknEL5NzkVe8ML5vwaDz00uM0e50R96wBjIyHdHeXf4FQcji5acYM33rmvohuIKjghHx9jOQTnXmaVn2OU7gjMmenOdgnN/ykg+/V9dAhMMC3aKSRv671sUIztgk50Bm1pVt7kuSMlV2LLD0cVfnErZeH5xF+QkgXnE8Y59YktjHNEzM/EH4os/N4vE0+IGe+MmJ7mHKcUb/BOe30fmBCuefQeisWv8buCcm9wKtzRktW3Ut7cTzfKFzY9zXZHwEs4M413Qub8Gn+CUmxzNQmqUkwAy0NX3OAdjiq6wa74BSmxu5b8qhsN4hR+fwbd+M9RDpCljFmX2go6Xhj+3JdyZGq936+yu+ZY9tnvuLs2xG91yziB60cqNMqdqfv/EdtpgdouoK90SD3gnnvJnrUBiENh/PTglGOB2s5F7ZzSDrvnXrJhGSf2/iMX9fikf+QOPKKU82LE3cul4AufW276iEBjechlHDq1sU7USwD1EvGV0sIP0DDc9wCt+JjIwF1ZvDRRi0oDOhfINeqsdpFzTuoY0MhO30hmVMS9A/mZ+VhBOChpkcsIVaVTGVH4gBEhvj+kJ4J+bg01/cI9mMfoyRC/b1PjqY113ZgHRa3VZra3htZVtysUjKaGVylEPSqRfObEUkNqq5qxMnXgS5ZLCZX8GTHROEvBNY8Mv+uYk5qOpRtj/R0UpNrKjLZWmUa9pBfO9IwC425GvwNvu+WmyjVqmqBuJNbj2DqBAUS12luxvOzenCR4FJGQJmpRajRf8eJ6rxe0xtmcliiQSrQG+ddP9N4E/+pyPIw1ItDTvSj3txt7ID8DeNGMVvLQPg29MyfwaphBUg70zRSSr7bkMhWCEpWw3JBs4La6pVzZXCoXlCiaSztLeVmkU+zr23i3d3pcPjH1QLhRag40vRNdQKecF3aRn98Z/cIu8ug9FDzvGLfNE5yRUXsoI3dFP7cz+kUH8tjBxDgnOKNwDJjHgTx6D5DVxGeAG+OdqS/tpjy/M3rkzuiXdlPGOSMvOoCUZ9xvBKuoXnQgg529h5u4IKMdKSPxFTpSxjpRR+4ij3Oi4gJYcP5xTuBCXsaK1eGeSa5AxQK7LmMdzXFO1JccsMXor7oPmHpXi4zcRR7t2Fc4NskV9Ox5YRfZkIdMXNDRjtQXHMANHLmLPAbTE4UzDP/7P0c5MGflXMH16p66hGYerSFWqQEhxvtSzs0SnwaJgC3gbkl2mk5eDAuUppMXr4//qbxLr+gWVUubi9o/oHHCxA305VQwf3nQQAx8yai+euApLBDbKdELPoq0mE21wtfw4JQDk3g+i57fO8OQtWlYw2JQG3Xf/F9MnxwEzrDYmS2QFx26fGzgFf2Je2ZQlkwjL7rvPfwTzzgHtZtNXTaNvGhq9EJT8I4MeT//3JPOeSQpB5MU+IAWbp/InEQh9hrgvkrjJ4K936CSFnNoX6dw1iTFmrIoo4Avob8Jx5rsPRXi+zE9wi6RuSGFs5wb8wk94vlQ334jST5Pk3ynMaNWJbG+5MXNYyNjsfbKhjbbhBy8MjGmr1zc0H6TfEYQCa9TSEs4tHU89orEmM8Yka+QiYs5tNkx5CdDgDyC/hHsNZkcPD8OWc9jf5kcNzeWOj4qsN9K4EiSzxMkn0/pESu4MV/x2AvZqEl08DRGpGU8/eXIB/CXYO6clVzW+2gYLJt/PvyubQLD1LA6DF9SiM/nMVErEmPGRQX2rZPk8wLWW2gxh6ZPi8bGj48KXMmNAR2fewFxBNbtcEVizGu48kbfzL1X/RDuCb1jFXSF4uWS5LEr/tYu9vVt2aRTjRnUnuosIT+jNidB3aJPxMFZR9HEL02JaS/PhnsUzaWthez0e0e5N366e/34rEPhg3YIHN4SP371r7sD/znKgdkqixmrv0742Y71tXveZajLPTzlAJ0E2spvErctj91oilgZ4sg08kIvfoBcDYomyrurjFr5DWXDYMbJGvbmzzEDvIz55fdch3m05dPJiyEKWKC2s6iWM6mWdqyNGxO2LmV88Tll8VCVXFgYbrlL+lGv0oC17M14GvWDUw6c4VDWaY8Sv+WxQLxz4MpnU5fNpCz9jutwOPuMc/oxm5j1GDoMMhLe5IX0lWvZm80QIFuxlPHFxoStdqyNM6mWgwqUDjzdn7jHi3+X2chZEfvN3xNShB8Pp/QjsYLE+ObkbTw3Q5WMP/G6BpnqEaUcYHRBZq7XIBwADScU4AzyAmOGV47sG+mJTdjbDtjQAMPk5aGmwmSzjJwufVgAl4rpdGKLwaSdgrFVGZ7CeJh3Hy4YDdOPNLi0YCAlMdx4wxkGrhbIi/b2yDEciVXOD3JPoE6q0RnhtEYoScLeo97QXr97YnSih+dp6J3FQVejvFwTsRBVdUJgV3maqqW8rSLrjOuuM24O4vpChUE6jqKJ31ycumvD2ruXT0N3jlzAVzSVthTG5wQdI1w+POPgY8ox9i39dQTzIDP/FykHuhZmU61mUJaeyb+q0ABAuS/lWGBtaQZyxiyq5cEs9w4sQUehUT4I5VigtqviNmW05hZ3lN4s8Y0VJAgkQqGstUEiQOtZ6+N/MkOsFzNWny24liXKa5Q0C6Wtld01pOqoDQk/w7Y3RuZtFnXZT8nOUAjTv5w4n7YC+i0enHLmoHbbeC5ilVStUZOqomAGj+FZZlOXncg9X9Be0iJr7VJ0dyg6GyQCch19LWfzwO7G5oiNbcx6tC6mTtzgUxYYDNr6NTZLWxolzVmi3F8Lri1mrDac/K/eFislUrXsSPavOP/91Wd0Sj8ClTp0Ol1gZdjUaL0w+1993ofIlwNhAv+ij1s1zNthDCtwcG9ZE15PZEASmEj4wNnwaQfdAOcajB6IhBFEwmsUkkUsdVxEwH2oaNCZB90JaeD3LnLQqf51O+G143xj9PRhvpxQv8+Crgd6upZRrnWUp8uFlcqWSmUTX1qXnxQZEEsiaIR8VVOJ4UNWXxDuebGQQ1E38xVNfEVrjaq9QSWqbU4Nu3j14kf7BmmC/CDG+PGYv+gO/EcpBxobU6rVg1POUPZpBmXp+YIbYiyXuUvZ/SCUMxe1P5R9Gqg66LQKjRKv84I6D83S1uslPjxhJp4JBPOHtDptvUSwP8sdRpcM12NYY4XUM5cxv4Qd9h6ccuai9oexJf2WjGlUYwWTfpiNHIm6n14uXFVOW8E3CdtmU5cZrseUavVt4g44QKlVKjFlCTwLSqaWJwnTlzDWGB7yl24rNUqZWn4q7/Lfk7y8gL6SWgeakLbLO27z76yP32Jq0HrxL73Sh4Ryngr1+6Uoh9JYB4IXhlaf5PMahXSrvHhvXvozMHWD5DOJHBxWV90qlzVKJYaPJpn0clnhk5gI9vw4BBXUreDGwDThB3ISEAlmLEpIXdXPGdy+NBGSz6jIgCMFWaXdnSKFvEMhb1PIKY21q7isZ7ATPdDMg9rsYK8f0xOLuzq+TY2Hwt1/fKpB53+YdwZ7z4tD0kQtTtmpT4cCsYtZrOjsdtHV0sJ+7/7DeglPBt0+xQ7vqMkBVeJNfEVzWWlltX9yjX9y1R1uZUBydUByVf9HtV9iuT+vOiS9trmxVtkCaq/UwtL6srzN11ETJ7Jh+stfZLkfT/vgd+Ax5TyoL2dQ42SO2pijtknCNGjCOU1JeE7MoOPhzrmo/bGcc7jV1+q0Ko1KqVGqtXrFQVXvhkanVWpUCoOXWmXtm5N2G1nr/pQT80cp5wxckhHlzKRahldT8LWptWqFRqk0gLO0liwQJjMw5KZUq02JO/ELxMRH4FEqqEKl0+mShGkDHWMDb5oFYjsXtQfsSLMzDBQajsQynPSSnANjUvNoy3HKMetfhQ4Hz6Mtn0uzx5sMGc486DYcOZc21KrslzG/zGsDvUTz24tnI31pUoPO9ifvfDgiVs+H+8NOu6H11U8AeuiNCgV7r+bGwhqolyMCAAcQCTNjog0/KobbTTLJ06F+I8P9L5eCNr4JLYK+BN77mkwSAUorxDY3joGqDiSfCdGB0Y2g15kWqAUB4U9MSg1ouiW0NL1BDfnjaHLPg4g1p7kKa7vwS77vOh+BAYG3oQ5GRH3NJDJxRLD3TxlJSo1GpJAbO+0ezoslEpYwIypr8tRYZEohKGmuKT2I1h6k1R6k1R1Aawc+4P5LcTWKJtA7Ry4o0bXwY3jZs36JGYcVUT+4DR5m5CRMBhzoWGEbk91ok3oVLgceBTWt4H7YU9hojIkLOtmNBlvUwAknYU+NhuFPB04C1CR6U5XxYfoJXUBOsQnQDx88XAUPnOxGw9cwyNmxFULdrknYSKOsZ8OTPvj2Y8r545RjgdiChjQlvlA6W6fT/Vpw7UGMlhHl5LQV/JjsuIC+whlTpML/y8vU8nsVIdYx6+ehy/dmnKjsBm3NdDpdZC2Kl3/D0/11lDOLaumWcRzG41RaVYwg3iH1gCnVyiZm/W2+f7O0FS7JtzwYtFFG9KhhRDkVXVVuGSfmovZr2N8HVYZDH5VULTt8vxDSXNR+VdymS0WevuXBJ3IvrI77DuIIfpMhcCxhrFnL/uF4zvkdKXuXMtaCQnpsJWaIzc88Z++yexqtRqVVp7Rmns6/augJW0hftTfzJKEs6EaJ749Jjg/S9NkcsVnMWP1D0h7P0gDf8uD9We7WMevmoLaQwCxQ25+SHWHoEN6ZFlnrvsyTf1+XxYeDckaG+8PLFynk36cljgjuTQQO9l6TFNuKlWePitRTzqwYsk6nE8qkV0sLd2Qm78lOgQ/H7NTZMWSAHSQfm3hQGSSUS9ensEHiiKGxxCSyjX0GRG8zFrmoC7SWcc5JA34jks9zYf5XywB9Nkglzjlp46OCRgR7T2FEXi8rapHLtDrdjszkfspWhmfp28aUvQ0dVPClYK+NKZyiro4vkuKeMMwyxkeCjV7a65ttQFou1qm53wUOM/j3vmQ0Ob62gfPAkcMMMDwk8DbsIRTVUDMZqyP7iBaR0yE6U5Jr/L4YHvVQbZN8acUpml7K6aznX4it2T8Y3+DEcxCtvZdcpW4GiKMQlGiF/OOk5EGroh7cHhuOHOdEXXGdd5FZPsOdvewK9wSl+FJMuXNo/pQTsZPdgM4UPtjEFWDQ2wcYU0/E/nw3e6N3+nuHmK/voxmOecUVfX0v/RTK//J26jsHmV94pJxjlDqH5L8Jmib3TYXP+do+2sdHY946wMD9UpPc0PcPM98/zISYAkeauKKT3ICyxMLzCbuCcqwuc985yAAi6r0yW/phLsg7Bxmrb6WcZ5ZdZJat80p7+yBjX3jBD/5ZhsXtc36NP43y55yN//Q4a1tg9vW4CvvrvIGz4Yt8wI3HlPMHKccMsV5EX0WsjlJjeto6nS67rWAhfdVQ/gbcMGMSm32+nPLuqk3cnbMolnNQu1kUyz3phyBSaHVaSh1jJtUSTjidstg1/ZhIBhSPm6TCLzk/GDpC/jrK+ZyyBK+65zQlmSE2eHL0TIrlkeyznQrQqqSmp/5LA3eOIeUIJM0OqQc+pyyGeDGTakmpY2h1QIqc2cgZxvzPRe2P55zDGx+DNqBS4am8y+Am9+LUPNry3WmHUlv6+gI0S4XnC24spq82Q2w+pywp6tArQkOjK5S1Qpl0U6rVOs6PaS1ZcD/25V7LqI9bw96MT274lsFtC8R2Rdy31HoQjcJ/SrrKtqW4wnwpc8TGPe9Sl6IbFu5ptJpORdeNYsJ0rB/jwAn//D0PGeXodDp+dyfQe8K64Y0YmnIKO9vNWRR96muficWwgOQzMTqIjIkS3K0uh9yDc8C4qMBNafFAV9zQJAd5nS4GVc3Ncul7SCjM73k5IiC/s12sVu3O4vU1UMayaJew0eNF2ROig/BpB9sA9VPPhfu/HBmgF9Q0yr0lEp4K8XvCYBlPhvphmla+z4T6jYq692LE3acAtPUyn6GZx9KVngn1ezki4OWIgCGHEb2fDPF5Ntz/yRAs5chwhuG2wcqfDPV7OTLgpUhMyx27EFxlvd/FYlVdL0XcfTkyANPHIIwgDUAxo3MZUQ4JpD2B0FVvms6TIb6YgLwx5GHhSKOd4LqeCvF9Nsz/CUwEtN/ajM77Jz4lElbGRgpqC1RNfIWgpKuefyuheh8yiBenj3JoteFplWrMl6Nr4fMycxacYY016CvzgDZ4qGEjd0bDTsc1Igns1Af/5zR1yXcG5U4yAB0TF9T2WnJUTiNsrww6DkiUF5hlHx5h4u1kxjpRXULzZUq1WK6CSlI6na6qVbL6VgreoM9wJf/zzVCoND7calguPs6JOusUO62qvbipe9YpNpzWxBV9Yz99S0A2VHKAy+M3dW+5mwVaAfXC00QXxOLXeChZiv/bLG/p6ZKB7s/TTsbCzs7vHWIGpdUDebWGzvRqfetLXJPccG2/d/sx5fwRyplNtVrMWB1UFYGn1NT01P2QtPsBjZahL4fTlGzYgm821apWDHpwqTQqx/TDeK2TKWK9Iu7blN42P/9L3GGYSPsXUQ4QweD8UNmtVzNxTDtseIFmiLV1zLr4pmT4wd2Zsg8HL0PKSWnNXBn3LR7PMkdsHNMPq7Tg813TU2d47YaTz0Ht1sf/pNaq1VpNrbghr72oTtyg1qqbpMKtPBeY72yKWB3JPqPCxtT01Oe1F5V2VcBmjz5lgfNpK2dRLU/lXc5pL9TqtBqtViBpjqhFrGK+MkWs59GW0xviQOqMorOwo4TfWdGh6FRrNRHV1IHJ1PjCLBlrIfN1K7pLuyqKOvktcuDNquqp3ZLsCC/flGp1JPtXrjAVNLcVN2zjuVmBvot6Lxc+1V+18TBRjlarVWCdaaIaakBpN8j5HdKXU9DZbhZDBr1wsNRg8Ls/LmzFJLvLeroWsZE+LSoiIQBTiMzqEPVlwxC930FCOEIgc3OeX9Db4ddnVOS9Wom4W6V0zkkDRheWGsGzYGsb3qA+EeL3IS38YH4mobL0XEne8kTmBFD73WuksdDb2eK8GcxoOM8TIb5z45Cb5cVfJcftyU4JqK64Vla0kssCHfOMnDokn+dC/WbGRDtmp3hV8D0r+JvSEt5BQ5/EJ8ccWs+G3fkADVuTFHswP2M1Vhz+bKhf3wKGMvkknydD/D6ghf2QlkioLPWs4G9OT5wZE32sIHt7ZrIxfBCBtPhKLut6WRGhsvRAXsY0ZtRzINWm9zIHPYsR5RAJE6ODzhTnruSyRmCeNjMW+eeMJODmwQmP5LMsnrElnTsKl1vHrvHFiLuf0CO+TY0/kJexjEN/BwkBPDfoSf/0nUTCrex4paBE2QQo576+nANobUBylaa5RN3MF9UU7fJLGLWH+nsN8DDjn98ZnVQOdOMxc6AtaerJrOmowRSpOqVKl9D8sU7gdKMdqV94pLT2gBqaGpEko6Yjt66zXQzao4RmNrxziAGJZJwT1ZGUL8U0O0ELTaU6v6HzDq8WRxbDlUx2o11mAeHVnLpO2PV4jCN1+XUe1LoCMuDYqU1c0UNRwDkqV2lKmrrTqtpLmnpkStCMag8p7xVMRNPEBZ12MjYL66HcKVVm1Xbk9C4PXtr0k3FYxz/k3UPMAEwCHe5v6pRl1HS4AIku+qBhMsMFD7/9mHJ+N+WYIdbLYzeGVJNxxKnorv4haQ9OJPc1YIaUEydI/Cx6Pn7INPKiGjHgWaVGtT1lL24dzRBrW9bXeALQ30M5MymWrhnHWmT6v7SBnqpp5EWk6ij4obxW7L2AthJ6ngwphytMtWV9jQOQBWK7I2WvCstHHoZyLFDbozlndTpdj1J8OPvMVPJCe9bGu+UkYlXk6rhNML3GPnZjq6xNrdUEVobbsr5+I2z6LOqyYznnSrsqFBqlS8YRIB1PsZwWvVCpUYIAWc6Zz6LnA2F2qtVazuastnydTkepZy5lrplFtdqXcTJWkLg38wS+VPxNgRsWiK173iWsM1vXydzzC+krZ1CWOKQeKMTcRVG1qBXzK/gZMENsfMuDMPde/keRc4ZxDhmd4k94+jBRTrdSiQrqOpSK3wRojhVmA9Me5DVUxKqsp2t1UqwJOegNKukNKulNKmlUZEBf/Ijo/TEtDOon/FKUgxldEDl6CwlpkoEm5j0q5WouS18gjSUCyzCxpwVsBPcoPBt259cS0LG3RSY9XZy3iIO+j4aNjQp8ElZ4DW81iYTVSSzYoRh+4BUazb3aig/QcL3lvucRiuXleFXwoafnuTD/a1iADMsCggeB316VJROigvq4AWtI45Kb1tTbIRAOzWwXzY9D8DswPirwUH5mBdblGQ6oEnc7ZKeMDOtVhBhi/U+E+K7nsct7gO4P/FFqNLCHck5726wYcl9VOcnnQ1o4qVbf/QsObpBIfkznPhs2LE4ZUU6w1+6sFKVG06lUjAj2nhgdFFkPvikdys/URxtJPpMpxHqs3TNQeocrJ/m8TQ25yC/AOyXqdLrcjrYNKfFPDnFpfzr9jIm4Sy7kaZv4LTX8I7Qa3G0z6MZ+tPYqu1rTXCIVlJyPTJnkRhsqJWV4GzzUq4aU45dU8+kx1gu7ohdfTGRj6grJ5SLzM5wxjqAVMmSI4PR6szOcET+Gj9wRvZGQHl/aqtFqD0cXge55WJM9nHIkCvUZlD/BBXnRgYx7XAyXMdmNdoFZbkQ59td5fEzRE1KOiSs6/1yCQqXplql+Qfhv7KeP+C70jX30fREFNSJJh1S54HziBGdkshvtBLkYhJu75I6kvJd2g0Z/2wNzGtr1tSyDUk6xoHvt7VSs52G/ToaGi3zw7ceU8/soxwyxXsP+Lr4JKIDAn/z24h+S9vwucaUBlLMAN2/TyYtxytmRss+QcuxYG/5myplFXbYjdZ9ACjTkdDqdHWuDUTxuOnkxTjmn86/iyhKGlJMkTLNjbcDRAaOcfQ9AOXbfJG6XqxVKjTK1JfNOBfFApvvK2G+nkhfNoi6bi9qbIlbnCm7A1OzzhTd+yb10Nv/66bwrR7LPxDTG63Q6YnXkUuYaiB0w+9g97xLM2jZHbBbSV9Eb2Dqdrrq7llzHOJt//cekPeaozVTywqHyx80Q64KOYq1OS2+I/Sx6PlQMnUpe9EvuRala1q7o2JiwFTrY5tNW+GN6IDltBX+3ItjDRDmtctmm1ISTRTkgzCqTfgG0IT2/GCIvR6xSpYhaqI11qKAeFdTTBA2+VWUAF3pN4HNh/u7YVJntos8ZUcATE+R5tjgPak8CYG2sA8BB8nk5IuBuNfgfHVRbOTHagCdCfN+ihiCNdWIV+KbbpVSmioR3q8u3ZSZ/zox6ehhTSvIZHx2UjwlIZbaLPCv4EfXVdRKxVK1yzU3TN//tpZwbZcU45Vzkg37NOp2utLvTu5KPCuqg/sPe3HS87OuZUD+XHFC+IFGrElua/apKg2oq+F1AcPFkUQ6U4hoZegcCU5tCHlFffau8mNpY14lJSTjlpA5XHRbsbcmhCzAQLOhsD6ipCK6twomnT3QCu/aXIwLihAKtTlcvEYfXV/tWlfJELVqtTqSQb0zh9GHZwBtlTDne2zKT9ZRDJIwMvwvfOEpjrf7tCPI8WpAlU6tFCvkkcjB4i4mEV6ICw+pB6mGdREysrfQoL45tbgSKHDrtOh57uLMPXM8f3kPyeSM6kMnPKC+vcaHUDZ+XsxepPRVT19JQ5c3IfHM/bbzz4Fm3D26MjUbilFPQ2PXmPjpUP3h5N8X6CrdNrFCoNNsDhfp3fwAAIABJREFUc57ZHrX5TibU43RH+LuJuS6h+c4h+dvuZXsmAFpF85s/Ow5UpQx9OaGZDWNA5+VB0nHgGh6Ecia5oheYQIa2CcOXPaRc19B8R1LezwHZ0AV1NLr41b20N/bTiwXdao3Wg1P5wq5oE1eQv/z8juiLzDKlGnh9BlJOu0S5PTDnhV1/WqnaY8oZnHKw7jigw6+hXZ9FtVwdtymhmQf/c+l0uvim5C85m7Fhv6O57b+FcswQ61Vxm8q79d/t9maewANPsLevFfMr/G7s4O3FUeb/TzmgpxFqe7PEt0mil39XaBTFnaUXCm9aMteaIdazqVa+ZYF4MRr+juAb5DqGdcy6QSlnDmo3g7L0p2TntJYsyFsw6Ydaz9zE3WkYCsTpcw5qZ4ZY96jEKo3qbP51/D7Molr+mORYgSWGb0l2ghX1jykHZh+3KxRrkmJfo5Bimxt1Ol2cUPA6hbQ8MWbQ7GP8jcM3NFrtWMOQULD3YjYKj/0pgzuC6P18uH8Bll9chjkqGqWSqYzIEYG3LdmoAPOLbEpNwB05vbREGBt1b3tGcmhddUl3p1Str2rM62jbl5cOAkCDGkgiYUZMdGUPSEE7VZT7TOidp4K8lnJoB/IzPmP06lsNTTlV4u5l8fQR926NC/f3rOBrtNrirg4TcjCw3CSfD9AwmVqt1Gh8Kktfo5BGBN5+kkiYF4ccyMsA7ZWx9Szl0KD5t09kPRnkNYJwaSSRYJPAzO9sl6hUQGNr0GVjsZ5wDB2yO0Tz4hCQ8kIirOayKrA71o9yiITNaQlStbpDqbBPZIIoVeDtd9GwoNpKnU5Hb6oHmqa9eTbGpxuGckCOjrcpi9KuUHSrlF/z2COCPJ8Ju8NrA3/XN8uLQQZSiO8ToX4/pnOh2pd5LAKk2gmXR4f5b0jhNEgl9RLx+GiDdsyDX+z9koce8CiSz4dIyEEe7yK7bC91yATkfWjtAaT6RmyZKzHjk2MxhjJPRrDyh5/ilHMttuLVvaA2CmpUTTsZB3NcTlCKn9ga6RqW34UphON/OIYb7JKW2afY45yokHJkSrVCrZl/NsFQP2vgCh+IctzQuylAdHaon4vMstf30d86AOoGOiTKLXezRvdG9Ebvoa73SmvsAHpzAyknpkj41n4Grmk1cHm/d89jyhmEcmDx1IaEnzcn7Z5Ls4eW0pRqtZXnkiECX0xhJSqzMd6O9fWU6AWzsH6+RkhkaCCNtv8tlANRL04AVHtg/GVl7LefU5bMolpOx7KJPfh3YKOg4s7S1XGbcNv/p1COKWIzjbx4O8/tVokvs4FdLxaAALBafiT7jCmgnGW3+XdUWrVSo7xW7H2x8NalQo9LhR4XC2+dK7xxvvDm90mglzSEVCNfDpYHbTcleuHK2G/dcy+FVkdni/Ih7qS1Zs2nrTBEW/y9M0OsW2QitVbtyffHhV2nk5fsStnfKAEpIN9zHR5TDrR/OOWAb+FBniu4LBiOOVWc801KPNw2qrESyKS/RSu2ZyY5ZPEcsni7s1LWJMXqe+pA+0TyGR15j1BZqtPpwuurx0beW89jg3CYVrsmOa5VIVNrtVdKC4CDBwtLZba3TqFHDNJfB+uhPCrynhmLsorLOpCXwRYKFBqNUqs5kJ+BR4j6GXKSz7Nh/hwh+ASWdXchgrpL/AKbBMYzIb59olpDUw69qX7EvdtgwkBPu3hGHRapeRMIoUOVqAQQGuhoe41M7CsfC/YGUpoYVTwd6neRD6KrTTLpJX7BlbKim+XFV8oKfy3JK+4GLh+X3PS+nCRDW04kzGBG87Exq5Jin4AJ4CSfp4g+u7NB3lg/ygnySmgBH+Pg2kp9Djimar6EjdZLJSqNxjKePsjNhKcbnnJIPmOjAn2wN867kv9kiO8qboxQLtPotIBKsXScsVH3gmpBIkhhZ8eFkoKr2DVeLi28wC8QyKQqrXZjSvzf5M4B6yE8H+X3S1ZaXGnbEUbNQUa9UcTqELPhVEw1t7z1R1/eGCcqnuH7e63v8ONxyglKrQNF2hjljHGkmp5mZ9cBqfDDUUVPbo10IOZ1SIBv8jyjbH9E4cFI/WNfeOH+iMIvPFJBEZMLkIVyJIHsY5lSbSgONegaJrvRLsWAtyO7tuPp7VGvuKJjHKnWV5KKBQD0YcRqkhvqlQh8b81d8gMRhQd6T30gsnBveME+TGr0FVf0rQMMmUrdI1e5hua/5KBXqnrRgfzz3WyYSzSQcoLS6p7eBk76Zz0eU44x5UB5qZO5F8q7K+vFDRcKby6irzJFrLanuFX3ADlf+FPRXX224PrO1H1O6UfgY3vK3gdpCWhUY4Xl5TykESus7GvZzpR9MDVHq9Nli/LP5l/bnXbwcPYZekNcp1If7L9YeMuwxvtPoZzVcZuuF3uvjPvfh5EWSxhrfkjakyxM1+l0ARUhi+irTRHrzUm7ZWqZSqs6W3D946g5H0fN/ShyzmfR821Z6+fRls+gLMEBBaMc2Ync87CWzQK1XURfdSznrEv60SnRC8wRm1Vx/7tU6IGpM7ZtSPgZd0rhM0DNiohaBBQNdVYsoq/6nLLkc8qSebTlodWgEDq7LR8mDM1B7R77cnDKWc9jjwj2eiLE91B+plan7VAqQuqqoKymEeXkdbbPZkSNuHsLcAN8BPevGMf0B77msSUqkLpuk8CMagDZHoktzS+E+XuUg9h/drtoJZcF03eOFGQNYhfxUmrgY/AaEeT5BInwGoV4kV8oU6u7lcr/Y+8swOJI0oc/yd7e3sp3d/+TlbuVCFmNEDwkOMwMEpJAIO4e4k7cPSGe4CS4M9OjuLu7u7sz3t9WFzTDMLBEdkMuw9MP29NdXfVWNZv3N2+98hXcQBFnBXgOQtOptPpqmAdIBOprDvjVVCiwgwZ1/9iUw6ivGQzp8rDTjWBU9PagKDqN5k3wsv/Q1/l6ASCYsMY6YMAYPa6344e+zi8qwQbcWD/70hOlU46HHSmKXdUHqp1/h3gNr4aHrT5mHBpJOc/gThaoh4qL4Wn/A8MvGqMfs7iwYQjDG8CT8SkH25AyiwvjC0UNA/0Lw2hO5WCnI6i26lOQGRIYtD4PcoeVz6XOkS8Sgj+k8T2gJUR65Y9+jgRfx59uuUZX1UXHlD3wztn5LP1sWN1Jdu1Jds2pkNqzwbWbbscx46siI4vd4yq/2BX4+THmm9LH4v3glNPayzF7mvjXfdS/7qP+6xDtdBBw+K1q6zd7mvjpHorKlYjyFvCKb7GLP7GifLAjcOr2wD/tDJxuzZ5xkv2JFQX2KUY5Qokwb/FB4fmXR+inMWeasuZe+Ythn+6hTN0esMstoxuLisK9j1fZgX+Q23q565xSCVsDPtgROGV7wMdWlDkXwv7vAA2y1NfHmOw8YLeLKGz+9jjzs73Uz/ZSplmzqJngO4NUW45Xcs1Hu4JGS/XKV2SUI0k50DU1qSUdvgOOgGsesWlF5LaqHuAUjP9083pB7YWBFvyo72/0Lg8ay6tDXF/+zracEH328lfIfXw6/RqcnURWQFUa+X6+Haz2JUJFPbyexoHmdm6naGgtGLUhhmL+xQvohq9POWp0sk9FEFfILekudyn1OghKdD1vGgABTQ/y7dRoID+NOt2QVRP663fZbl5PQBXtSMr50+nXAqpozQOtzqVeemwzaIRbQDfkCXl8Id+jzF+TCfyjFai6exOta3rrunjdofXRZzJunE6/loy98cb+ZsyJWEpIlBqdvCJyK1/IF4qEKS0Zl7LunEy/Qq1m9QuA3fVm7kM8E4+MckZQjieomvR5oBulFti3e/l8CAoSlJPb1aEWioxpLYBKy9NOju4TjtlUMjva2rkgrmRNQiTB2/Enpj/0QS7CTBeF3Z3qIHx9BCdN9Xb8L9XrU7/nI3ZesEjyOawAmKtwMEOPVB3p9uzLIPdFYbRjWclIXXW/EOx2eVaVQWsEYWKUoxfJFKecP/k4Hc0CqiK5rQVEG+GKHNbBwMT405BTTkFXp1Y4QyOcroUdmuG0hWHIwjAaSPwjVWAPO81wGtxoM4hiDbfxcliTCHzXRlKObRJW+fxxSf6wGB62asEUaA0iRrEk1nO4w9+mHLtZdB8Y9YbUVRd3g29HxMghkbwc/hHoBn23WQ21C8No+Bw1wmnqYciCUGREKJbUyb6Ri36On9yzm2b+0Gyje1pyze79geGRpaoGduStAeuuxmy5n7zyXITuKs8lq91y8xrNV7rWVHfMXPBg+gq3z48yvjjyxmwPUJ3jlIMxTd/JgLzNLmn3Qko6sf0pj+RqGK39fweQ++ElXIFwgC8ISK/b6Jy69Xn6/dDS6rZ+75Ra6JTzxZD3MWbL+W3K+fwQXfVqxABPIBSJYkpad7imn6XklzYDlsJtOZ8fps84yQovbMZccwbuh5WucUjZ5ZYRmF7f0MU55p8LbUhfHKavdUwB8TQCITuvaZdbxvYX6UhWA5cPnHJklAMXYcRvxxJ3TabpAsZE636Ls8Xoc2XE4EbOA1jHqravHm5DKCEGlpFb09tALAZMo2Iesela9n08+e8IgUZ+6OR2TcSco043Op95Ez7Kqg0Td1DFvY/5Qr5V4nFx72Oj0FVxzeAfRBRFR8VY6e1LOglvBVTRtFlLoIJXpZEeFNjDXAv5HUWwOtUciqZ9kStsTKsBiZJh48PJZ+DF0PoocZHU6GRNpunNnIf9fCkVHqjVLOPQ1ThPwEUWp5zIhlh94EmDV18nWyWemID3MfloyrkuLvjWKxAJOridELN+DRfHnXzV6GTziE3preBNgTa8zm5+j0AkEIqEt3If48yxgG6Y21GAxUZ13s19qkDVVaYRl4StxWPgu/k9sOYUV8izyXs2ll8OnNqFjJtCkVCEinr5fV28bhgSH1hFJwZb4HNcxDB5UeYDtiHeb+/jdi4XfAWHhSE97FRDqNDKAv/MJCkH5MuhAE9emCVl8PeoKGIPu1M5w1mOCro7/k0B/sWf+Lm4ihk8HMuL/jwq+EgtBKnp62U11mqE0YC5CNp1sMD1O0U5PKGwj8//f/6uw8obV5yY9/GV/KwlsSEfeNgSfBz/Eeh2JBO4DCe0NoF0zF72r0Q5YHbKIVQIf0czk4GxBItp/xSrHP7//Afjp/SxpIhtXM6m5Giwk+X+jOD29M/eTgrBlE+9nUZAGy4zthP0Z19n6BQV3dwAnJywaLJZDN/MDpB5awTleNodyUziCoUt3AHMBQew6We+LneKgAN1dHPjLLrvmAP9JuVgdrgjmeCfLz6W1CWxrflzMcfwqd5O21JASEd5b7cB8GF6Auf4sa+Lcgj1g/HLr4pP+XXO/R3/dv7ZLN37s+VtLNa4h0eWaeo/8w/K2bknUG72rfkLHytoPpFXfzhr9k17p6T7j2LVdZ6UV7TN/OnmL0r35BY7f3kAebOgI045wDmdK2jv5Q1gcBBf2qZyNeIfWDj3vw7SfjwTQsmsB1m8UbS9l9fRx+Nijr3Posq/ApFfwMv4HweQg97ZAzzhAG8ClHOY/uVh+jE/8OqFIlFnP7+PO+jBhlMOTHmsfzc2tw4wK5cvbO3hdfXzhSJ0gCdY7ZAMLUYgp84x5hkKsD8JsK46+/mg0dAPvmM18yTbLRGYEmS2nDdJOWp0MjlkRUJzahev+0bOQ3yf4lc/08PJZ+v7GwVCwZ3cxxrMxcahqws7wT7l+D/Pip6r03/bDVmNTjYOXV3QWdzCaYNJ6nACU0IMLmXd4Qg4rNpwDeZi/DrYPEL0z2fc7OP3MevCcb9a2ECFRlwctia2KamD03kw6bR4BezFYWsz23LbOO3nMm9CrxFFRH9T7L78zqKm/marxOPQB0WNTiYFW6S0pLdzOw4kn5bIGaNKIy9imKyI3PaizKegExjPe/l9EQ1xpzOu6bAG45jERVWlkYjBFqy68F+z15xLvwH3ifAGv86LXRs+IOBcHAp6wm+JnyxkGK+K3uFdEdTQDwye7ZwOtzJfy8it4kSlRicbBq+wL3EtxVykBwSc+OaUY6kXtMQyBy6gG1pEbklrzerm9RxLvQAXR41ONghefiXbJrMtF7owxzcln0i7vIhhIi7D6POFdOONMXtD6iJ7+X0CkTCnveBM+nVt5lKJcPFjqed7eb1PC5zHSXs4uvM3cGUyxViNoBxMz+1Mi+vgAQMMiqISlNM40H+nKGdbSuzutHh4WKUlzGcHSTrKeNiqhyI4LV0ryPrI1wWmnzGKHszW2MrhrEyIGG14UAwO4mM5PJs5A741FSsTIpSCKeuTopC66j4s7PxmQQ4smyUJOu62u9LiOrjcfgE/tKnOKi3hXG5aDbYTxGyoHaSlV7HlgGzIn/g9f4AFnPcJ+AG1lbvS4o9mJad3tPJFwkt5mWB2oPaWqy8Wpt7F4zpXFG9OjjmalZzS3sIXCa3SEv4EK4JJVfAedisTIuEWYUp7y8nslIt56fldwKtDknK8Hf8e6FqJ7abV9Peez0u3Sk/wramAJVlAKBluZxo90MQoR4ENilvBoXekxo3YZfOyn07zgY5BTRzwl7AlJeZMblpJT1c3n7csNkzyjYyW4TWv+Dl+cstuls59FfmbGvOvbV7pGB1dNv3nm+evhAYhed/PufXz/Lu/KNz9ef6dBdpPiopbdAzt1HWeVuTVaP14Tkf+qvz8OzOWuHxxiPYGQQenHFp2g19abUMXsBk3d3PuhpTIXwz7l1iE1OeHQfbhM0H5KVhaGr5AlFjevs8ra+ZJNh5I9a+DNOMH8Q1dAz6pNb+5YwXdgL4+xljrmBJfBoC4tYdb1Ahy4XD5Qs1bURCwYDOly+HPoioq20BCh85+XlBG/ZLHCf85ysCT3PwbSx64wTk1qRx0NcATJpS3HfTOzqrtii5umXUKCPn5IfrXx5jnqQUd/bz9XlkwFeErb1FJPPhe71hBpaLFNNVhLRW3wWC7IUbazCU6rGX4dS3mEl3WsvEPvPFE1JUW6H+p+ii7lDrDWIe1TAPbWxHvB0gFbi2VoB+8jSbTVBt0aIxfgSdag9eHDWDqdCPs4hKJ/TVNbClGiwTtImp0wDpaTFNd1jId1lJN5mJ1Oij/JDEc/lGDuVhiYeEtWP5Th7VM6kD443DQRQwTbeZSOKJUBFGjkRcyjLWxt4NJZTpaKuiIIyEMtp5Gmth0dFnLNJlSHhQXRuycrMlYrIP9MWiN8dRCOnhTUgUW6+e3gfilG08OyvkLVuGhnctZHhc2nI7F2+HXxHoeWMyOOOXgdaxE2Lc9gUgED6FIVNffN8IBGWgy4MYBvXA6eVw5us+g9sV8O9hYMBe7oe4LEMEkmWJ4qrejagiViuVQFopEPJEQOh1DY+ftwpzhwHUJlenl8A3iRW+oEYL6V+ArKXykrKdbO5w+OMEhynlQnP+x33NYUOIWFklOq68e7ZfzHfDLwSxVoLqWOwx9h53DHb1f9yk2JcXgKPAz0z+2BeR0wFcJbGT09SgEB43HH5hPjHV2ag/mzCTEJMd6APsFI2w52Noqh1Bq+4G6EmJvARLJw+I8UHRsXMo5ngV2JfxrKr/C6lhtxyLJO3jc4bfg5TDFx8m2DOQiL+np+l6aZUgnggGLcsDR4TpkdrQCa5nEG3mDH32AI87fHZ9Y6R8KklueMMs4cZZx8g/GSXPN78ptOGHxyC8od91Wn1lzbs9WtJk1+5bNo1hHu7gD84/5/rAi8xfTJDmjZDmjqFmmtj9uMF567z+HaBNhCAk1LPUjTjkPwsqmnWB9d4I13Zr1nTULAMQoz9x/H6L95yjj2+PM6dag2bfHmbDilXjPXx5hfGfN+nrCXkRfYnQy3Zo17QRL42ZUVDEgVFZu4y/nQsQDoD4/RPvvMcZ3J8DQ00D/g+Fg4kOD8yN0KN40a9Y3x1lfHaF/e4L5zfERLk3/Pcqchk1Q8tlR832pBjLKAZpGqqqWKN+ohjWDF8V/q9JIyjQDmOD/ZXWS1HHHkgd2PtYj498d/dToKxI9qNHJKjSiKn1wpwmfmhqNDOeLXxnnZKxRxp+jRIf4yktcl/g49FLGRAdxYfDZiXc+eHFocw32L/UilF/iL2S0PBJX/oiPk4Ny/uTj/LS0ILal8Wtxp1dsD+UrqmdkU719eSFmgwE1qr6ieATWVnbyuM2cAfGjlct5UJKHq/lhPedhtyAUye5sv56fBTPTwFtTfZxWJ0RU9HZvS4kd008WKzWgHEy5VpAV39pU1dcT2dxwpyhHgR00Vbz4lDQl+he/5+uSohj1Nc1Y+fQ7hTmzWQHDWtzddmtybHF357rEKCjzVB8ny/jw/K6OjcnRg4YlL4d/BrpR66q8qssGC4jCgbwcPvN/sTEpOqyxrokzUNrb7V5VqhpCHSES9qx1VmpyW0sXj5fX2XGzMFuO4Tu8LNJkHrzr5aAdwXhckt840F/d12tfVuhYDkLVIprqZ9AHy1/g/fwzyP1KfmZuV3vjQD+jocYkJgSrtzpunLaHnUY4Pa295dBgyTB7pRBKVkfbo2IxFx/MmLcwjJbT2X61IHMoIfXIbj3tZ9B8ruVn5Xd1dPK4KW0tp3JSAbCOM7XXvOXjRPB1Vrty1V/VIms6KV2OPHzMJGXIkWK/I2UcuPvobviseXd/mn9XceHD1KCkKI0tqTOwxjOHH8mQI2fMJNlo7Zu7y/PfR0Yo75dSyXhjnHIehpf99xggG3jgDUaf4G1GYxBsPNb10V19cZhuYZtU29HvmVxjE1qSUwui+bh84dbn6VLFwIeW2hV+UfxZqcJIvYg//monMsoZUylORCep0cm67GXmEZt02csm0v5daaNGJ+uwlppHbDIApShHLJEe22x5xGaD4OXi0CDRZpJ/xGdHCrEUt2bBV6k/cmrqDKMlYetMQlcvHGV1m4zTnByUA9QSVswI7iWN1FKgptIwHAyqeZBVRcoxyh4z2JWXI2gs5S7sfJQ3z2hdCN17YTWJcawUEg8OPgVFHVGDApvyqNFh+xH9S5v+4CJgt8A6jFofXIxhAUaNjreRdvJ/gW7/pXp+4vf8E7/nRtFsmHboTmGOdHfvVxll5NwHe5A0p4FVGmd2UHJYbWNwHSbwKqXNd+Sf3EiWEm/v52xw5nyo/NKc6cRhvhFnHTlS9kwi2/iI5eJn02ffubHZLll5VYYY3Eg8lTdd/4XKZvmdHv8et9z3RLT1X3YHhReCeItb7OL/DuXLmciDr9/m88P0/x5lnA7K4wkGHWgEQlFbH/eQT/ZXWFH01x/ij+xBRjkjVPjL6q15FO2H+Q4ikehO7pOx8qy8bJ+Tob08VftC5i1UhLqX+eG+zDBG2ibvGUiqUe7/x1WgHIlZr78+8yjal7FaDX6ViN6Q87U63ehy1l2hSORRHiA/FIWuTCOahW8s664s7a40DFkp7hL0+mL8Lj1MHsoR1yWy87e7Ah52SF1VN5/nXV1OqasawKLDopsb57EDB7fb3q54b2t0f+cf7t3x1FiZ/52BBKyM+DiTVPAD+dHcbVvlrYN/Ms+WG7bfjGg2xEYF03Sv6h3+7gDl89cDnb/tQ6w8MiMKm8n34/5IJoBj/fsQ/b/HmEd8c+g5DQllbU6xlcYP47HMxWNmTP7jhZzgiDLKeS3K+SVII6QexGQGVNF1WMveXfOGhMadQ9G0LXqBomhUY7xJ6Brol61GN9RgLrYvAfFZofVRc4I0JZ56Vz7OpWg9LHAA6c9rQ0khljA2aiHD2LnUE0XRvI7COZTBqSkgegeSTzf2g2jJZeEb8CiqyTtTGeW8LZU5mcf1sAturOvCKkJg8fb84MZadVgBfjKL/bvK5uMEsiNuOVD4rb5UWBlxcSYpcxY553tyxhDKjLg76mLGTLLuJsfPD4/hoTIxL5MvsVx8n1hR/vnm6pxPEAtgs88P0/+2D/nUivLx7qDP9lJwj+OX6mQyNJZRzm9TjiqNpIjoKyL6o7/K45TjV4los5YqYc0UEX2JiBtxpaiMGCgi+kqIAR4lLn4XnqvQiHjAl8RdNRoZT7KsQiMqIvp4S5jPUKK9Ko08WmxYr2BQDMx9WGJ2PwWqPyl0BsnKGqKJwRbiwdVronc8L/HaFndQ/CIcdJyFgg2UEAPg60Mjw/VUQYgS0uIfJ7JKeGNYvBP/KPVElUbCF1yZZrAicqtDkevexBN4MkNlGtGuGIBdbkfBj4GDJTYVEb29SSdhkNfS8PUKVD24aJMXZ2WU87uqxne0cy+HGXTfDYlRdmWFT0oLNiXHzEC8x3Fdmuh2zzu6GlBsP2e5+3c9NVbmThtrr0rMR2cUx4xPOTnTDc4Rj3198A1UmpwMlPCuyyCjnPEoR5VOnkfR1mQsXheze0PsHm3mknkUbVxZLqAb4pTjXRG0kGFsGrZuQ+yetTG7NBgm8hQdCV2oSiPPpWjCNhaRm1XpJAVET1wlqwH1rzc7SIMYbEkOWTEnSFOyAUhds3hN9E51htEcigY5ZMX6GCtisCWklkUMY13WcCo86CG7EAvLEjdCqNCI8lQdw5CVQNToXQvohvMo2mtjduOuRQsZRgbBywOr6CiKprZmHkw5jfMTVvPBgBRiKR6sjuUFBgulxTRdF2O1PtZKi2kqsVCwzcqo7eSQFeoMo/WxoJlR6Kq5FE3VkVFacJVMwtZsiN1jGbkFS+I3YpXEVwybuAEp2FIqyeEtVWgkiZAuJcRAj22mzjCCjKiI6K2PtaJUg5Ir5T1VpmFrYYybOOUYh642j9i0IXbP8ohNWNIdA7z/SXQio5x3WvX+fsJjdS1AqBdMRSPFpWls55XfT6q32HOAy6KLl9Mxl+HxkeUV7mbOJFHkV03fH/ia5px3HS8mifwyyhmTclRopEUMk3MZN9h1EQWdJYVdpWH10Vez72kxTXGdilNOfHMKpZqV0ppR2FWa31nMqA09mnJ+EcMExwtVOlmLtcQm71lyS3phV2lWe15gFX1b/EFYJRsWEFClk3clHHEv84trSor+BipLAAAgAElEQVRrTnpe6r0vyVoR0cNpSZ6qczPnYXF3+c2ch48LHeOakoq6yhi1YfOpOvps88eFjuy6iLXRu3AEUaOTvSqCgusiFoetgZ0oIvp6bDObfNskTIy8jiJWbfid3Cd5nUV+lVRYH2pj7N70tuw2Lkiq0cvvremru5J9D2r9hQzjMxnXczsKb+c9wTPBqNBIGszFFzNvh9RFFnSVFHSVhNRHXcq8o8lcjC8UyBMYszu+OSWiIYZVF1bQBdYzvjnlSrbNIoYJ3kyVDqqF38p9nNSSBleJUs3clXBEiTam1WdP4omYpsQz6ddxeUYzh2XE1qjGeKcSD5gHSIGqeyjlbHZ7/qMCR13WMmUa0SrxRF5ncTs2ZY6Am9tReCPnAazYhdtyQuqiMtpyCrtKM9pynEo8LCK3KFB1R4/1lq/IKOctKk7Z0O/QCvi7GFufLfmv7itAzG8+kiFHTvjBZOa+ABnlTAbQkVGOdMpRo5E1mCYOxa49/MG01jB1RL+A417uh4cQ45TTLxjAMk/CVuB3G6f9aaHzIoYx3L1SRgw8yv3xCtgwq3JRV9nh5LOQYxYxjJ8VPa/vbxTvp6G/8UG+Pa5NfwnSCK0Htf3auZ0CLL8Z7keyLHxDUiuoSvG40BFsmWFx4HuSTgwIOBwBxwIziigjBsahqwKr6AMCzrCgKNrPB/mm2jgd2EaS3o74w53cwQJVsNmjAgcNxmI1GkiC7FMJyjYlNKfA/MjYxcXPS716R2ZG7hP0u5R64gH2ClS9Y6kXWjnt4uOCDFGCAdui5/h6KiH6LqWeXCEoPgd/RCha2l1xIvWiRKJCCBPqdKMnRWBnrairhBQyaNFRoRHnUbRx1FOlkXwrQXrZws7SeRTtBXTDOUGa9sXAuyiqMcEkdI0Son8o+QxPbFCekP+00HkuRUvcljMkEfivUCSKbUqyjNyqTJtkFh0Z5bxDilYm6ltcAX8X4xNnS383yon/0VRGOZMBcb44TJdRjnTKkafoWKddauWAXI2suvDjqRePppwProtAUbSL130p6448BRSDxCkHZIccaH9a6LIr4ejJtCuwFEPTQMvhlLPyVB1lGnFF1LaaPlCfjFrD3plw5HLW3Yy2nD5+/9Wse/OpunOCNK9l3+/DQCGgir4n8cTuhGOUaqZQJOzkdp3PuAGjfnDKgRqXWRu6K+GoRcQWFRppIcPoSaET5I+l4euVaQbyVO3whhjgaNJeCOK/QP5i4/v5tiDJulDgVR60M+HImfSrxV3lsDdIOWp0sjZryfKIzbSaYFij4FjqRf3g5XD/S5Np6l4OCgbhlCNP0T6bcb2DC7Ip0GtCjqVeOJZ6AZYx7+B2ns24DhdKEdE7nHK2BVvP5oHW85m39iWdjG5MQFG0tq/eKuG4IqKnTCMuj9xc3gOqHTGwqV3IvJ3SmjEg4NzOeSxefRO3l6jRDS0itvTzB3r5vVezbOZTdZUQ/bXRuyjVzGOp5xcyQNJCUohlN6+HJ+Q9LXSGqIRTTlhDjHHoahUaUYu1ZFv8IXpNCIqilT01a6J3kkNWYG5Gw345zZy2Z4XPrRKPO5V4QAp0L/Mbx4CEC/mHnsgo5y0qTtnQ79AKBLhoXriUOYOUMfPV/W/GMupkziRR5VfKdqxklCP+3Xii52+2jtVY6keVRtJkLg7BmIZZG24atk6JRlSmEU1CVzNrw0DO0JZ0XdbSX40EOOX8Wm95f/JJDeZiqK0tI7cmNINkoEgNS4Npoojor4neWdfXgKKoXwWyKnqHAlWPHGJpGblVj22mhOgvC9+Q3gZKE9/KfbSIYTw7SGN2kMYihsn+pFM8IT+lNUNnaDhoy8Hig0IMQ1aC4TAfXkVEb1vcoXpsiLPY9o15xGZYS/xa9j1VOkhduDxiU247qOjkWuaryTJVQHRV6aTlEZuasSqYkHIgzfwYuAAyE/Q+hqUhYEErccpRpZG0maZRjXHYTIONQ1crYwtlGrY2pA6EnsU2JcJAdHHKOZp6AXjbILorIrfmdYBcqLZFL+ZStJQRg5WR22Dh96AqxtroXQpUPVKwxYrIbfpsc3zbTvytwXTMQdVM+FIW0I2UaQZuZb6/FluJa0oyDl2tiOg/LXQWoaKG/iZyyArYyWjKUaOTxb2PfwhUg5to4race/l2WqwlioieLtsMmoLyOouAOQeZTOYcGeW8Q4pWJupbXAF/5x9tbvsvsBg7U86r00/2DOJVvUPfyLyPJxZN9nvDkMyWI8WWo4Tor4+xKsQKNh1NvaCMENWwlC0qNOKO+MMoilb31u2IP6KI6OOUE14foztU0QmoTMTgXMYNFEVzOgpWR++EsVfBmOLnCnjdvJ76/kaXEq9fTSbYLb2dCUcqsZrnnbyuloHWVk57K6e9ZaC1jQOcY6p7a3fEH4bDQcrp5vWaRWwUj1FSBQ62S4Mwl2FaTYg2a+nTAmeukNc00KLDAhkLFRG97ZjwNb11O+OPQCME5k2s71Lihe9YQYbAI8nDG2KhtUOqLUcR0d8cu7+0u+LXWpj7k09B3oI1yfcmnoCevFvjDsCNMNyWYxSyUgVEPJH0WGYIZjEKrKLD/S8FRA+pCRahIp4QrFLjQLNbqe+KyG0Qs8T5Bj9Xo5M3xe5DUbRpoGVP4ol10buhPL/WtzuaClyjIOr5VlBwHBlNOQvohgsZxo4l7vgOIOxfnHKWR2yGrspKWCEwFEUreqq3xR+SupWGi/dHn8go5y0qTtnQ79AK+Dj9xc3u+Lo9Rd9MIJL8JWOscmcYGK57+nsrb1n/E1wBGeVIoRxYzxJu5UCagbpKhUa0jNwKN1l2Jx5TRPRwyvGvpGmzluL2BgWq3oGk0yiK5ncWrYvZrYToq9JJuqxlLiVefYJ+WAQHRdHG/uaTqZd/CVp0IOlUfT8oUsMXCvhCPn7whHy+iJ/YnLosfIMyjYjvWAVU0cWHg+LNp+pap17q4fX+igiHks/kd4Ik7o7F7vCuAqJnlXgcuKd0la6P2YPrZmUa8U7eExEqasf8cmDjCVOO3rb4Q3CPaWPsXpxF8Jrklb012wGf6Ynbcoyw9HqqNJI+25xaAyosBlYxIOWo0knazKWYO1QfvkotA22jS35COWHolgF7eVwjKBBNqWbezX2KGwb9qhCbfFvgmSTkLovYiL+dV6OcpeHrhygHeFLLKOe9iDeeLGrbieDjRPB2/MDL/k+edvD4wNN+Csiq7IQd71mE1Bt5L/4uitevU1WWv1lzTs4MgweaVjP2Bbx++uMJanFZs/FXQEY5UihHCTGwjNya1Q6Kxd/NfQLjtLEtDPL5zJuYr2upZeQWZcQAp5yy7orFYWuUESIoa4UQNZmmzpiBJLU10zxikzJioM4w0mObaTAXq9BIOxOOOBd7VPfUoiia2JK2gG64NnpXYReo9X0p664azRAzdQzmuVnIMMbVM045vpVUHTGogipfGTEwC9+Y3JIBJezF/KaXRWyAj0O7C1fA6+R2WaddlqfqYClkQBYZZm3o2LacQc8VqbYcJcRgVdSO/M5iFEWvZ99fgLk8QxS4mm0Dc8/A6U+QctTpRrBwpgqNtD3+kEOxW2VPNYqimW254imYccTBT06nX/3VeNPH74ceM3kdhS0DbRwBt5vXI0JFUY1x+BqKex/jfjkStpzZFA3Ys7gtB88KqIQYrI+xklGOjHL+oBXwcf7Qw/afLjYa13bv3qN/dpPipXXy5zYo7tuta3Bxy5cONz9yfwoYCMOgP0ikNwIZk6ETf2fzI6difzbJnE5Mh6WpXtJsI+GakzWDFDh/jeIOt3+9iVJW4ytv2d0JroCMcqRQjhod5K1xLfNBUbSsu3Jr3AE9tpk+23xH/OEKzDeWVhMMU/PhlIOiqFdF4NLwDXpsc2KwhXXa5S5uD4qi9sVuCsB1xmBtzK7E5lSnEo/l4Zt02MuIwRYw7V5mW45hyEplmgEVS9ZS19dwIPmUPttcn21uErrqeOqFS1l38NoR41MO1N+PChxxYwaliqnFNIUKXgXzK4psiMXcZZJWR+3QZS3TZ5tfyrozIBiOsYLaHbflxDQlLg5bC8FltF8OtlD63ljUVXFX2caYvXChrBKPV/cChvOvosGFmgjlKANm2h7XlPSizMciYosu28wgePn9fDtoElscNpiCGScb/ESFRlwWvrG6tw5OvK6vwTrtcgpGezAe6mDymYlQjlOJB4qiBZ3FCtTBDD0yypFpzbe5Aj5OU7wcvnK8veao2eP18x6u/tHGcpbNill3V3xvs2KWjeWsByu+f7zqx117Db61vfInDzuCj/PblHYyUMvLyuDjSPBx2mJ1LEFleY6CWYacYfrYNaokgAb/mDbNION7owLT7VU7TtDJVgs3OskQZ4L88cc0k1GOFMpZQDdUQvRXRm3PaMtBUZQn5LPqwpFaNoy4Bup8aHdGnHKw8Jxqag0rvgn4HaMomtySYRG5RQnRn0/VvZ5zv4cHgtKbB9qQGnZsUyJsE1hFV6DqKSB6m2P3FWBGEa6Ax6oLo9aw0tuyoFPOqqjtMGIZpxz/KtpoWw4mNgAFuFf1q6vKroSjuHZXoxuq0kjHUi/AeKiKnip6bXBkQxweVY57HwNaomg+KQARW60DbQ/y7cFYNDKkHM+KAPEYKyXgWL0rtwM4NXMFPEZtKL02BPaZ3zG4Wwe9go6knoMxa/iOlUHwclotCGuCO1bzqboXs25DY0wrp51WGxzdGA9XiVEbisXbS39ZajSyFtPUDgsOR1E0uC4SONkUu/NFfCyAvESi0Ca+YxXROOx1pA6C1Fx+dTDq4HaeSr8KQUcR0duffKphZIUH3JZT2VuzIwHsx+G89fZPZH45L6vnJm17H+ePPJ6p3DnycIvSA8tZdy0B3Eg97lvKPVzzs/7FbZ+6PiL4ykDnZTfvHL4KeBFE9e+iBBUs2Znxo1HamJU7pfkjzyJnKy8v22HdFROGCmr3uMR8thf5Y5S3bJQJroCMcqQrzgV0Q3mqzva4w4nNaV3cbhEKSrN283rS23L2J53CqznOCdIMqKKhWE6Xur4GISqEiXA6uJ1RjfGbYw/Almo0sh7bzLHYvaKnCua5EaGiTm5XcF3ksvCNkGCUEeLBpDPpbdn9Q4lnRKiotKfibt4z1aGceLODNKDJx6XUCzfSiGtWmCbHrxIBe2HNqQbs5XjCPbDlRCOr0cin06+W91ThmXs6uV0FncUiVFTWXYE71mARWwdzMHbp4nVZRGxRphHV6GQN5mLooitex0qeqrM74VhyS2Y3D5iv4EKltmbtSTiBL5Qior8n8XjzQAtHwMGCtIEkuqxlXhWBMOZrTpCmKg0UQrctfF7WU8nHCgqKULSL2x3RELs8YvP4mWkUEb210bt+3YzjCnln0q/9HLjQMnJreTcISr+UdUe88PgCuiFex4pVG0YOWYFnbtwafwh6R0U1xkM/ISVEf0vcgZq+eoFIYBq2Fi6mMmKwOmoHiqLF3eXQ6Ur8FbzlcxnlTFpqeSnBfJw/9ny2+OKWJ2tn24zNNzj02KyY9XDF96uOL//M9RHBx0Vm0XmJFfBykKO6J5ano50V7cGMmss22aoWuJ1m/JO0GcRsVctWf39eVwW3uRhtK9rlFC2jnAnCxx/WTEY5Y1KOOt1wPlXXJGz1mfSr/pVIYBX9QubNZeEbxFOkKCEGm2L3uZb5bojZsyfx+KMCx6AqhluZr3XaJT22mQJVT32onrYqVn9qU+y+h/kOQVUM/0rkZNplA/ZyHCxApQWqtlnEpivZNgGVtKAqxoN8+42xe5URA9weo4To70w44lHuvyF2z1jaFFihIrd5lPkfSD6N+fSMmKAaDYRMr4naaVv4nFLFdCvzu5Bxyyx8o2upz9GU8+JIhLlg7/WuCLqe/QAvRKpON9oct9+j3H9v4glccrhQpmFrz2VcD6ikBVTSz2XcWBK+bj5VV2z6JHLIimdFz69m2WgyF+Mz2hZ/8EWp97ro3TAACpa42hBjdT/fPqiKEVBJO51+lRRsgY811qzVaCDNz6WsO08KnEjBoACnCo14IfP2i1IfvVFR6EqIwdroXa6lPkdSzmswTHBhVOnk3Vg6HHx2sNsH+fY3sh9oM5fAlqo0sj7b3Cb36a3cx2AuNPJYUr2F6zLKeSmYmKyNp3g5LL249cHqn2ws5O5YzrplNm0cWw5kHZsVs+6t/N7y1KopnnYyf+SXopyZVPeE4hS0oZDbUszrrKi9+Wh8uMHvpk0zKFyyU9BXw6kv4NQXoO1Fu2WUMzmix8URSkY5IyBgtFpSoRHnU3VhAht5qo548PYCuqE62NsymBOkqYQYKFL15lK0ZgdpzAnSnE/VxS0EeJ8wbBu2mR2kIbUNyOZH0YHDzaVo4YU5YSfqdCNFRB8Oh3crfoLlxSEqYW0Uh5xLxBtg52QlxGBQVIomTFoIamaNag/7kado4xwAN8XmBGkqInoSBhIVhDifOij5/FELBYKh6KS5FC156ojyXvjq4TwEtwvHX6VRMwIvUY1OlqfqzKNo4awmT9WZA+pkkSTaq9MNlWngrSmA6hkj/gAUEb05FE1FRB+fnRpWy0yiKpnUixKjvJ2PMsqZrODyEnrX74X2rQN31865bwkQx2bVT+5HjW+ZT7u9fAZuvJF6cs9y1p21c3RuHSAEuL3EcP8DK/Y6U/ByGKScxiJOfQG/obDd0ztDjoSjzDgnadMMCvTWc/OS0LZiUVMh2lW8x1lmy6GLE8ZkOJdRzgglN45mUqGRgP4bhQIwmFmeoqOADFc1UqOB6pUQViR+46YgZQw18CQu4wwtfkuifAG8pUYnz6fqzqVoarOWmkVsUqOT51A0lSZb8QGMJ1RpZEiB4pOSnb+xFZBRzusovMnwrK/LTPsbF3YsemgxE6JMgtvVujRW3PMLDrs0ri/5+s64G1gPLWee2anxH4dbBF/ZvtXEHHS8HGZRPdJK09GWUrSpuLkm9+KVJ0lyRhMBnawZBlTFNSdtqGEpWdk5WeVFOWufRPx1H20yqHaZDPgKyChnopRjHrHRqyJwf9JJHFOgZlKlkUnBFndynxxPvbiIYQzrbhKDLWyLnsc0JkY0xIofkY1xN7IfqNNB5YEVUducSzw3xe6buPsqyF8cuflZ0fMDyacXMUyGBAC2itPpV5l1YamtmXkdhckt6U7FHhtAUhyQp+eNadCRZo9X6FaNTjYOXelfSbucdfcVHpc98tsrIKOcyUAqryOD3wvLM2sfWcrdtZx1c9l3kfbW/bW5gpZSbn1BVUIg+/7ee6t/vmn2nVRbDrhoOevhyh+WX9xKCHCXmXMmtAJeDv8X8GJbNP1SUujxeLZ+sN8/Lz/dN/tQyizD8UEnS47EmrXMZOGVfx1jKl9i69wI0bsR8v0p5r8PTTpjBq7v388TGeVMiHLU6ORbuY+xwPKqbfGHxN1ElBB9EIYz0NzJ69Jjm2HbUgbrokHWOKk/HdzORQwTLabp8zJvFEXDG2IlfITH0WQKVD23Mj8UReObkw3Yy9VoZFVQVdTUrcwX9/yFgwqE/Pr+Rv9KxIBtIbEpM07/v/ctZcTgVPrVAQGnhdMmvgv2e4/7HvUvo5zXIYy3/qyP85fP7x3ao/9w+Yxb5tMDL63tKknmNoCdFG5DEb+5pKcysyjUzeuU+S3z6Xcs5KSyziOLGXv3Ev/2/L4ssHxClOPtOMXH6c++zh/5Ov/Jx4ngZf/xTds5inf3zjmcLkfOGCN9ToYcif3DsiVzz8lpP/vXMeY/DtL+7wA4ZIgzCUFKRjkTpZynRSDMGBaw1Geb4c4fioiedfrlDqyINyy3pIQYbIzdC0ONwhtiPcoDvCso8PCpoJ7LuKFON1KnG53NuI6iaH1/48Hk03jVcVwf4/3jV5SxXIUwSvxFqY8WcwlWgNPkUaETKgIJ8QKqaDviD5tHbLJOuxzfnAyLbF/PuY+7mOBdva0TJcTgas49jpDLEXBllPO7vAUZ5bx1UnkdAfxe6D08dX+z0t3lM55uVa5LZfIwZxHo3MqpL+A1FnMbijpLktP979ltX3DLfPpo0LGxkLu9UUHz3gmC34sJqnlZM/EV+OyG7c+KNnMV7x6cczBdznA06GTIkdnfLzWWv/jzfJsftZ98fpw5CVW7TCR8BWSUM1HKeYxV/MayzAl9KigqWGQ1zARzPO0STEIjQTkVPdW7E4+pM4y0WUvwAzKHCo1kGro2qy0XpM6rRBSoeuJaX41O3hZ/SI9tJq4I51K0Hhc4ilARV8BdG70LCqDLWpbTns8T8h2K3TDTDkmJpr+AbqjFBAFHrNpwy8gt4p2Mc65GBxlxxmkAPXzFm43THjbDfg+vsBJicDnbBqccvM34g77aXXE5x+pBDfNZxoWEH8Ubi1/5XaUVH/S1zmWU8zqQ8daf9Xddemuf3Zqfbyz9Js3PhlOXz20oxBEHP+E2Fg3U57fkRYc8OvhgzS+SnjqWs2zX/Lz0xl6Cv6u48padT3AFPrthO1vR5hdFm3mKdw/NOZgGtq6GM+UAxPlhmeH8i78o2syZf/dH7acyysF5YnKeyChnWAePo13U6GScclAU7eJ1X8m6Cx10FBG9sSinvKdqS9yB+cO1FEh41DGWYW8x7LOwq2R9rBXunaNMI74o9eEIOPFNKXj9SxUa0TBkZWwTqNZErw01CAaJcNToIKS5ldPRzeu5lHkHoBKWuw/oYxpZnWGkwVg8zqTgLTW64SKGiS5r2aHks7sSji1imIjXlBhqA3ozCV1zM+fR40KnM+nXtFlLNsTuvZZz3xArSoWPokYnq9ON9Nnm1mlXbItfXMu+Zxa+Ab87SDkCLigsFb7+Tt7Tx4VOx1IvwAyH4zDTAkxILeaShXTg+YQfGozFWswl4sYqNRD4ZrSQbrwldv/R1AvEYMvR0xl63MgiYvOt3EfPip7vTjiqzVq6K+HozdxHqkOR4So0omnY2tu5jy0jty6gG+5OPP6wwGFf0qnx5RzqfFjIP/SKjHLeOqm8jgD+bkuu7HxqPt37pFlrfgyvsRiSDbehUAJ38CtViVSvk2b3Vv0EWGfIMdnWcuaSi1tkkVYTxBqJZlNfOHx83+7TW7Zfr34kL3/36Jz9abMMM7Goq0w5UvD3ZobzL/6sdO/bNR5fb/P/787AL47IHHEm9QrIKGdC2ginnF5+X3JLOqxhtDPhKKwoPhblAFtOwrEFdCMt5hJ44C7DMF56XfTuFk47iqL38mwhM6nRyXps87q+ehRFe/l9O+IPw+oK86m6J1IvtXNBifIjyedgZJYanazFXMKoAVWoKnqqz2XcIAev0GYt1WAsVqWDot+/qY/VaORVUduDqphCEchniKVmbn1c6KTDXoZvmYFkgAyThwUOfJEAtoEJgst7KlEUvZ37eC5FCypyKM+t3Md4PmVo+vKtoJCCLVRopCHK4eD9wJP8zuLdCcfgTEczgSqNBNyYSj07uJ1HUs7i3t8qNFJIXWTLQNuGmN1QWlUaici2uJ37uBHLVoyiKEfADa2PWh65WXwpVGmkxWGrA6poXCEPl6Ssu7JP0N/D7z2TcU0RAfawOUGaLqWgWntic2pxVxlcoi5e91hyjpb8LVyRUc7rQMZbfzbADWQCXPZdDmKLIw6nvqAxP7E4MQS35eAnfbV5BXGs9tLUzMBHDrs17q368Y7FzDuWs54un7703AaZLUcCX17io4/jVFeHr7Y+nj3PZq6izS0t6xJl89xZRuUm21dqXP9F8d5spXtfb/WdnKYLmVQSKyCjnJejnPKeqlVRO7qxWg1JLelLw9fPpWiNRTndvJ6whmj3cj+vikCvikDvyqA7uU81QWEpMCgsyg3zFKe3ZVtitSAUqHo2+bZcIRfyAbWaBeqZ00iLGIv9KkGS5aTmtKVh65WHsiGr0cnrY6zq+xuhDm4aaGbXhT8qcNwUu5cYDNyTx1G0Soj+pti9DX2gFnobp72qt6amr64Xy7xMqwnWYpoOoQPRs9yfL+QLRcK6vsaq3po2jMwgHzzIt8cpZxHD5EWZjwgVCUXC5oGWyt7q+v5GjgAwzfmMm/JUbXHK4Qn5jf3N1b21ndxuLI9wGRZuBvBC4lCmEZeEr4ttBnas+/l2+HDKNGIPr5cvEtzMfaRMI6rQiAbByxGsHFgfv7+2r66yt7qN0yFCRU0DLRaRm2G4mQqNSAq2YNaGoSg6IODU9tXjMqAoKk45s4M0PMtBamb408Pvq+6t9a2k4vwnIeek+CijnLdOKq8jgL/r4otbmWctmnMieU0lkGb6anKfXDpptdKsqzxT3KIjaC7OjaZvXmLIcLPlNBR2lSaHPznybKuKzaofn5h9Z35mHcH3+Uvo9dcR+3/v2SHKmTvPZrbyo2cOST3OPgWmVmhJ+bptvrOV7ssoR4IkJvNHGeVI6lSpugq35VT11shTda5lPxBghg2vikAVGvFI6nmpfjlD+nHEf0nBlrhdQQnRP5p6XiAScAScU2lXFKh6qjQSrAkFY6YaB5qXhK+Xp2hvjN1bhtlO7uQ9WTDSgUaVTraI3EypZtb01XXzeyDuCEXCmKbE/cmnpE4Hetj8ugmV2pqJomhUQ8L6GKtZ/qrzKFqn0q/ktOcLRAKbvKcKiB7MttzCaQM7ZTWhemxzearOlrj9GZhHEYqiOOWo0IiHU85yBBwRKmLXRayI2jY7SJMcssKx2J1ZG7oyarsyYoBTjggVMWrDloavV0T0TqZdqeypQVHUodgNCiYhM7ZztC4Gq/wllXJu5DxURgxUaMQrWCH0mt66C5m3FBC9GX6Ka2N2IdUsjpCb3palzgCZAxURvTMZ17lCrlAkdC3zXcQwUUL0j6Scq+9vGodyeni9N3Iegopj1OGsSBJyToqPMsp5pzWu3wuza7vKkKe8lnJuYwkHi67i1ecXxzEifJyEjYWCxgL8EDYV9lVmBLs/a8iJ4TUUcBuL+C0V9RmhjOtLiX4AACAASURBVLtWLzbMW3lugyxlzqtDnhjlzFF+9MwRfMUSDoAvbGs3e8+RUc7kS3A8DmbJKOflKKe6t3Z2kIYOaykswMQDVZOuH0k934btJUl4H/fx+zPaciIaYqMa46Ma42OaErH6U4OFAhaADLxE49DV4VidcGo1S4tpuifxOASmB/n2XCGPI+A+KnCcHbToUYEDiqK1fQ2bY/ePTlKsjBAVED2ziI0XMm85l3jGNCYA6w4q6ub1Hk29INWio4joHUo+0zLQiqLordxHh1LOHk+9eCz1wr6kk3ZFL1AUjW5MMApdNTtIw7siSISKCjqLtVlLoM/KfKrutriD3VjRdZxyFBF9uPOV3ZavyTQdqthAEs9HPEQ5XJ6QZx6xSYVGVKWRVGlkx2J3rFJ68tLw9aPrVU2EchSoeiaha2DF9bCG6APJp46mnD+eevFw8tljqRdaBlp7+L07E44oIvr6bHNKNRNFUaQmWIe1DJOTrIjoH0+9NA7l2OQ9VR0Jl5OCaUbZvRbIKOedphwfZ33nm0XJDLStkttczm0q4zQWl5cWl5eXVVZWlJYWlZaMPEqLq6oqyspLG6pKuM1l3NYqQUctvz4/wsdG7e5Rgo/Tq6v5d3oZX194CcpxAJQDf2SUMw5PTM5bMsp5acqRp2grIHrLwjektYKa4aXdFV7lgdBjRoJySrsrVkft+D5AFU9/PJeihRtyoJpURPSvZ9+HHs2b4/ZDBVzRU63HNo9oiENRNLe9YH2sVXZ7Poqi3hVB+EYSrmUhKCygG6rQiAqI7myK5gK64c74I3FNSUKRsKm/hRhsgTfGT+ZTdS9l3unCdouG/v8d8d+0tiyLyC0/Bi5Iwew9L8p8YM5DCGemYWtjGkFZdZxy5lN1y7uBp86DfLuxPFcGKQeLJMdTM8+haF7NvgfcX1rSzMI3jk4GPRHKmU/VNY/YlDlkYRoxE+xDv6D/VPrV+VQds4iNSa3As+pW7iN882sB3VCTaToW5ZR0l5uErh4tGL6Yk+hkDMpJbGshUN1lx2RfAYrbVLrPi+I0tKmYU58P0uQ0lbolVF4JrsaOqivBlZJHSPXlkOq4vEpuUymIyarLFzSX3C5KJSBeBIrsjb/qCiDuU/3cvtphO3eeDbDlSKOcb3YhX1pHyI7JvwJfnYkzfZJU3dY3Wi9M8Aphgu3eSDPHEndNpukChtEfrFfwHavq3tp5FO0FoJCnzt4ka7jN0cZph8lpJCinvKdqa/xBPHhKqsyKiN6a6J15HUUoikY2xEK32Qf5duoMo90Jx6Cfb0pLhkAk7OB27k86BUfHu1LFKntDX2b8ohqdPJeitTF2LzQLbYzdI4FWmPy65zNvdWJpfnwqKPbFro7F7vCwK35hX+x6NOWCFtP0l6BFCc2pKIoGVNHVh5ZdCdFfGrY+FYM8ccop6ipDUdSjPEB8yqo0El5wVJxycJHmUbRu5DzAKCdVKuVAv5w4zC/nbt7TX4IWwZnKU7W7eT18kQDbS9I1i9iY1ga4M6Mt27bouUOxG5yOfbGrbdELm7xnxqGrgOTh6+Oak1EUfZjvoDhUx0qNTjYMWTkW5SA1bGKwxaR2x8GNOmNQTmVvz560eNkx+Vdgf0psYEk2t7lUAECngFOfH5pReoxWNc5xlFZVWVYEqQhtKe1qLnUozNiXGjf5JztpJdybnrArPpZ42HOuwn2plDNH6d6O+7EnA/OsA3JlxyRfgaN+OQ4xFZ39w7EmL0sj7ynlqNHJqjTSndwnPZgnMlw1Ccop66ncELt3DkVDEdHDD4kqnjALi3u5P77ubZx28/CNMLAImovgreD6SIPg5RJmklVR22OaEt3KfM0jNv0StEgJ0VemkRQRUDf0du6TfsGASCRaHLoWByD8RJlGtIjYUtkLHGIeFzrNDtL4PkDt+wDV7wNUFzKMtZimc4I0F2D1Lx2K3XhCXiunzSJyy3yqrgKiq4joX8i8BV2kccpRQvRflPkIRIL6/saVUdvmUrSgGPrB5ssiBoPJX41yVGhEcsgKRi0IJQusYiximMhTtedRtNfHWA0IBvgi/o2ch0qIvjZrqVuZL3DQbkkzDFkxw0/p+wC1Wf4q86jahiErfg5cCI1eGszFsFl6a5ZJ6Gr4dpRpBg5FrmNRDrM2jBRs+U5TDv7XJTuZ/CvAFQg4bTWC5hLoa5yWX3ycXnVi7OM4vaqrFtTE5jUW8ZuKuZ2NIpFo8k9zkkvY28u9dD18rvIjqZQzV/leanrtJJ+CTLw3tQLvKeXAHaKFDGNKNVOEDv6bIkE5TQPND/Lt9iSeOJh8Gh6Hks+Yhq3BUQOezKPq7E8+3TjQDF8JpQY46ICEN3SjM1h+ZBRFuULurdxHeBA13sP2+EMoivJF/NyOAtui59vjDi0JW7cr/qhziWfLAHAZDq2PxhtLnCgh+u5lfnwhv18wQKlmHkg+dSj5zOMCx8KuUko1yyhkpQoWuGQZubUB88zN7Si4nHXnYPLpxwWOuLQ45ajSyJaRW6r76kUomt9RdDf36Z7EExezbic0p5Z2VexNtFag6r0a5ajRyco0g5s5D1EU7RcMeJT5HUw+fTr9KkwDzRMCylGmGSgh+lYJx5r6W6A550LmrX1J1uczbsY2JeZ3FG+NOwCdihSougeSTrdxQEx+QnPK6fRrexNP+FRQunkg1EtqjJWMct7UPxayfia4AiIeh9tcJmwp5dQXJOb8NuW0VRVwGwoEzSW81kqRgD/BUWTNxlmBvj7e5bEpZ57yvZjYinEel936X1qB94VynhU9R1EU37GCxKCE6BuFrCzoLIZvVIJyBCJBB7ezaaCleaAVHi0DrXkdhRpDhTZhJ6o0kgZzcXBdBIqiApFgy5A+VqWRloStL8a2gbLb8yywUHMJUtFlLbucdQcKwBfyG/qbyrorm/pbYAhYREPsMrGkfBLPqmC+z5EN8ULsm1/zQGvLQBtMdUOtZmsyFw9FkpOPpJyDMV9dvO6WgbZ+/gD+F4xTDgiPopGt0y/DTTeOgNPY39yFoQNfxLdOuyxP1VFCDK7l3MdzH0N58B2r5JZ084hNUt1flBED49DVkZijEkfAbRlo6+R2wy+sPCH/Zg6IJMeW0eRO7lMoaie3u6m/pYvXg6JoU38LLNWOx3DdyH4Ad+s6uF1N/S14uqAefu+5zJswXw4eSc6uiyCFyGw5+DuXnfwRKyDg9HAbiwVNRfTU0nEMOSfoVcfpVUXFRfzGIl5zuUgAklDIfl5/Bca35cxTvhcRBTboZT/vwwq8J5RjuC/JmiPg+FZQFBA9cVxQhFln+htTWjK0mSB+SoVGXBa+oairVOrrj29KFs8NCLtSoOoeSTnfwe1i14XrDRXJUqOTFzGM7+XZoihqW/RidGgVrrOXhq0/l3kzrCEGOkE3D7TENCaczbhOxuwx4tJKnKvSSaRgy6eFLoWdJTBDT1FXmU3eM/GMxtCBZkfC4fD6GIFIIELRxoFmz/KAX80/ndyuQ8nDafqwDMXGG2L2BlUzYfB5H78/qjH+cMpZDYYJ3OPbGLung9sZXh+D++UoUPX2JJ7o4HYGVNF0WcPZCEeJSiYFWz4ucKwF5iJRP78/r6NAIBLwhLwLWbfhRp4anbyQYXwk5XxsU1K/AKBY80CbfxVtbfRu8d5UaSR1utGJ1IsZ7bkw1WFpd8WTQqf4ppSmgebV0dthb/Mo2tdz7vNFgieFThrMxbjA4l1NuvMx/HKk/inKLk7yFRByernttQ+iqsennGP0KlZ2Da+zTsSXzLc5ySc4mcX7TcqJjC6fzPLLZHuDK/BeUA7U30Yhq3RYS6UqNlLwCn22OX5rIcOIGGxhErrGOHS1xCHeDG8P+meaGIas1GMtU8c9SbETLaapUcgqLdZw/Ln4UxjogASD6gwjXfYycsgK45DVpBBLXfYydYbRRFxJVDBLkkHwcignMXi5BtMEr3IAx4LOQ3psM6OQVcahq8khllhZrqXkkBUS6h9DGbIOayk5eIVx6GrDkJW6WDUuXJKFDCMwTbESXWp0Qw2GCTlkhS5rmcTUJD6q0IiLGCbEYAuj0JWLQ9fENgEn4j5+v3gKIlVsp0+XbWYUiokKkkEPBsCL9wY3BPXZy2EzYrCFBsNEn21ODl6xcMjJGkvlbGoYslKbuUT82Ul9LqOcN/hv2yToSiTgxRTUnWGOCTrH6VXXQqsr6prQofTlk0Dq/wURZJTzv/AW39Ac3hfKgdmKx/pCP7qcAjRdYB6voNgCfozVA2wv9S7ofNwsxlDvwvJVsLHUfsZSz/iD0D93rGfFZwS5B2cXiZ4h68Apj5Z89FqNv7ZwL2whw9iu6EV+R7FTicfTQufSrgoRigpFwgcFDhJDvMx0gAs5vmJwghJzkSqtRJtJ9FFGOW/o37XJ0o1I1NPZG5dYciOk4iSz+ji2PwV3qU4wqq0Z1Q8YhXX1bULBcPWVySL5Oy6HjHLe8Rf4JsX/QynHqdhdm2WqzjRSZxhKPRYwJpT/ZhKppZGWG5lgUldAmUZcHLY2rD4a/8sVioT9gn7v8kA8vl3qg+/dRRnl4H8i7/4Jj8PNDE0/Y3juFOms7Ql734SSiyE1pxhVJxlVZ9jVV9kVd+7STy++ZK1/OtyV3d/d/+7PeBLNQEY5k+hlvG1R/iDK4Qn4HA73dpqtqr+xgi9J3ps43wcc8t7gmO9DVPAjKQWQVCigcpO6jHX+5+BJCdFfEbnVozygoLOktLuCWs3alXBUlT5eoa73DnHohlJzH4tEon6eQHa8QyvQxxe1NHY4WDtu+nnvhh92H9a0Pq572nbvg4rCvLDscmpaRXRGkdMZ55P6pw9pWG/8cfdaud2Xll8tz5TuC/i2dcQ7OX5fH+/KuDFW0TK/nHfyxb6K0L8v5QhFwsautoiitKtMl6VPj35z2vjP+9Sm7FQhbFUm7FABJ9uVCduVP7BS/eiA2l9Pqn95TVPOVneeF1ENMVRnyuw6/1MroEojKVD15lF05Kna8xFdZRrpfeSY8flVmi2HyxdeYxReRApkx+RfgQtIwUlGyQNK1pU1t3f/sGvbzO0b5Has+8nqoKb1Md1Tjoce91fmcGvy/C45n9A7fUDDesNPVpvltm+X27Z15nZr3dMp0ZlV/IHy3h7Z8TorUNnfm9fcfvQia67SozlKD689iW5BueW9Pc0i7vINHnMU789VvufJzKnok63zZF+Bst6eRs4A//W81n5Hyuka6PVNCzV6dODj/ZpT9i2YYqVK2KUC4WbKToA44gdhB7hF2KZM2Kr8l4Nq39zVnudBVGeAvS2ZLpStwPuyAtIop3uAN+10+Jcnwr48ESo7JvMK/Ms6/IvjYSp7fG+bnnv+40q3mWaucssfyq06K7d+708792kAi47bKfuA6y+O6585sOjEoZ92XJVb6yBn6SFn7iq3/NnMVXf1D+/y9FKLpKuG0VRDEdnxiisQhqjQKfJ7nObK35sjf0/h5Av1WLpqKKIeQ59r/myOgs1sJRuFm+6qYbIVnuwrMI8ddDgzuXHgtfZzfxfKEYlEmTXFG59f+Gjvwil71KbsVBUHmt88B7izVfmTIwtmPtVVQ8gy0HlfdPz4do734a40yunh8KdZsyZnIT2ZVPgK/OMoa/q+oM1m1+kKq/Nm6OfMJGbLkXLkSLlyxHQ5srec2dmftuzXOHFY6+QBDeuji47f+GkjbaZpNmhAysaOXDli7kxygPZG7cvXPvR1IQS6Evyfj3n4uRB8nQjeDgQve3D4OBB8ncds7OtM8BpqCduP+D3Wsy7D/Y9oj43oZT/eiEA8x0HZvB2AqOPMRfKWC8HnlZ/FVizg+VRPl6+2PZk79+6ceXf/fegZgfYCCIC8mL7k4Zz5gHL+ftGeEDD28kqKJGv5llaA5mkUE1LVBxKnvfLP70I5rLwElRubpuxVm7Lr5fhGHIAI25Wn7FL5zy1NFQpJBjoy0HkvVkBGOYfpODe8Qyf/PMqctj/Q2vBUqpxh7nT9dDmy+JEhR86RI0XNNL7244Yt8w9azd//5Ke1STMNc+RI4s3gef53+jGzF5sdOfWBl8OYZck97D7zdlIPRbYlx57NTT+dnboqPmIuK+ADd1tAMxI1vT3tv0O89qYnXMzLOJebLnFcyMs4lpU8lx0IiGTkg38PcD2QkXh+1COwB+usFHl24JSRjwz24Gn3qa+LdjjjYHriudx0q/SEuawAgqe9FNlGP+7l8Kmfi2E0+0R26uX8zG0psbPovlMBY42a1+hn8Ss+jlPdnf6z/dm8effmyt///MBTQhBW4D3QacaSR1hxq/t/v2BP8HOWmLLs46RbgUBXk+jg6r7eV0YcFEXfPOVEFKXOOmM+xQr437zusUNlyg6VL69pqiGyfSvZCrwHKyCjnHeQcj4/zPjyMG3D8pupswyzZxiMBhd4JUuOFDnT+PastU++X5000zBLGuLAlnnfGYTPW7Lo0mVCgIsUreNpP43m/bS0oKi7s38oBL2dy01rbzmVk/oXPxdJIPCyv5yXCTOkj6UqvKvL/0P1BCAyBApTvB2t0uLHag+vxzY3fug7ChTcbX+m+z0rK6zo7YGDilA0tb31XG76R76jZBsabnBcL4d/B7k/Ky2sH9qh6OHzU9tbTGNDAPNJNJb60d+FQHEjUN2mOj35YvXVn3++8NNP5/+55y5OOd8aXf9p9oUf51342+GbBA9bAuJBCHIDRimpvckuvvUVmISUU9FaP/fSqim7X92EIwlGO1Sm7lT9xkZ7IeuPrmT+XhgP3odtoHdojjLKeQcp5x9HWYo73CjzV+eNsuJIEE+mHDlRzihxllHm2IgDHyn8Vv+a2ba/Oz3BtqUcxXWwQjAluW2wap4EhfCFQu+qsk/8ng+393L4W8ALSl2VREuJj+zG2u9o3hKUcykvQ6KZxMeK3p4/S/CBh92PdD96fc3ocqMcocCmKHc80PFy+H/+z50qBuvtiI9V19+nHcEYntRYqtfXmXDvKmHdiilLTabM/uXDz6d/8sm0Tz746kPzlWBzytuRQHX7+BeNT/7y7SefTvvT1zMI8+dNXbqEsG094cltgr80oBxrINn1P2wFJiHlrLI/9YHVAklSeT2jDmGHykcH1H520V/IlIHOe2DPeIeg5I2LKqOcd41yPscEXm15O3+angTTSP2YKUfO+C3ESZcjZ88ghc1bonT92ghzjpfDv4LcU9pBRVv4U9LT5VpZ6lJR3MoZLE4nFIkeFOcS3G0HmcDTbjYrIKlt8BH/mkr7siLH8mL8cK4oeViSryuNIb6lej8sznfCGjuUFz8rLcjpbB8aGe0T8IlRrBHk4eXwWcCLJ6UFeJu41ian8uKcLlBbFyvWKzibm0bwtBvxFK4vvRwU2EGwpQhFE9qaX1SW1A/0wSvPygqBmQpvPPrEx4ng/owwawbhgw8IU6YQxH+MDQgBL8D2H9WD8O034ncIhCmEKVMJuhoED/sx9wdHjyW78oetwGSjnOji9M+PECfui0OYMP0Qdqj88/wiWWy5zLz0P74CMsp51yjn30cY0/YHniMey58+IcqRij5SLxZ9o7f06GmCv9hmipfDN4gX1Pp8kfB+ce5XVM+/Bbj+LcB1FsM3uqUB3mrjcnQiGIN+Np52isFBGR2t8JZqCPUTv+fwEfz3p/4vpno7Su5zeTtO8XL4zB80/muA61/8XNYmRbYMsRSKojtS4z6QUHWeduuTorlCIRzrbE76f6mefw1w/RbxptVXw4v5XR2KwRSpoPOhr/OvHj+wWVhT/ddUrw99nfemJ7RzQQXTVg7n7wGuo4Uc5h4fJ4LDA4KaEmHeL3+aOfvjr36Bxyf/mPXhmvWDthyK61/UiB9/8RN+98/TfiHM+ZGwxJDg/Ei2bzW8mBJv9i1+nGyUcyLg0UdWC6fsmpA7zl+tFn63V/eDibknE7arfHpswXwfogx0/sfV/Bu3jrxbHcoo5x2knFl7/W209o52OpbKLhO/WPyN3tZdR6aO9EH+0Nd5Y1JMdHPj7rT4T/2eD7r0ejkQPO2/CPKoxEJReELh9fwsggdmMvGw1Y9klvV2Q3r4ge4LroN4q5HHWGoMNvO0J0WzqvuHPUCt0uL/7DvSsuJp/zXVizq0NeZRVfZ5kDsu3jeIF05ItwqzCW5PRyvUP/s63y7MgXK6VZYSXJ8Q3G11IxjlQ8L/M9BtPMqBoPbiCeH54ynOj6c4ih2utgRvzPvYx3GKy5MRt5wfE54/Jrg+/Y2ex1of2fXfewUmG+VscDk/9beoBdpv5h0wvH/xgP3lw/tObf50t/pvGnUI21U+PrRgtquBbNNKRjn/yysgo5x3kHLk9vrf1dr35inna701+06AbRSfEX45U7wd/+zrPNUHU9viOsbL/m5RrggFLjGshtrBTSt321UJER2YOaSyr+d4VsqRzOTjWSl6EcyPpHYi3iE897RXCaGKJyw5mJEInI4l3IE97LQj6B08YHfhCAUGUaxBzMI6+bOv07mcQTtNdHPDtJE+QJB4PvBx2j3k71zd17s4JuT/+bt6V5dB7ins7vxrwAsQ2T5aQvErYLmkHXgbqXeHFvNDX+eP/FykB47hPbyJkw98nP7i5/IXP5epI1/ub8zuTQw9kSH+5Ov8MSbeRBr/ZpuP/FykeKlPcC6TjXL2ed3+cPd4TjmEncpTd6poHjZ9evmgy5Wjzthx/My2f1lpEHYqj8M6hO0qnxxZMM/DQGbL+V/W8e+W3eX3kFZGOe8a5Xx+hPHtAcoJo9MF03Unbqf5zZYZcuSCb/UNT54b4ZczvmLwctifniAQAcrJ6+oguD0D6sft2b70BAgKEr9r+nut0uL/L8BtdAz5sN7ycvhnoJt75XDpiV4B/3ZRzn+oXqMox3ZlQjgcglZf8w0ywpeZ4GU/nebDxzazSnq6gBsQNDWJz8jL4WuKZx+fLyEn/Hg+N0PS01n82dc/x6DNrqwwt7N9Jt1H3BF7eDVefxTM4PT3ANdDmUlNA/3/n73zgG+qaht4StkgILRlygYFRNmouBEpiIjjdeCLnxtllU6GbChDQZTZJuluZps2s0lXunfTvffeK23S7NyPc09ym6YBisArI/ndH9zenHvOuU8Kzz/PrJL0vBwabNJ/94AXHfzOqcSRgT4n8zNb5bJGWe90NvX+dkIcxfBJbW/hNdRY6lHy3iZ81CjnXIj36L1v3M5jhftl9dBf1m52+RTv6ujj6gIRx8vV2dfV5djxnTP2vnMH0MH9vGbsgddWBpoL55ijj59oCZgp53GjnMmOPCsn/tb/Xs+7fQ75XZlm4IC8Oe+z1n724sU/7iH3h4LHlxfB5Kao5noQigso5+bJfJ0RZSA9aBEtpab82Tt4gqjEcUG+f5fkG92b1NY8h0vvAx0qcXSgz/nCHDjsUnHuCKOEdipxMoucgqaG9aiU36XG6rZnoH0tqB5vCnlwjNFyaq12Q7SgbzmDu+5NZd7hRgphKpsS1dyAIMiqcNORQw9mLTJ+c2yYWKlUa7VtctlrERwTwHeHfT7st8juXyZFtcplSq2mWda7LJR5X09NJSwPY7bIZVoEGUo3iDAb/FM8apTjk8gdv/8dk5SD+2W15a9rth34nODqZIg4kHVIZw+cOrFr7r71twMd3M+rnzm0bg3b3MjzidbxD8M68njNaaacx5ByJjnxX9xF9Xz1pwcVgJw5b2P+rA1O3+wb4Y8fbOIPGb+QF9iIZiTJNepjuSKd7qQQfi/SwYdMoy4Ud8a3NiW3tVQblFnDlxcZQ4mhEqIQZrEpnhUlqe2tpT1iuUYNEcSromQUlvREJU4I8nMvL4Jv/ZIWbxx5A7LEfd3KdAMOZqcNHPBOFL9ZXyZHodE0ynobZb1YLHOLvHd9NH+woAPDiQyf4q7nVMJkFjmyuR5QThjThH3lXuc0OR6NoDqQnYYgCLWm/PmQwLvrfpPzGD4OsELdzpGnv27kXgQls29zl+91XzSZn1BetCaCbWF8o4kodQMMMliOirpZqcSlgiA95QzwsRo+xe3OHzXKERalWZvKscL9stril9XrnbfdPOPge7bPioOZc7xcnclnDx45vnPa3rdxO1cNTETH/bx6wrF15pI5ZnfVEy4BM+U8hpQDzTmbd9wQLvn4viw682xFszdkzHovb9Z75De/WvTXn4N1V1HwS/iM8KY6GJTT2It+BYf6iYLfLUoUKxWtctnFopy53AAcyc2CSlwfxQ9pqIVQ0tAr3RYX3pd8PlDfUInA/0V2X8QPpNdUQMcTgiBvCfU1bKiEKSxKUG2VjnLSE3T+MmwqKvGZIF98eTEccLYgy4hyJjFJpT1ibD+/F+Zsi4/YFh9xoTCnTh/1XC7ptmaSDHRqv3Al3XUKAUdyGx7gBYoGkdyMqYhKBPBHcgPbI7n3c0uR8TPZ1NiWJgRB3hTyQMFAbPNkvAXZfWSgzwiQrG6qujQ2Ep5QiTiS20i65zNBfkPIeANgIo4M8N4YI+ChkvesLHk+JBAUEDK6HfsRzOM+Ap3HkoLvtyVsIQp+RIA3iAQfWFpa/wtgQcGPYvgOpxHBDEAC4M8xDF+wLrxisKINi5TY1owgyOXivBWhrH4hSmT3YcC25zcMToLdBU9gSUkyHkfGW9I9dfl3ZPzacHYrassZH+TXT+BGt9/ux0eNcjqk3XOPfGyUSY77ZQ3ul9VrHD64cno/5fxhn3MHDOFGd37W2ff8Acr5Q7t/+3b8rtcGgs6QXWumXXzz9VBzvRyzLeeJloCZch5PyrF2CpnsyPv680sRC7dmTn5TNMu4ycNAn5TxlbnvZ8zdmPf2jqK3d7De+XrtmbOD9VWR3V8JZ+XoK9motVpQkwZT0qAqoN9nCZGfJgifoXv1qRmy+xQmKaezHYLF1ZJ8NDpH/138diqH5DaVSYptBSiAIIhHRYku2IJKnMQk+VSVwusmbTnjgnw9K3SUczxPgtrjowAAIABJREFU1I9yqMQf0+IhojXLej9NiATvktzB4X/z4/iIRr2N5+f0hNsyARryYs0kf5EUdbEo93Jx3qcJkVNY5L5HRu0oLwqCv0mO+TU9YWtc+HQ2GSxB88BRCEsEQVdKC+BCjNpKu8xkyB8WVI+5vIBf0hOulRSczs9cH80fy/AxhidDcZHxEwJ9bGNCzxVk4cuL9ogSXwoNtoAlgiiExXxGp1IOpYQgSGJb84KQgL4dGs5DJTzD8NkQLTiTn0koL7LLSFobzu4X2kIhWAX5fZ8Sd7k478+ivC+Top7pv7Hn2NSjOaLPE4W7RIk3SguO5YqWhTKHB3i/GsE5lJ1+rbTgaI7obWHIMLpBILn/zfOF2dj2Snq6RsCqj1TiCKrHa5Hcw9npxPLi33LS10VyRxhUHxgR4L03I2lXeuIifuCu9MTLxXlb4sJxIDUv1L+6XIZW6L5RWrAjJeZOQWCGj4+dP2qUgyDIDs/jlrv69XbA7Vy1wG7DhVN7fU+7nN//w5VDu40ox9vVmXjK8XfHn/468KvPWZfPD3458tdXcDtXYxYd3M41w+3WLvU3hx4/0Qr+8XItPaTdminn8aScyY48a6eQiXacPw4Q2s5fzt/wbfr0dzLmgD6dgzrm2WbM31jyxb7OoKCq4KBvrl8HJY8Hk31DcnstgpOphxUEQf4qzhsLv6ZjegJ+8x5ghBhC9/wuNQ6qtIimehBnY9Dh4bYw4XfjUHaqVA1ihGulUl1EMFpZ51KxLg/8SK7I2CGC1jOMQP1Bco36l/SEfnE5VCKvERTUUWu1hPIiYzuQv5t7WSGMquY31t6BMIYGePpUlWrQLDNYhJBWU7E6nA2sKRSCNdPfJSstT9wJ+06otdrguqp1ERwUp9y+T41D47Z1Kr5c0j0OLc8znU2JR20b8I1mee+l4typLIppbU3BT2X6XyjKblf0oUxaR+vm2DCwByrRhkW+UlpQglqt8sSd+zKTJpoMiqIQ5nBpN8oKm2S6Yo8IgpT2iH9Mi9fl1qFT+VaVQbEgCNKjUl4uzgP2EtSEY0Hz+CQhAkFA8UaMWjI626+UFBSJu7Ar9b3SA9lpfQ4vMv7d6BBYd+BWgNTxvEzAVVTiKLrn3oxErB4BgiCVkp6f0+NHgqaqwPk1KdgfQZAOhRyryn25OA9HxnvorXdwxbCmunsOQnoEKSerrtjKcQNmzsHtXGWz+40Dx36mnD905dCeHbbvunz7ucdpR0PQ8Tnncu23Pd9u2WD31TYfVxeCq9NbTh9ZgpQrPejsXGNz9g1zw84n3FnzkLjh8ZrWTDmPLeVMduSN2MP5nZuOKGs7haE1x37PWvZxxjwT/TgHck/moi2N1/Di5Ghtc3FBbc660MA76HIdf6Da5eP4iKLuPqX1R2Eu8ERAVwVGObc7oQBvAlQ/qe2toGHn7aoSG86ABs/CPlNaBOlzuFCJO9Pj4WwUUCyH3I8DqMS5vACo+2ulki1xYX3WJtQk0ILWG+xWKf8vJdZ4G2RQbFCsVILagAr5bZ+OSngvmi9WKlvksp3pCbtEiQmtzR0K+VdJUYBjKIQjuSKFRpPR0fZbjmhnegKtpgJBkOS2lvloDaGpLPKvogToNTtfmPOGkGtJ9xwCktsTEARJ7Wjdnhz9W46oRirJ6+p4ETYfNRQL+hQjA7yPoQnzZT3dZwuy92QkUmsqFBpNhaRnVRgLfHBUwrhAH1geGsRO+d/sJyU4IRrx/WdxHoIgVdKeU/lZ/5cS615e1NArvVZSAOJ4qMRRgT7nCoDRJb2j1TkblAaokICu3Ydz0oH3ikocQvf8NjUWQRCFRsOqr/4pLT64rkql1RVs9K0q/SU90a2sSItoG2W970bx+2Tue51dB/qB7BElDQWxNWCqTxMiFRpNu0J+s6xwlyjhRllhu0Leo1J9lhAJqEtPOfDTT2hr3peRuBz8OhGW8BnH80Q9KvDZ/ZKesCKMeduPz0iY2I+PIOUgCOKTxJtg/67Fr2txv6wes+vVbw5+7evq7O3qTDjp4Lr3u8sHfvU842RIOd5nXQgnHc7ZfX/RaafnGSffM86Xj+9d4rgZohJu5+pnj69bwdhoziE3U86TLwEz5TzOlDNqD+dScBLSXqxoK5XXFdS6Xs5ctCUD2GnueMyzLdj4vbypWNFaqmkqzi/PfE1wN7MKijhfJUVhDRB6VMpD2Wm3RRzAPQO8UVTih3FhUDNFNNfPHZg+bTLuleT2fUocrEfcrpD3ZXeT3DfFCGCGV71M+moYS+cMQtWVJbAbAaWLIEhaeytKCQZ9HqhEWM+wR6UCZh6jJHMK/uuk6C60Ek+NVHJbNUnB7xIl9qrVdVLJ5riwmRzqTA51bQQb1BIk45eFBueJO6slPUsFwTifazivK0PpntuTo7VaBHjr/G/iyPiJQb5hTXUg+jiEAeoE0jyGBXjB/LLolsY1EezJLPIifuCy0OBRoFPYAHlS8MvDmBWS7mZ57/akaFDOkew+Kdjft6pUrdXeLCsEO0cB5Q80HtwpM6Wf2w7T62T8qrBgqUpV2yvZnhw9lELE+d54Nsh3dThrDpcGAmWoxMX8IA2iLenuejsKDSEi47fFR9wyzMg06ilMUDtxCN3zm5QYIO2O1mksMs7/xlQmOaoFVMf2qyqdCq64TQjy+wvNnvOsKOmzn/ndgKUd/y8lBhLM+CC/uNZGmVp9Ii9jZIAXjuQ2IsDrWJ5IrlaHNtZB6xG05cAPdx4PxH7pPkSy+/MhAU3yXpBjhYbs3NZGiD2+0cmjSTlaRBtWkPKsw3u4natfPfgJ1/NvFv4i+dIx79P2vmfA4XN6/8ADXvc958Ii/hlF8/r90qGxu9fhdq6yOvXGKoY5gdzsq3o6JGCmnCeCcuQNhYq20q7AwKylWwdjzsl77Ut1VY6qsQhpLCosz1x3Z8pB40s+TxQ2y3shN0hUym9TY+G3fBNahIyfwSJPRJVf37tU4rMM34DaSjiDd2WpcR9NNG0KKEhD5qASh9G9sN6f7PrqvhQhCmEejx6JZmKD2NWSfMMwESsmKbtLFwPkXVFi7BqjEoPrdDth1lXjSAYABCJk8dDugiAIq77qtpSDtr+A8UltCnlpTze7vkZnpSC5fZca26VUSNSq5PaWxLbmpLaWuNamVLQjWExLI/DLUAhTWGThgEzyN4S8DoVCowU2j0JxF768GGhxk649svsWlBqD66psgv11Y8j49VF8uUZd1ysFV9CUe+jac8pKNUk5lnRP2A3eo6IYCB9a5qgE9Bw0jbegeX6VFIUgCKe+BqAkhFGSWywKMR/EhuJoHhjlhDTUgirSNA+c7w0/NHBqlyhhKIpKFjSPL9F5IpsbINWBYXrK+S41FlLOZBYZQZDibvHikEA9u+AXhQQWokZE4LyjEPQeK8UPqXGoL1KPgFTCy6HB+hyrJyKTHP6DQRBEo9V4J3EXOmyyP/4j7eJR/wsH/W/8eZkacSog1TUw+UxA8ml60ilawikqetASzgQkuQamnGKke1KCAq6eIV06Sjp/aLX9B5MPvrkqyNbsq3rybRiPl1/p4e3WTDmPM+WM3MO5zExCOks0TUXKluIbF8jJi7ZmDsJpFbvww99uEHMqM1rr8uNL0taE9C+pZ/jtlkocHeD9W066FI3oRBBErFTuSI4BlgM08kOn87BbyO6bYkNzujpqeiVb4yJAYjA4CMNoHgez06DppVet+hUEyhhkFdE81kSwyyXdRd0gFgQoPyoBRyGApXNF0KyCIMg3yTH9cnCoRJgjDcNBPomPxFHAWpZU4h/61g11vdKtA/O5qMR9GUlwM1K1CoT1gNQkAroofl9mEnRXIQiyPyPZhBEFe1iax1Q25XiuKEEfH10jlXydHI3zufZLeoJUrepSKvLFnbldHfDI6epI72hFg7XBciYpx4LmsVQQdK0kHwtnSetoXWrSY0V23xoXjiBIUF2VDYukc0VRieujAeXUD5pyhtI97TKSEQS5UVbYL3pJ/5iWdM+dacA5GFxbhfO9riNX3+uw2M9HceGmKcfvhh9a3XG3KHEoWqAPo6U7U84UHeV0LRYwdOhGISziMwZSTmmP+IUQ/Ri42yeYckAcmUadn5vu9/shrzNOvudcztn/4HCVcTCs+WBIDTh4xschQZ0dPf/8pau+Z+w9zzh5uzr/eWHf60GbXw15Or7EPzzFaZ75MZKAmXIeZ8qZYMf9+G/hRWaSa0Ditr+EM11CnF7+Ju2O7qrM+bYxCzb/sOCTKSfPTwjytQrymcDwgUpIp730ug3+OCLA+0huet/3SUTLbaixy0zeJUrcI0qCx+eJkSCPGv2+jqN6/IVGeKDRuCp6TYVdRvLR3PT0jlas8k10S+NzHKpOgemUE/FYrghiR49KxW2o2ZeRdDgnPaW9BQt3zehoA5GzhtujEGZxaIJG4PRBEESmVhPKi/eKkmg1lVjZG7+qMgsaiOTodyPNYzTDJ06PJnKNRtjccCA7bY8oMaSxFmboIAiS0NoE8psMV+x/PobhuzaCPSrQeyzDdyqbcjRXhCAIpbocR8ZvjBHUSCW9avXKMJZRv9KROlmZphxrJmlFGHMY3Wssw3cBL4CJxqz8lBY/8BFwaGPUGqmkVip5G+SioxYpCuGvkjy1VkuqKoMAOjrQ5862HBwF/7YwBEGQlPbWJQCn+lu2dB4rBoIgOV0dOt6iEFaFMWFQ0XNoWWoTthw95ewxoJztg7DljA/yS2prlqhUu0R6FCa570yPl6iUSW3NsIUqtOWU9IjnG6WMPdmUA/5R9Yh5Ptf9Lhz0OXfgD7tv9l8gOHMh4lQf5BkfhwUNP7sLjx856usKYpN9zrjs8tyxjmdOHTdD3tMkATPlPM6UM9mRN8WJNxU9JjvybJwF09/c/s2cFanzN2aaYp2s+bZh8957a/aL0+ctsnS7fAf9Dd8aQvf8OjkaQxx4otJqDQ+1VitXq93LinThvST3b1NiYfgngoDsI5VWi5EKgiC5XR1rYBaSITFQiR8nRMr06TkD7yrtEYNoZcNb4DkZ/36MoLxH1xxUg+4N23BsS9OMga0h9JMsDw3u0KcmadF8K5W2L+2pUylfGXbHOrxk/LmCbJlaxW+s+yxR+GFcGKUaNKbwqSzFkfHDA7wo1aAlVkRT/fpo/miGzxtCnldlyYXCHH3WEqwKCGoff5EohBdHBHiz6qqlahWxosQ2NnR7UhTMIQL2oYFOKzTR7O8SEDWc19XxY1rc21G8ayX5co1arlajXeKBIe3ulAOKD5GhMzGjs+17dJ6T+ZldSsXJfF3S07ggPyKalh/V3Ph5YtRXSdFJraDIzZWSAgC4BnE5fR6rf0Y5NA9LuucPaSAXr1nWeyQn/XUh93BOOuxr9lNaPEzCwijHODGeSngJ9VghCLKYzzDxC6P/9G/71qMZl4P9TiMIUlOS73XWxeeci88pu9M3qI7sStSQY4w4AHr49U7+iRfPnfE54+hzxuXin3vfZW155TH6Fm7eqlkC9y8BM+U85pQz2XD/zoJpb22fPnvhtyjoZPUHnez5tsL5G9bPXTpt9oJp816wdL875QwL8DqZl2n4H+ztzoVYhwdUi3ycEJEn7lRqNdA8A3O2JSpVTEvjqxEcEwobveu9aH5OV4dcrcaoSKXVyjTqxLbmlwTBJowZUGOR3T+IC8sXd6r6EAXpRdcCTZEGWHEM1duy0OC0dmBkwlYE0KZRp7e3gvScO2tECuGLxKh6mVSJdsuCkskTd4CKyaj/a2UYM62j1XBXErWKVF2mm5ZKHELzJKNghCDItvgIHM1jKN3ztxyRVK0yvIvdUG2y2yiYh0KYy6Wz6qu1iO7h1Vptt0r5fWostsqoQG8YfWyfmWwyLgfOs4jPiG4ByAVfWlQOB7PTdCVzKITZXJrhAARBAmsrrZgkKGEUiEHsDru+Whdz43fDCy1q/IsoAU5iQfP4Am09FtpY17cTvxuwuuM3MPoYNR09w/C9XJyn0mpglr4GAaDsWpA1Blbo0edYlfSIQQw7FQQPYc87IcivBI3gqZR03/nT77sLu53mgXv0KUelVGbEhPqcO+B32u68D9dF0DDQigOvHAipPcosuHbliu8pe/fzDp/QPjUHo5gl8NRJwEw5hpTwuJ+jlDNt9sIZsxdA0MlZsAnmW+XM3xS7ePOW+cumzl4wfdCUg6N5PMehhTbWFXd3FYg7TR6F4q609ta3hLx+yoYCCvvuykhk1lfniTvyxZ1uZUWfxEdawHonhkrF8JxKnBjsvys90bOiJLerI7Gt+Vppwbb4iDForrJpnQRvp+CfY1NdstOiWxoKxJ38prqvkqKGBphwVBlPQiWOC/T+PjWOXlNZ2iMu7REH1lb+kBo3HrVPGA823Co8pxJeEgQfzROltLfkdHXcLCsE5h8seppCsGGSdmckxrQ0Fog7uQ01nyZE6qBBt23Ci4Igz8qSzM62d4QhMORoKM3zLWHI1dL83K6OW4ac43kZ0w0rDZraw6Rg/x/T4mNbGst7uokVxa9HcocYDqMSPkqICG2qeyOS27c3wwH6zcxkUw7lpMe1NpWjctiRHDPcsOElhTCVSTpfmJPZ2SbqaDuVn2kFiuXoCYNKXBASENHc8F1qnM6qR3b/IlEY0dywvC+dmziHRw9vrgcOOKyMJNn9/1JiI5obXuAblDOgEkcGeG2Ni2DWVVdJelh11bfKUo8y+DUYHeiDLy+6WV5o4jOiEjdE8zkNNaDg9R0Z18S9jwXloH6r7kRegP+Vs+cYSS78+ttRzkFezQFezQ0Pms+lA9+Qtr/K3WQ25Dx1Ov7+bSGP+wxmynncycZw/3pbzrTZC56bvWD/onWlr2zPXbA5d8Gmctud1CPnlr3y+nQ95Qy99segygDSPECYMMntLocpfwrQqdi95P79DQZqWewKhQBUoG7FQd8F8qhBswX0GPRdegXft+Lg9wnvBeuiPRzA0gO6MRi9a1JKJPR2DBdgeBMmASzpCZOPyRPQaAIVmsnx8N27qnzD3ZqUQ78BJsJ3wB4Mn9HkukZjUIuUCdFh16FgDaeFErhDojhcF8NNkxK73cVH35YDrW0KaY8oXXSVl3NE0IjGHZvwWB0KqT/Grf2bGbyft+8N/pa1PFuzjjdL4KmTgJlyDCnhcT/XU8702Qumzlmwecs2CT00a+lH+W9+I03MbGlvW2+7Zcachagt5/lhf50bbGPO2+kD83WzBJ48CTwulANYR6uliRLt6aGHQ6oP9LfoHODVHA5pOMjM/4lCtGV9vSz8vZXhtmsEm14xZ1c97pYJ8/7vVQJmynncycZw/waUM2POwo8/344gSHtQRJcQ5Al3dYk3fvDRv0k5sFHU46sXKQRQy87IqABaX7mZ9n08vk/6kHYOW5be5+QPW+CPOOVo1RplfXNnQkYFO1QUyNxLPDjP7Zuf/D2PBeUc4Dcc4NcdCKk7wG84zKt1DBC+Sjz84jnbD46/+93x97//3fYTIqCcleFm1nmaMozulQmevPH3RzmT7LkjdzFH6I+Ru5hj9rAm7ef0C4k1VMP3fm7twB29m/XMHvYDnNNwKhtH3rh97NG7WVb2XMPrkx15z+xlj9rNtHIwvm407AH+aOPAG7OHNWYPy9qB90+mNaKcz77UhZKif3V0dP6LlDM8wOurpKgvk6L+SajEferFB3I7lbiIz9ibkbQgJLAPdKjETbGhv4oSh8Eekw9koSd0kuEBXrtEiRtjBPf1C0Al2saE7nqoAn90KUer7ckoqDxxrXS7c+6738Yt38p7aaPfG5sOfrh+576PL13546IX4xQt8XhguitZeAnvfejEvt2fv+P2xgbmSxvDFm8MX2kbtN7W/QvbfSds13E3rRGYNb1ZAk+HBO6Pcla5RhHiKn2Tqn2Tqv2SqwlxlYeD89ecjZpkz7X5Z3q6PwZZO3DnHg49zy/eS8ma7gy6cD/Yw8aB95wL/0efjN8FxatchZP29wHNVKcQB1rOpbDSl05EWP9PQMfGgTf3kOAYq+Akp3DhkbB/sugjSzloWHGvWl0g7rRhke9Lz/0rEEAlWtI9D+eAukH7QaaS3nhDxpdLulVazbLQe++X9K88yL+36LIwpkarFXW03SkC+q7bI+MzO9tVWq3psgJ3vX0wAx5ZymnE0/Pf/ylnwQcFCz7IWbA5Z/6mnHm2+XNsC2bbCl7eyNr6ufcpJ/zFM26XzhF+Px748w+hazanzd9YOMs2Z65t9lzb7Dm2ubNs82baxr5kS/jc9gM/M+g8HTr+ybPN3OsT3QflTHHkHQ4uMLQWgMpsSnV2rfjTm8k2jjyb+4aSZ+04n95MaemWi2WquYdDHwg5GXLSJHvuSycjeDlNCILYUbPH7mFh785w4fcq1eJe1fdeomftHqR1ClvC6MTKnrvaVQjaL7dKt15NmvAPFr0Xyhl+8cz/Li4H7RCOIEhJj/h5Q1vIYLTOozAGrTpzvhC0qzwKe17CXVEI5wqy0V6hJLPT6o4SIL4XzQelXqSSvuyqf/DJkvH1vVItol0fHfKwWPnRpJyGv/2yXv44d8Fmk4WwcubYihbYRm74wuekvberA+vb79OWfJA95zZVs1Diodravk8xu67MoPMUSOB+KMeJdymsFER+SJTeCdX+SbUMUX1tJ2h1VNLcs/KMcOJ9u64m2HF+8Mlolyhu9fyb99tDoJz93JVnhJGFLbd6KR8Kyhu9u49ypjmHJJW3t0kU6/+MmzTAmWUEKA/kRyt77osnIspaJAUN3atcowwNS4Odf9CUM33u8yMunHwolANbOhgpMIxyusULYFemO+f7mJzEaE6TPxpO+w8mMbyl/1QjA73PFGTpKAftrAmV+vAAUPjYhMaFUxlOYrhheN1wOcN3sfPb3Y4NgCeGw+46p9G92I93vvEO72KrmxwDL1KJ70aB8sr/kHKwmVHK0Wi1oGkoti72CA/k5BGkHHGcKHvFZ9nzdWUhTDbjzZxnK1qwKeq9Lzj//T5t0ebMuRtNDoMXM+fZZs6zvfG17erQp0DJ3etXf/P4J0wC90c5vwtKQN3VevFkR97830JnHRT8n2d6VZsUKANWwXSXECPri40jz9qBe1cbj7UDz8qea+XAHb+P/a2XqO2+KcfGgQsmHOBHm7if8/LJyLACUMX1ICNv5K4+ypnsyFt8PHzFaeE0U54ya3S2gaE8EEfgcvBhTa57O2qZ6hSy9GTEyycjpzj1uees0W3bQJnYc+/kyfp3KYdKHE7zXBgSuIjPGEn36qeE9JRT3N01m0Mdz/BZJ+ROZoLe3cYGACphBM3zJUHwPC7N9Jd+0N8Kjx6gFaXR7VbBJNgm3ZJKXMALfDYItMsGYTRGIcPgyoClyfgZbPI6IXc8wwdHwVsFk0YH+urmpxKns6m+aO9JQnnR+CA/XTstKvHzxCjX/AF1WSiEMQHeSwXBc7h0S6q+YJ1eB48I8LYKJg2heUwK8l/MDwLVgIy2hyZRjw3wXh7GmsYimZCSfip0e8SxDN9ng/yH0DxxZPdZHNo0FqWv25ehuPrdZbArCuGZQO/XIrkz2RQTMqcSh9GIayPYL4Deme64/o8zIsDbhkm2oBItqMRpLMpMDs2wgs4QuscLfMYrEZxhNOKbQp4pykG7oYEP1MSnqRM+EKbPy6HB1kwSzt+tvleqQZ4yyin+wsGoxOdtCWaBbfoLmzPn2d52gL5UaNZc26iVtt/8vckMOk9dZvUTBjF3fZwHQTnZtV0jdjGtUZIYvZsVKAJ9hXwSa+YeDsVUMlT5i4+Ff+GesvKMEACHKX+WlQN3ziHBdmLaCVbhXkr2slPC77xFbT33ZcuZZM9dezZqPzXnOKvgg6uJ05xD4NJW9twlx8P/jigrbelBECQkt2nb9eRZBwUYma05G/WNZ7qRTQWG8nzjkX44KH8vOWvhb2FGyAKXcwnMW3I84qPrSYeC8g8y8padisSmNRpv+ONUp5B3LsZ+5pYCfWQ2DrxpziE7fTO33UhecUboHJB7OCj/P+4pt5Pe5H+RcqjEFWGs1PbWHpVKqlIltjWDGscYhegpp1nWG1BT2dgrlahUbXKZe3nRFIMwHUu6547kmILurh6VqlOhCKqrXB3B7lPYNI/n2NRLxbnlPeIGmZRcXdavjDKV+AzDV9TRlivucMpKLesR96hU1OryicH+oU11flVlsP8RUJwUvH91WaG4s69AH4Uwh0v3ryprV8glKlVDr/T3wuzSHnFmZxsIK0brC1dLJSqtBkEQpUbTJJO9CftGkfGVkm6ZRm30sJ8nRpX0iCUqVY9KGVxXBZp2YYRB9fhvcnSjvDeyuaFS2iNRq8ok3b+mJ4IO7XAM6h3bn5lcIe2RqFTtcrlHRTGomIfNYHiCSvhsQXa7Qn6mICu0sbZLqaiVSkCNYJrHi4Ig78qS+l5ppaTnakn+fFO9zSezyKfzMxvQT6RdIQ+uq1oTwTZca29GUnmPuFsJOo9GNNW/Fsnpoy6SO7WmvEOp2JmWkNbR2qNSprS36vqGUj22xodndrZLVKpupaqip5tUBfpd9NlyqMThAd7/SRTGtDS2yeVp7S17REnDBwZxU4lfJUWVosLsUio4DTW3uquqnypbTk9Kds6aL7LuaMi5K9MMHJA5zzZ9oe2fP9gujzSbc8wSeKIl8EApZ5I9d4YLX5AHwly8EqrnHtJRzlSnkC3XEiNQx5BGq5Wr1AnlbR9dT7Jx4GG638aBN8OF/6NvRmEj6Emk1SIarVat0RY2dUsVasxjBRX/4eC8mvbebzzSx+0DuVeT7LnvXowrbuqhpNYaml4m2QOHVHBGvVoDGhRptYhao61olWy9nmTtwJ13ONQrsdowrkirRT64mggDYma4hLRJ5B1S5Y++GTrmcORN3M/5Ap9S3iKBO9RqtRK56gAjDzyIHtpG7WLejKlAHXkKhUoDCu9rkW6Z6igr/3a2Hwip2xuCAAAgAElEQVQ6VuhuNVpteat02/XkCXacCXacT24kV7VJu2UqmRI0IdBqEZVGG1Pcuto1ysRs/xblUImrwlmtCtktk5hcrYbdLutlUrQgMmpu0VMO7Gyl1Gh61WrYGCG8uR5rNbU8lKlFEA2CSNUqmQZ86EXdXQAg0IYJnycKu5QKpUYjQ5fQIEizXPZ/yTE68wMVtK2u7QUfjRptRyVVqa6W5k9nUzM621pkvRtA4wVQs25LXFiXUtGmkGO9C54PCUxsA/Y8BboxlUaDfmyIFtECvUslTmNT4vWtPREESWprWcJHW2GT8U2yXrVWa/ik36bEyjVqLaKVqdWwaWh2V/tMCDqoav8N7X6qRYGpV61WoQ0i9mUmYz1TN8eGwaeQqlWwxWlqe+tcLt2EyYdKHB/kB1t/o7/jAMIyOtrGMHz2ZyartVoFKi452k++uLtrHWiv0WfEmsGhZnW1w51I1Wo5upOkthYAVahxBV9WpNZo1FrwLHCSCkn3pthQHej4u+V2dSCgVRngP5VWE9XcAPqbUgg/pcWLVeDLiRyKVN8gTEc5FMIMNjWorgr7hZFrwNrBtVUjMdpDDVq7RInovzWdMGHDEJVW8xR5rBrdqJkvbjUZjjOQXe7pSu4sW+om27V8c3TOE63j72rqeOIHPAjKKWjonnNIsOR4+LLTkdeiyuUq8F/efz3SoO63ceT+6JuhVGs1Wm2HVNkkBuig0SIKlXqHR5o1ygc2jrwpjiG/kjI1QJFrxb2q5m55m0ShVIOp4AvG5VjZc184Gh4oqkcQ5EZ0xchdzMmOvGftOL/4ZXbLVAiCzHDhQ2iYZM99/feYxPJ28D+pStPao2jpVsAx9V0yGwfeVKeQn3wzWiVyBbqKXKUR5DWtPCOEUTgzXECwZLdM9YtfJqSc8fvYP/mKmrvlCIKIZWCHHVIlUGZKzWleIZY/P2IX0z+5Bu5ZrtS0dMthXJFErjocnH+HmOJJ9tw1Z0EnoOr23k9u6ijnM7eUmnYQ6qTVIh1SRUu3XK4E6j++rH3BkTBj0LknynE99mDicoCi9Q1tqldqNddLCyazyOOD/DzRzo5xrU1TWGifIwPKyenseFPIG0L3fDWCk9beiiDI5eI82NIc9swSNNYNDfCaxqJcKy3wryqbx6PjyPipLHKhuFOhUf+cFj88wGsk3XNnekKDTFrY3anDICphsZ5yFBrNifyMUWiXhlsocyIvA0GQ32GbTJK7R3mJFkHOFGQCKxGVOCHIz6MCOF6FzQ3AKUMlbooJhd22tQiisy5QiSMDvV2xuBz/mzprh55ygGkHuMbwLwmCCsSdXUqFS1bq6ECfOVx6XEsjgiCk6nK4HNbjPVfc8XZUCI7m8V1aXIdC3q6Qw55QowN9bpYVIghCqCjGUYkLeQGk6vKrpQXAX4PZxjBzDrp/SDkIgjDqquZw6TgqcakgqFupaOiVfhgXjqMSJwb5ncrPkqpVEU31szg0SEsWNOL1UpA9kNPVAcCF5DaXS79cnOdakAUMbGT37UnRUrUK7YoVNzLQZyaHRigvRhAkurlRF1ylpxwtgjDrqmyYaAg2Gf9KBLukR4wgyN/FeROD/YcGeO1IjulUAOgBlENyH0L3dMgENZzY9dULeIE4kvvyUCanoUat1ZzKz9TJloJ/OTQ4X9yJIMiZ/MwRAd7zuHQIo08X5dSeuJ75/AcPg3JyZtuy3rG1JW9ayzerebMEnlwJPAjK0XNI39+klJqFqA62ceS9dDKyS6qUqzTeidVLT0bgfmQsOR5+TVjeIVHUd8leORsNw2WWHAeBtwiCpFZ0vn85ftxe9sIjYRfDSsS9yn9AOdBUQ4yrRBCkSSw/wSmceYBvtZ/76c2U+NL284JiSEIT7DhLTkSE5oPv8c4BucN2BmO2JSPKmbSfu+xUpLAIaGVBbpPt3wkT7birXKNo6bUIgjR0yWz/SoDR1hjlqNSa09wia3ve0pMRQtSOlV8vfuHoADTRG4HuTDlxJW3LT0dO2s89yipQqTXdMpVzYO4ze/uXEbonyjl5+MFQDs1jWRgTQZDsrnag59AgmAlBftGodl8VzgK6WU85rXIZKJlDcgeajOS+LT68SdbbppBPRf1Wdqjma5RJr5UW7EiOmcOlD6OhvajI+P2Zyb1qdWRTwxI+Y4kgaIkgaB4vwCEr5dbvxvHcDNhYAKMcv6rSPrMH2f3NSG6jrLegu/NFQdAsDq1S0qPRaoFyRa0Fi/gMqVpV3N31WgRbZxYCCj6qSwm0MkY5owK9z96VcqjE71Jjgbu2qnR0oDfKPaCbZotcptFqxwWBIGWMcv4uyde1NaDgRR1tCIJsiBHgaB4oToFkrrIe8aXi3E8ThNPZVBDcMxBx9JQGKUfU0bYQ2nuoxMvFeWqt1reydC6X/qIgaDGfMYdHJ6Do+UFsGLTEPMPw7VYqupQK2xi9bQYViE50JPeQRvC7fSgnTbc0hTCLQw1rqlNptR8nRILN6ymnuLsLMKXe42aPfo7+VWWTgv11s1EIx1HWBJTjf3MuyitdwNUVPwfd4SI+48XQoNpeSZdCMYzuBaaiEn9EO5OTq8uBtxH9vVoWymxXyJ+u6OO6UzceHuUw37F9j26mnCdXwT/xdprBPOCDoBylWlPfKavvlIlRa8otU4c9LdvGUeeNOsMtQhCkrrN3243kD64kbruetOVq4nt/xoXkAseWc2Au9DH95At6X1e1Sdf/GfcM6oeyduCO2c0ip4D/ajGP1SBtORP3c9ZdiCluBgE3R5j54+04MEJokj1n7B4WZlCZtJ+74rQwvMBEjpUR5Tyzl/2Tb0avQt0hVb5zMfaZvSBO2Qp1e+U3dKs12utR5TARHaMcbnbj3MMCGH382oVoBEHqO2WfokYayFhGf96Zct65FDfJHjzFzIP84AxgyvJJrIKmrL55/g3KsaCBQBMEQWJbGnE+13Wqzucaowa47Xamof2o9ZRT1N01h6sPUKUCt0VmJ1DwMGp1fLCfd2VJo6wXekCa5b1OWakADvxvXistUGlBY2r4ywD/hH4lV9CUEXTnxiinXxQLlfhssD+pquzWL+GPafGnCzJVWg2pqmwEVKUUwnIU0aKaGyYD0kJ7T1IJS/iMRhkwod0L5RAwEnLNy8D56kXhd7NWCvB9fRTfkHIuFuXqenf734Q2rU/QtuQ4KnEmhxZUW9WGqnMEQSok3d+mxo4I7B/QrUeKCXqP1d6MJB2OUIn8RhAbZ9jYHLrAbjkBv0xECzNSieujgLWyFmCHvvwPZiICDOpWjHb23hAN2Atix2iGz98l+QiC7BYlgrv0lPOrKBEbM5bhewUd45iRrHtA9PY3Irk6W47fzZdDg2tQ3yL8BLHPVKFWN/RKp7AoOIPU/ZO5GTi/G7r5H2D0cYAXLtAbx0CPQG9cgJcO+h+1HKumG5Ssh+OxypltS9ls9liZEedJl8CDoJyKVunWa0mfuaXY03JSK4GHqLajd92FGBi36xkPvO+3e12NLH/uAH+qU8iVSBCcmFbVMWo3cELBY/w+zvfeIsNM8kFSzgQ7zofXgEc/t068/s+48Xb9bR76+QdPOaN3s05ygB8hNL952alI6NWyceRNdw65HgV2Hl3cCpkDoxzfpJp5aPy1tQN38fHwWyq/USzbTkzDGAt7THhyZ8pZcSYSGr1mHxIQ44BIgzPrR/zaJyswyb9BOTiaB9SXKe0tlnRAG+CgEqElANS6Rb+XWzFJwOgl690UI8D53wBj/G++K+SBqF6NZjobKDYclTiM7vV6JPdgdhq1urxSAiD1q6RonN+NcwXZSo2mXCJ2zEo5kJ12OCfdOSvNPjPFLjP5ZUEQiDUx8FiNCdRH8kL17H9zR1K0SqtNaG2q7wUJgB/Ehem0JgV0BYdemxWhwUBzU4k4f7dtceEdqIfFNOVgmeT9PVZDaJ77M4Aj5mppgU4OFMJYhk+DrFeLINCXhNlyBlLOx5ByUHGNDvR5L4p/Ii8jsLayRS6TqdXrIrl96UsYjhh4rD4H9hWUV6hEWk2FFkFSO1r2ZiQdzE4/lJPulJVqn5myJyNpmh7m5nDpGq22WS6bAVOrYDIayV0Xc0NyT0BDkfZlJIEraJ/OaUwSqx6Esm1PigZr6SkHOLz0JGRJ9zyeC1yEfxbnDcUS3Ehu+zKSdJTjf3Mxn1HcLVZpNV6VJfsykg7npB/MTnPITNmfmbwjJQZlNeIQuqdjJrDV4cuLhtE9gTzJ+Oc41FbUMPbP43ICvHBBvjiWP87fHed+GXf1Au7KOdz1P3Be13AB3jgWCccmb4kNq0HB9Hb/a931Ou6uIwY/oCc1N3/tl3dOI7+ncBw4GM08t/3zO9tl5ujjwdgDzGMeXwk8CMrJqu0asjN4gh1n2C/M9/4EUcC37BY/+WZA5e2BUk6nVEmMq/KIr/JMAIdHQhUhrpIQW7nxr4QpTiBE5lIYiI3IqumyduBh/Q1G72HZ0bKhicgwLochagC6RFg27JdgGJfzg48I+rZgXM4EO87Wa+B/1fIWyQdXE8caeHYm7tfZdUDY8qBtOaN3s46yQBBDLOo5gs4pNJyI55UAmCM0v/lW3PFkRx5GOf7JNfN/A/HX1g6gEA6gnC7ZV4R/SDmrYGKaA2/2IYFnPNA090s5px6Qx4pKnMjwLRB3diuVh7LTrJmkSUz/vRlJbXJ5laRnJpsKdLPelqNFtJz66qWhQROZpMUCRkAtsPcQy4tByCrN46ukqMvFeWvC2ZZ0zwlBwK4DrH1ZqTgy/m0hr1Uu61TK1wK/EgHnfXVMgM+acPYcfZRJP8pBZ9PpXdQLM5VF4aP+FwRB0jtaJwX5oaoUuEWsmKQA1Ox0pSR/Joc6huGzhM/gNdTAYF4DyvGBVQGP5WbgbheXQ3Z/JYzVrgAPvj0p+tlgv+lsysWiXIVGE9/SNATFl7tSzshA75/TE84XZr8oCMLRPKaxKRHNwHT3aUKkbs8Y4qATYraczxOFOlcgzeNr1LqWJ+6Yy6MDg4r3Natg0qsRHOtgNLUenWEIzSOupUml0XhVlLzADxzL8JnFpX2VFLU1PhxUACLjd6bFy9Tq7M72NyK544J8bVgk6DdM72hdKggGZKmnnC0YNaKOyA1RIWKlsk4q+Skt3oZFsmKS3okKgRE2aFyO24RgP0I5MPH+WZILQrK8r+L83ReGBK4NZwMpwYPsvi6c3a6QN8t6v0uNnRDsN41N8SgvVmk0qn+cYwWLF7j+hvv5G9ym93CvrMItXYxb8gJuxUu4t1/HffExznkvzuvattSYOjkIpf/HrwdJOYhWW7rdZbCZ5PpE8btyT/Yc25hltv+9Ys4kf9ItGY8vnTyonT8IysmpE49C6+lNQnOzY0uAD+JgYB7I2Xbgfe8jQhCkuVu+6UoC7nsG7qcg3I+MoTuDZx7kj9nDGq+v8Ps1MQ3mJf3slzHiV+YEO87o3aw5hwThaDEbzGNl7cBdcCTMLxm4scgpNZPsOeP2sYf8HPSHoESh1nRKFTNcQKWZifs5r56PzqsHIZB/RZRaO3DH7mU/a8cZtZv1yrnovghlA8pxCcw1dAAZeazG7WVvJ6a1dCsUas1/3FPG7GaN38cZt5f9+u8xdZ0ymVJ9ilMIo2QeF8oZecTlQcXlDKF7bouP6FYqu5QKbkMNq766TSHvUiq+To7W5THpKQfNsdIWdnfSaipgek6+uHNtOEhdHkL3JKN+pfpeKb2mkl1f1SzrlapVH8WHQ+vCjdJCtVZb3yslVBSdKchi1dd0KOW/F+XqdD+FsFQQVIf6QWAedR/l0DxwZPzxvAzo7vohLa4vhxxVqJtjQ1sVMpVGE9fa6F1ZktvVDl1juhwrFCaG0r1gblR2Z/uqMKbO4KG35bwThZbiRcNuDmanabVIba+EUVcZ1lQnU6vLJd2vRXDBftABx/LAv4iBtpzPEiJxNJAzFYr6m8p6uik15fzGGrFS0SqXrQhnmrTlPBvsR6oG/jhDyhnL8OXWgxD4ou6uv0vyzxVmR7U0dqkU36TEGqLSaxHcMkm3Gm284FtVEtFcr9RoYloa54Gcc/zEYH9ufa0WQaqkPf7VZbxGkMXdoVD8kp6AsggwesEPcWt8eJ+0qcRRgT7H8jIUGk2HQs5tqAmorWhC3X99meQUwltCXkVPt0arjWiudy3Iul5aWNTdVSHpmcqm6KZC89FO54NKjNXSHijMXjRZTKXV3HPtY+iTOnkQ9/47uGlTRg0d+oyl5VCc7mWBw42ysBg7ZIjl2DG41ctXONvl1ukSCP4Z6DxQykGQ7sTM7GWfPsAAZFAVcL7t39/arjW3KH9QqtQ8zyMrgQdKOdYOfZnkQRn1cw+BqJSFR0JF1SBRorS552BQ3qa/E/7jnnwlsiyjpnMXOQtWDrRxAEUFE8qAt+tWnvZxdsGH1xK/80oPzqzvRVOKMMqB4T57yOD/vnaJ4rygeNOVhH2UrJoOEEXhl1QzFa2nB3cCfUxtEgU+tvJLfOrmKwmnOIUpFR2U1FpoZ5poUPvYLabCBlh3dM0cjCjHyp47+1BoUCawIWXXdjkG5Hx0PekHH1FSBdhzVZt02SlQBOgxsuWMOuj4oCgHKG80Ogd+XwcfYg8IJRlJR2OH9SaHOqm0ARBMRbsC5Kl1KRXs+prXI3lDaEQcODyWhzEJFcUwvwn8wvSId6bHA2RBnVlTWeST+Rk5aOoySH9TKX0qS18DfhxdsvqkYP+SbnGVpGeUkccKpZyVocxCcWdZT3dfYBC0GVCJIwM8P08UJrY1w8TvVrmMXF3erpCXdIv72nBSCa9HcovQUJUvMKsJBR/X0iRRqUApGjgbhfAsw/dgdhoM60EQJLmt5b1ovgWM+EHH/JQWjyCIU1aqLiCG5EZHjUlr9LT3ppBHri6vQ51rwMDZ2fZZQiRqVTKugohDG2zBOBjgHCSjYd2owBeGBFwtza9AvX7AV9gr/as4byGaRIYRyRAqYX00P7SxrlsFYvyVGk1mZ/v/pcSMhKHTVMI8Hv1KaUE1OolSo0ltb/0+NW4kyK5HA5hIbqy6ao1WuzyUic0JTij4iUG+zlmplVJg1kXhBnCSQqMRNjdA/9cwuufm2FB2fY0YXRoKam9GUl8UMzrPVCbpZH4mJszolsaczg6JSgWSvKDAB/MnwwfncwP31acWNlYjLSwscbgRw4ePHjXK0tISYo6FhcXIESNGjxw5xMJiOA43aszoTVu2pKWB713/7PWAKQd8TfRl5bzwwV0tNHcdkDX7fXDMsfX70PZ9mjnu2GzIeQokcH+UAzs8YLacyY68MbtZf0eCb5a3aiJ/5ga6WVk7cD+5CYq+3PqfXSJXlzZL6jplMHn7V1LWFCddpRkbR57t3wmwQJ9Uoa5olbRKFIaxpliHh0n7uS8cC4fAIZYpy1skEjnIIc+p63r1XDTEF1hE5+WTkbS0Oo1Wq9Ei9V2y0mYJTE2vaJVghQFfOBpOSwOhmuJe5Y3o8heO6XKgMMrZRcqCkTQT7DgbLsfnN4ByPl29yso2aUs3SMPpkat+8s14Vo9HmC2Hklpr5LFqEsv/S0wbv890VywsLqemvfc/binj93HG7+N87p5aiwIc5rGac0jgg5b5MfZYOYVMPhAx7e3/Tp+9cPrsBTPmLPy4f0/yri4x1pN8+tznRx09AAIUBtZhG4zaGDiGShxO9VgiCPogLmxLXNjLocyRMD1KP9KS7rk6nPVKBMeGSXpTyP00IfLtKN5kFiib22ddoBDGBfkuD2V+GBf+QVzoUkHQqADPPgMGhTAswGsxn7E5JnRrfPi6SO5EmHqjXwJHI74ayVkZxhxC9xyoAocFeL0aDt7VOaH67gImlqE0j1uJP+/HCD5NiFgXybFmkl4XcleEMftqElKJw+meSwVBb0eFgNQhPVq9KGC8ExXSzzhEIYwN8F4Vzt4aH74pNnRBSKClYWljKtGGSVofzYdpZWCfoExzwPpoPmALdFcWaHPTNeHsj+LCN8UKng8JHI4OG/hQ8PZ5vIC3hLzxmBsOPhqFMCrQZwUQZtiHcWErw1mgyLIBbMHZhlAIz3Gobwp5nyREvB8jWBgS2MemqLNvLMNnZRjz44SITbGh83h0UNQHy/aiEp8PCVwfzTchUlCw2GtZWPCWuLCPEyJWhbOg32oxn4GJDkclTmaR3xLyPooPt40Nnc8LGILNjH06FPzYAO/VqDBtwQYClgqCjAWODTZ5EuiDI17Bvb1u2MgRw3E4S0vLIUOG6I04Jv62tLQcamk5zNLy+eef5/P5aB2fe0adB085WqWq2SMoZ96mrNnvZ867U/eG24FO5ryNmXM3hm/5WvDxDv9PPtxEMnfrfAoU/CNrX/lfbuw+KGeyI+9bb5FGixDiKrGU5mf3c978I5ad1RBX2rbmbBSWmL3xr/hAUV0LWmxGrtLEl7bv9MucDQoN69qAwwqB716Kc4upqEebYUkV6oSytlOcwiaxPLWyA1Ql1kcNWztwXz4VeTGspFEM3OfdMlWAqO6tP2IN68eggMVbcjziACM/q6ZLpQbIVN0u9Yivev33GAyGrB24H15NTK0Exc1CcpuWnoiAkcXTnUOyajrbJYotVxNhGLUNmlT16vnoG9EVLWg55l6FOiijfsvVpMkGrUnH7NHFKZ/gFEJLlbUDb8GR0Jw6cXmLZO252zaoskJbh9Z19BY19rx+IWbifs7E/Zw3fo8paZYUNnYvPh4Om2NMcw45FJSn1SInOAV97UWdQ212kay/vDBlyevTZy8wSTn5+QVvvLNhxhzAQNNnLxj7/nvDjjpbXr2AC/YzrT5N6ow7X6QQQGgICRTf69OF2C0UPAipAXGs6BjQLgA1CWADoC4HcaZwEjy08fRtD0az6m5HQ2IN70VtNoZV7/puhMNgawijW7Afsc3rg20HTIW2I4Dv9t2F13mvsCvwKch4IAe0nqHxNtBI3n7PjobW9huGVt/pEyZq6+o3wHA5ChEaSIwH3FVccBIqCOzVr2VS5ti7BKMODzAo2Hhd3d5Qcel+H3Txy8YihTu/naB020OfDhsDfov6ChveZml9cE+AF877Gu7tdZYWFiMsLS0sLExwzYBLFuhr+PDhM2bMiImJuWfGQZAHTznA1CaVkg/a0ffuSlr5UdacjRmDaOOAEU/m3I1JKz8SbPuv31F771OOX3t9aq6RY27s8LRI4P4oZ+YBwZqzUQuOhGE0M9mRN8WJ9/zRsEXHwqc46pox2TjwrO25C34LXXVGuO5C9NqzUYuPhwMrjoMulwoyB8SI2YcEy08LXzsfveZs1OJj4TNcQlacjlxyPGKKHnHgYGsH3syD/BWnI187H73aVbjgt1ArPTBhBAOSve25011Clp6IeOVc1LoL0ctPCeceFmBuKUAnDtwpTrwlx8NfORe15Hj4VIOuVUtPRqw6I8SCeOC0k+y5sw8K4LqrXIULjoRN6t8ey8aBN++30DVno+YdDsV2MsWJt/RExIrTkdChhl03OpnmHLLsVOTy05GwDQXM4VpxOnLpyQjDG+ceCl3jGtXXpN0lzPqLc1NfenPagqXTUEOOScqJjo5Z9crrGOVMnbtwyqKlNi8tH/XjtzjmgwMdQ+1rPjdL4F+UAN0ToNvX/xmCww0DiDMAZ+54wQJnMXzYsIULF9bVAVvvPb0eCuWolAqv8wc8z7r4HrHnfvVd6pIPBmnUyZyzMe61T6hOe73POHuddfY85/wx/bOnRcP9L20G5rUeTQncH+WAQBZT/SOt0MQiIxUOG11NsufCWzDDzIBhYM5JaDtMYL1wML0ENJ9YGYw0mgf70cYR9Ok0nBN7C55Aupq4HwwzfMvKnjtxPxezNmFv2TjoZjP57JNRJx14yxjLjOfHJjQ8gfV1JmP8p29cajjGGhV738YOCq3e/Hrqc3Omz5oH7TQmKUcojDKkHDBy1vzp02Y9u/F9HButWvsvKiTz0mYJPHAJ0D1xF45bjBw+TB9/c0eqMfGmhYXFkCFDduzYcU+IgzwkW45KqfA+6+LlCkjFy9WZ/9n/Zc/cgFlr7nCSNet9wSc7fE47eaG3e591Iad4UyuZ1Ipg82GWwNMgAVJ5YKG41PCfcY9cNfuQwFCtPg3nzx3gzzwgmOLUZ16a5hQy+6BghrOuZcQjLQR79uT9zL7DgbPihKCmFYQQYS+NRqNQKORyuUIuv5ibYUFy1x+Dtv8/cD2ETUgl+laWijrbngm6D6sS2Z1QXhxUW9nX+ZKCXxYanN3Zfiwvw4QHDVv9n51QiYv5DM+KYqlaRSgvxpHd5/MCRB2tf5XkoWsNiBQe5CpU4toITrmke68oEZgiBnnXYzJsKAg6Dktqa25VyL5Ojn64D+jvhlu35k4xOAPABmKN0eXhw4enpIDKPYN/PSxbjs+5A95nXQDr/HEoZMePOTPfvwPcYG9lz3k/6r0vSUcdfM4f8D13wO/8oeZqUOPL/DJL4KmVwNNGOVb2IDudm9NY2Nj96vloWAtniiPvZ7+MHrnKLboCizp6pEHH0HTkLFjlGgWDlkz+Gv9VnPdoqU8qoa5X2qaQrQxDO0L8M51NcitA2x71ZZKT3bfEgc6XAbWVE7GQ4X82+cC7yHi/qjIN2hEztb0VR3JbHc6GvZnQjlQDQo4GzmDqiiXaogtBEHpNRV/NX1MjH61PcDA7RMON4Wek1GiO5Ij6Kg8N5vZ7GkP3wP111ohX7vrjurUrN29422jYsGHDtm/fbvLf0e0uPizK8Trr4n3ugPe5AyzPv3LO/Z3/0sc5CzZhNGPyJHP+puz5m8q+/S2NTmV6XmbcuMC4+XtLXb82xbd7DPN1swSeVAk8bZQzwY7z3p/xOXWguM4nN5JhDtQUJ54rD/QmTK5oH41WA3psEActgvyYUQ7N47VI7qcJQhMWF8MkrDvrOf+bOsrRJyvhjCjHMNfpzlPd9V0KYQLDt1wCrGW/ppzrhn0AACAASURBVCeiHSqIYxm+W+MjXglHm6gPnGFgAtHAKzQPS7onTDUHlOOr72wwcLYHfsXUZkyA1P0Mo4Bs/Fulk0t6xBuiBeOMksIe7BNRPXBffmLEK3f98bD9rnCGz7QpNkYjraysxGLw/8MgXw+FcjRqdWo4OzWcLYrmN9dXI1ptwxX/3Bc/yr496EDEKd1xQFYO6v+oVUqVUqFSKkDWqflllsBTLIF/nXKsHUBZP7RIcZ//yAgy0KAZziR7kJVt48CduJ9jFOgDY3GmoO20Ju7ngBhhQ2sHmjAFru8HdQXX/xmXXduPciY78t6+GMvJbvzBRwR7kmMbAHE5uu2BOB5r9EfsXcMTGFRkcnXDYQ/+/LGz5dA8Jgb7z+RQDSgHzTCn4IdQiUPpXhZoDwcTShdTjWiaUiFazwaYbSDQ6CmHUlM+juEzhO4JytkZJUlhM4BUI5j8BfpF3GktNBv8v8nRrWiF3DeFPBsmGUfzGEr3vNVK3YqpzzOnwUdAW16Q3UEONrYWhTCEShgR6G0J862w6zSPoTSPvWgzBEZtJTB13JYq0FQ1w33C/RuPh3lht8lZg+uS8UNoHiAbHOaggRkM3G0wXQ7Nw7KgeVjeIaddP5sllTCK4TOUBjO/9OlONI9FfMYZtONpekfbHC4dVFg23m3f4D5ZGQjnHi5SiBZLF82cPvXV1SteWbX8rsfq5S/Zrn+LT/fsrct32v3TsqWLsVvWrlw2bty4kJCQweuEh0I5JpZXquN2HUlfsNFk/4es+ZuApefjXT0FutoeJmYwXzJL4KmUwL9IOVYO3PF27NmHBCvPCFeeEU5zDhm3j22UijVpP2eCHWfhkbC1Z6NeOBo+wQ7wzfLTkTAXHSOGBb+FLjoWPno3y8aB9/KpyEXHwrE0JWt77vh97NkHBWtchStOR0525L1+ISarpsvQljPZkTfBjjPzIH+8HRtL77Jx4I1H97PsVORqV+FzB/jj9rLnHBK8dDLCiITg7VZob4dVZ4RLjkeM3we4Ddvewz157CiHSvStKktsbZ4Q7A9ULJX4siD457T496L5P6fFn8jL+Cwh8lZVQIvbGWMohFcjOIdy0mC9wd8Lcz6OR/sh6ClH2Nzwc1r88VzRwey0DdF8Y/2KZlxPDPa/1YjgPwmRtrGhc7j0IZQBOdWYuvV3u1iUi3Wa1Gi1ZwuycGT8fF5AWnsrKGqsR4H/JAh3pMTMDwnYEht2OCf966RoHIVgSfOYzwv4LjX2fGH2z2nxLwqCQJ8mdPKhdM9vU2Jh7ePi7q79mckv8Bk6YsNWR0/GBfnaxoTO5dJ1oEAlzubSbWNCQftubCSFMDLQ+9UIzmcJkVvjwpcIgkaAjfUDuOF0j3ejQ241mTqeJ3o/RrBOyN0jSuqrakPz+CQx8qfU+Bls6ifxEYey0z9JiDRZjgg+8jAq6Av2c1r8peLcXaLEZaHB6IqAmW4VyM7qBCU04atGKtkCuqM/tMAjCmH4pElXzh5DOivVLaWDOTStparmYmVTkdHg3vqCFxbO++OPP/R7v/vf/yvKQZCTzg4HZyxOm28MOpnzbbPnb/Ka9YrPiTN33695hFkCT5kE/i3KsbLnzjzA/9kvwyuhOrKwNbKw9WZ0xX/ckqG9BGKBlT33xeMRDvQcalpdXGl7oKh+Py3nKCs/orDlc/dUGDtshTaaIKfWusdWfngt8WxIkSCvOSS3ac3ZKJi6NeeQ4P+80j0TqmNK2sIKWm7GVJznF8P2W5jHarIjb8vVJG5O016KriogTPja+Ff8eUGJIK85urjNLabyVruumzEVAaL6Fad1tY/hPsfvY797MfYMr4iT3SgsamVlNR4MylvtKrxdScAHDD2PH+UQxEplr1r9hpCLoxCG0j2P54GOj71qUO8Rvtj1NX0lhjFFDk/8b94sA71UsVdiWzNaykUXl6PSguZH8N0Ohfyv4vxnGL46GgAtQj3fiQoJqK2EJYBv9Q+Pa23aFh/Rr5qf4Ypk9/+mxAibG+QaNSiz1FADmkyR3V+N4CAIEtFcPw30v8RbMf1FHaDbibC5QanRAE9Ntxjnf3NZaDC8DveTJ+7cI0oE9ZqpxDGgtSeonwlfaq12Z3q8rgen4QZoHpvjQhEEuVZaoAtt8b/5Z3HurULJ2/TNFiyoxKWCoOulhVjh4KLurl2ixGcCvDFssqR77s1I6kT7kiII0iTrrUa7VDpnpaB1DgGdiJVKmVrNbwA9VRAEYdZVjwlEq1H33w+OShxO8/g6KRr2fICDS7rFO1JiRqCFBC1onheLcyHodCkVN8oKXgoNxnbSR2ZG0/7jH31vjhozWkD3UreUKhqLBns0FMobCo0GS2vzPrRd7+joCB9qMH/+7yjH2cluzqSxztMXp8/fmDVfF6OjR5y1a62sDhy8h30P5tnMY8wSeAIk8K9QjrUDdy7oQ1nVLetTbKAyfZdsFylrunMI6O3gyFt1RsjLacS+Rt9qmCVXadSol/lWN9DnDvBt0CZWb1+MheWMG7v6uu5t+jthgh1n/m+hHvFVHVJQ0h579SrUMrSVBEY5U51C/o4Aht6s2q5RqEHIxoH3g4+orEWC3QXUsALouQ6p8mffDIxgxu1l/9cjLae2S69YwR1qjTYktwlUBeyfr/6A+QZ65R5XylG9GsHBUQijGT4XUZ3dqVD4VpYezc2Ia23SIlpSdflQk2qPQlgVxtyXkQRdSCfyMt+GjaX0thwEQTI62k7lZ14tye9SgorVP6TF6SmHsDqMVdot7lIqfKtKD+Wke1QUd6uUbXL5O1H822pfsvsr4WwIEM9xqMAmQcFDyglrqpvMIuPI+Lk8OtaPorC782xB9icJEcMCvM4WZCMIEt5Uvy8jiVBeJFEpo5obYD1lS7rnF4lCTgMIoigQd36XGjuLQzOyvuAMYndY9dW6CGW/GzS0TcQuUSIsT2wdTIpublRqNJz6miO5oj+L86qlPRqATQlD6V7QJ/VlUpRcoxYrFVdLCk7lZ2agTIYgyOn8TF2TB5oHbB2FIEhFj/hsQdbm2NC+etD9P4sN0fxulaJHpaTWVBzLzfCrKutSKjqVim3xEUNowFhlSSX+kp4AIRLwDbCWPTgXldFUxL9Hjx2TyA9QNhXJUXaBfyoai7SdlZq2csOL8FzZXIx0VapbS+X1gHX0R4GkNm/7fz7atWuX4T/8O5//7yjnsNP+KRNHzZo41nH6ooz5oDsVRBzvWWtXTZpk9ezI44dd7rxX87tmCTyFEvjfU46NA2+GS8iNaNChWixTBojqDjLyjrEKYktaEQQ5G1L8nAvf2oE73TnEOxE0AO/qBR3O7SjZhNgqWE8ZQZAbURXPufSjHPjZVbf3Xgor/dYrfcFvoeP3sc/wCjVarVKtZWY2uATm/RacH1XUCjnJ0GM11Snkj1C0TTpKOeP3sTdcjstrALE7OXXiY6yCQ4w8QV4z5Jg2ieJbLxFsBDF+H/vDa0nlLeAbeVZt58WwEid6jltMRaNYVt3e+96f8f8Lv9XjTjmBPn8U5SAI4lVZOo7hg/O/uUTAaJT1arRa0EjSSJ/BHyl4nPeVArTL1RgYoQJCcHS2nJJusW1MKM7/5q04mBN5GXKNOqerA3heqCBkGPaBcs5GG0t5XAZWmUhufa80tb0V8yUZL0olvMAPrEWbg46GXTIGUM4cLg1STn2v9M0oHlDq/jetmeQgNMGFWFE8h0ufxCS9FcVbHc7GGmYNoeC/SQb1dulVZTjPvwYiDqSc71PjEAQZSDm/pCfAdhO/igBP+FSVDqMScZ5/43yvzwsJiGttapT1LgTNOAkjA3wqJN0ytfq3XNFQqgfO/+Z70QLYiezUAMpp6JW+LuTq6iObkv8Yhg+/sU6l1VwuzhvP8MWR3MYEep/Jz1JoNILGumfRBDcLmscXSVEIgkQ21eP8rhuL1NS0/3wMSjkxHKqqrVLeUIAewEjTWZFJu3EpjkWS1uYpGvsASNVcUpMZ6//XucxIpqa1DCBOfQGw6zSXSWrzvtj2wSNKOQcd7WZMHDP52VGzJ451mr4ob8772XPe9571yopJE60mjJwxccy5k0efQh1mfmSzBO4sgX+Fcl47H63RansV6r8iSuceFjyzj/3sfs5q16gv8alLT0bAGoBvXYxVqjUSufoCv2S6c8jIXcxpziHHmAXQMGOScuo7ZXvJ2ZP2c0fvYVnZcxcdC6/p6NUiiH9y7aJj4WP3ssfvY798MjIgXVfe1NCWg1HOyF1MG0feH2EAevLruz+9mTJuH3vcPvby/2fvPOCbKPs4ngIqmw5alsqwIEtAVEQU3EyV14n6+ronq4vtQEVBAQUBoW3S3cw2aWaTtE333nvvme42TdvMu9fnnuR6TdNSkNYK7ec+/Vyvd8899yR3z/f+6/djOC+jAUVRnHJAuLGjkJoI3sWzajp2Xor768Bp+3kLj0l2/BH3ypWEBRiHjYj9hhhbfbtQztGsZJLfNTDV+buWdgHEfD5ycPvK4JnkgTUVwFgC7AfkR0K4LWqVDkEADTDIizAW0SNIcmsTp7ZSVF/Dr6tm11R2aYC1DyRPmZ19GeRVYjaUQJ8a6AP2GZxyHDIScecXSKFKjUUQpFenK+nqjG5qOJyVPAsqkmInGk4m+USW59CUM4HlKaoHcuIFne3s2gpRfY0AaINXQN3NHVFSEoPySAgPwVQ8QdwxTGSjuf9elIuiKJFyenU6jV5/Ki8DOM4GCxbGhLdQFK1Qdq2TcgwKDDT3FcGBuZ1AOwXGlVswPd+FlNNYb/hYzY7tLdlI+WPy1Ck08h/61kpNc4WmqUzVUKRvLOwsTT7+ybu0i6dUNdlIY6FeXgAXtLW0MEbo+O6rEr8/0Y5ydUMhOKq1WtUEKOfJDY+MUco56nxwgfW0+VZT51pNWbz43r37Drs99846u9m2llPmW01dMG3Smvf3bIuTvRgpGV/GR+BOG4EXIsQvREqulOYPJJ7Rp5y5h0SHAkBUQV5955ITEhjJa+cCMqdmHuTDksRzD4lO8kHsRaG8a9FxibUjyG+ydhQuOCJOxITBzVKOW1SFlYMAtmDtKPjUN71brVPr9Ot/Cgd1jTEv2NT9vLfckmow8SyzlHPXl0HrfwoPy29CUfQHQYGNoxBKStk4CqFrDKcca0fBhtMRieXgyf4VNQOkiTmBNDFbZ6Glg2CWA9/OpV955ZHCnduHclIMcSdUA+UA5e3BZsHBKYdVU24V5Afn8rXSoGZVrx5SDh3IbpcpFToEqe5RlikV5XDpUuR3dkgbamewMYIZeMYboZy+GGEsKvnuAK+XYkLYNRXQv6bS6wNqKq2MadXDpJxPMWFzXm2lIdvc1+CxgraciSxP6OOr6+3uuyilokjRmdzavEoCIpq3Rkn+8tzVdCv7gMP3z5+wcCgi5WAuLc2mMMGgiINdlHWQP9SiXynmGKJtwNgGZGHWNczvRhllypl0910u+z5FWsvV8mK1vEjXVFpQWsFNKaOIEqhhaaKUkuDUUnwRp5UFxeWT+XG0yJyUomqFvErbWKKWg5iepuKUWbNmjHXKmW85xW75osl+rjZXztvaAO4BlDN5wqw3XyLxqCS2DynQe3wZH4E7awTYPiS2zxfYs9IEdEafcv7Kpfo9BNRfTq5ou/srrtm5f+4h0Xkp2CezpmPy3r597v4qSFYA+GMg5VS2dr9xLQmv6WflKHBiZvdqdCqt3pYgemXlIHjut5jMmn45VkSP1aQvgzaeiYwtARkie6kZ0/bzYA/tnEVLToCpAqccSwfBtotxULd8OxYGZPZaRnzj7Us5W2+KcvqqAjIo64iUw6DM5dFC5MCS931u+tRA7/l8+jwezY5LteVSbbj+gxLVjVDOfQI6jggWTI85PNoSIWtKoPdcHn1zuAg6iZ6UCWCszHAoh8T02BkFoo+lDbWgZSzZm18HKr1BypnA8nQrLYQuramBPvN4tHl8+hzsomy5VJjTPo3tq9Co29TqLeEiYH2huc/j0XhYIyaU06FRPxLKxS/B7JhMZ/smtTQptdq9qXGGBHj/a/9LiPwrLiezvdWWSyUxRpdyPC6RLCzWrl6hkRfDCBuksSAlv/SnkKpvpbXfSWu+Dq4yWb4RV58MqT0SXBOcVtZTX6RuMEQiszyuTJw48V9AOXNWLLaguU/wvjzXZrqBcqZMmPX6ToA4xiw+sx/e+MbxEbg9R4DlSWJ57k2NN0EcFEVHn3KALScQ2HKKG7se+Snc2hifS6xwM/eQ6FsesDyVNCpXnjQoh892Etp/E5JS2W6Wcoobu3ZdjofhMpjhR/CJT1q3WqfRITsvxeHqntMP8D/xSWtVgqDUQW05p2Sh+Y0oiv4qKZ53OBhCkp2LaOdlMIA45RBtOSc4uUB006hIRbyWccoxvacYMMfKGH1sjMs5mmVqyxkO5SwPDjS0b4zLGZRymB4WTI+PkkGsemFnx38TI+8J8JrLox3NTvEsK5rLA1VwzC83RjnGOkAMyr18RnRTQ3V399c5aY+H8f+XGFmOlRZ8JNRQ9BmnnOD6GsynRihdg3cG5I0zG3p7lFrt78U5T0eIzhVmw6hqPC5nQyhfpde1qlVHs1Ksg/ynBfp8lBztV1GyIZQPecWC6fFTXiaKomltLS9Hh2yNkvhWlsBcsIGU86ixe+ZHgxAQXdOtdMlI+sstuD8tvqwLVE10zkjCoo7+AcqZNXMG188NxtnoGgrKSot+D684JKw6KjK/HBFVHRJUJeSUIHJD9LGmofD5LZv+HZRjt/IBC6rbBM9L862MtpxxysHvmfGVO3AExhLl2DmLNp6J6NHodHrEI6by3iPieYdF8w4Fr/1R5sDIWvODoRbOhtMgdFGl1V+Uldo4Ai3x+YeDz4iLlFii00BbTkmj8mUC5dg5ixYdE8MkqejilmXfhMzHFMif+CUyohCEOQ9GOZP3cq0cBGcloBRydVvPzktxts6ieYeB1HkUFh+NU44dVs/QKw6ESNe09bx4IXb+4eD5h4PvPyrZdTn+M990WyP0jCzo/AttOe1qdY9O+3gon0QnTwn0/rUARB8fARHBWFwO1bUYq/j3wlBxOW4wO6lbq10rDQKmEZrbS9FA4YFVXW5wCTEoayTAY6XV62GULolBseVSvSuAmVCL6DV6bEGQMmXX/cJBgnKwqjMr8OhjY1zORiyTXNpQa8elkmjuCwXMrA5g/7uX30c51kH+8Fw6BNFjC4qifpUls4weKxLTYwdmp0FRlFFdPm2Q0nkTWZ4fJEWrdCDFT48gOsSQz/eFIfqYcleA14nsVAS7KHhdWgRp06i3YkE5EFZmsH3T2lv0KDgcNqJDQMb797npQAsMi8Lp0Wk7NOr1Idex5ZAYlBls36tYPj+8LpgIeaUkH5TwwZqyYHq8jcXlhILoY+xjHbkHr8cl0gSgYfXs5o2q+gKNvEjbUFBbUXQlsuKQoOqYyPxyVFj1jbgqPb8YUo6usZjje+2ee+4Zu5TjuO/zBdbAOQU8VuOUM3Lfp/GW/40jMKYox0V07xHxD4ICWNIkt67jYlipe3RFXTvIAydHVyw6JrF1Ft53VHwtEsjM6fRIbEnrz6JCWUGTVmeog3Itstwkk7y0SfnylT5bzhwX0Wwn4UFGVjdGRfLO3j8jyjzjKqvbenCDFtGWcx4LN4aZ5NCrlVoJAm4UvVrv+KrzISWVLYbSJq1K9UfehhwrK0fBM+ej07Eag2qdjpZUfTGsVJQDgpTrO3r3uCXjtqURBJ1/H+VQ/ijODZPXGSN5yW/EyZJamgDT0LB8Y7r7j3npcc1yIBE12O3GoCwWsgJqyrM7WjeGYRYLOogRjmisP5SZZAgWYXrcFeAlqKtyLyvsq27HoExl+7wRLxM31Db0ducrOr7Py5jLow96IqwDE1iegTUV3hXFhvQoLJBZ2lALAnUN9YIp5LJCdk0FPs2DBjEa2JMQwa2raujpzmhvOZaVQkQcmPZ1Iju1tKvzcnHeYJQD6tOwvF6OCQ2V1zWre5Nbm+t7wLcR2LqMMcITWZ5bwkV+VaU13cqK7i63ssJVEo7JRdnxaN/mpOV1ttd0K93LCo9lp8Q2y3dFh+CNXC3JFzfU9AmgDjb42KVNCfR+Kz48VF7boVZHNTX8LzGyfwFGylJQOLHpYHrCCNYDhD30uESaCChn+tSpv3ztjDYV6xsLKsqKLkYAW86glCOqOiKsSsotQeT5uqbiuryEFcvsSSTSxIkTv/jiC/wpcd2V0cskd9j72XUo59UdIBRj3GM1xBd3/F+36wiMJcqB8bn3HxWfk5R09mq1RpUVtVbf3KX+zDd93iFQL8fWWbjwmMQrvqpHA944URRFULS1W9OOFb/5PbTkXmMm+ZZzIBe3UN617SKokUPkCRsn4engovoOlVpraESj08s7VV0q8Fr8ypUEuD+uY5Vk1LGaeYC/63J8amW74TAU1eoRuUKl0uqau9TvkJPx8sezDvJ3/gH27CX0s1ulDStoWvejDIZCE7t069f/dZQDcpTIBqCBdxyUPjBO2GBuNtnB7I0JglRAiAk+SYMVmjuOOIY5fuAWbJIGe8Klf4FgEzLo+3NgOyZbsKyuvv3xPsNegZ0HUZOAFztYrWesnfv4jLfjI9aHcB+ScDzKgaExrrkRFCQkDhqM2oEXNVg1Z0y9ARslrDPE0RvmsOPXBYcRdt6kHXyfwbbjO9ySFa/LpPlzSXPtSDbW965bzebT0JaSvMLiM6GVhwennGOiKkd+tSyzBG0p0TWVOe/74sFly5YuXbp8+fKTJ09eF27wHcYS5bzyIvhCjFPOLflWjTfy7xqBMUY5EHTmHhK9cS3RO64qrqQ1LL/pYljpE79EziZIUM12Ei44EnyAninIakitaOdm1L/vmfq5b7oou2HnpTiIC7bOIGPcJ77qsqx00XFgBDLBCCtHwfO/xVySlUYVNYcXNP0eWrzrUtxpUaFnbOVD34fhFPLSpXhpbqMDIwvnpJkH+Y+fjvgtpCSqqDmxrO1qZPlLl+N/FhXSkmoe/DaEeCJLB8HaH2TfcvPEOfL40lZWSu1+Wua9R4Lxxk26dIv//DdSzr/r9vmne2vB9PgwCYQT4T/Fis6tkYMnoP3THTaDeiPdJZ8/SXDxuLSMRpYVJMTmVH4tqj4yNOXwqgJTaroaqzoaaxWdnUqlsgv7UalU+FBfd2X0KOf6Hqtxyhnp79l4+2N2BMYe5cCiOFaOgmn7+ZP3cqfs5U4/wId6nEQIgGJSU/fxJu/lTt3Hs3QQWDrwp+zjwdxyuKetM6hSM/2AqQYW3o6Nk3D6Af7kfbwpe7kzDvCsHQUzDvKn7ecRScXaSThlH2/WQQGuYwV9XjMOgO5N3sudvp9v9kB4ltnOwpkHQcdgP0Ea+QDewvtzi1duM8qhuw9VrOXW3mK0UTzX3+k5Jlx1sThX0lArqK+5VJL/kMSYwj3MZqmuZtxGoznUw+znTe+GPeKAFQMr/7hWEnA4Lvm4tPg4Fnps1ml1WFh1JryOllHepOy6LsoMscPoUc6BLz+5jsdqnHJu+gs0fuC/fQTGJOXc4smeWCjvVq/PdhJO3cebeZA/Fvt8O1EOg7xGwvlfYqQVZ/C87lt1M9IpT8mEr8WGAZUrot/nVrV/a9thUEj+19aHcD9PjbXj+JpBlsFPN4Hp+WZ8+LPhon4mFqxU4Fvx4VBuot+/Bm/q37Eby4MUSLbz8/gjOouWLD8mrDwaXE0EnePi6hOSmnOy6rCMOll+aWNPX6zeEDQz2L9GiXIQvf6rT94fp5x/x1fw334L/Rv7P045f4N7gM75D2E/CPLfck/Cc8XHEO7cTpTjf41eBULOd8eGjezTjEGZEugDs7TW3Khd5B95AjAoE1meP+Rl/CUy9X5ilFlRT/MjxqAsEbE6tOoCRXsfzDEokwO9Yf4XUMMYObXw0R+rAFAvYOrP1x76lMyT5F/zTPKNrDwWWHwipPZrbPk2rO5wUNmHZ2L8ebkenknh4VUMZpa3X2p3Tz+1u8GYZuD2UaIcnVb75cf/G6cc89/y0f+ejZ9xrI3AOOX8DcqxcRJ+7puu0uqL5F2jFGpzQ729nSiH6uacmRTR2ABKtozoTUQnz+fTwxvrURR9LJQ3slqSt+RCMBGuKyWgiNSB9ASSv+twx4dB2SQTdGu1XVoNkXImsjwd0xMjGhseDuH+Cy5/mGMY4DGRSpntdHXppgtPb3ENYGfveY/KCsg6fTXxNRfxB+cSPr6Q9Pa3si1v0d74Hz0gMOu1PX5URvrxk+GrHrl09Buxsr+s70CgMbtlnHIGKTM1zM9sfLfxEbglIzBOOTfEDf13tnYUHArIVev0XSrtOOUMd3K92e/tPQHe1kH+E00Ohx4lkAxFqJsH9JjIfTO32UNgHtDA3RjkuTya7OYox9CZAWeH/THpxg392dcy4TJhCwzK1ECfi8V5gHLSsIrDJi0Tzw6VqowHPhbKU0LKIQqDgwa9Z3H8DJWEiK0NZ2CH3ofY2qitszxIdM8Zh9wf2HBp2ZoLG565xhIVvf05+9V3aXFxFU88fXX9lquPPee2duOlB1efO/ljSCAvd8GK85zQ0uPfiZetOrvssWsfHOCr1YZaFWaBxuzGccoZp5zxERgDIzDmKcfORWjjJLB2FMAixbbOQNaK6BWycxHZOAlgvLCtE/gvEThmOwltnIRzXUSwUp8NIVELNjLbSWhrLLJMbBZft4FtOgoH+qRmHuQ7MLLVWkA5sw7yiTHLMFnM2lFgY+5AvPGRXbmdbDl08sYwwTfZqdbG4nIkpsc9Ad7TA70nMz1XiNlzgvyBVjaWmz0j0GelmA0KAA5MV2ZQpgX6TA70IdHcZ7J9V4rZoEoNLMZjmPsHoRyYnU51Ay6hgc0yPSaxvGaxfS3o4PBlwYGTWV6G3aiuiwWMtVLuXaB8Dtk8C4Kka9iym2m6O4MyOcAL1MuhVbjyqgAAIABJREFUuS/k05cGB04CZEZoh0GZz6czqstBSe6C7LsDvPtOQSdPoLkvEQbYC1kk/2sW4Np9J0NVTgB5Hm/Gh/fqdN067dLggAlMT8OBNPfnI4IdMxLn8GhEUrSgk+241OXiwCkBXqadBFWPvSw5fhY0si3Yhz01wLvfqI4a0Jg9UaDX/F8vH17n4LXsf+xle7jL9yTvOnB1k+O2ld9GxlXudeStXv/7qod/W77m/NaXKPSg3BPOnC/tD4RvPxix8QP20jcZy9/9dfVed2cfsygzxMbRohzduMdqDEylZr954xvHwgiMbcqxchAs/Vr6oVfa4cDcFy/E2joLnzgT+RU10wYT6YQk8cAJsMPGXyKn7ec9+UvUAXrWrkvxAGtcRAuOBL9yJf4N16Qp+7irToZ+7pfxDjll8XGJnTP4LyAeZ9GuS/FP/ho1cwCjgFQvZ7DPHvdkR2b22+TkxSekNgQemnVQ8F9KCiejTqdHVFr9V9TM9adkOOjMOsh/4pfI/fSsvdTMx36OwHUkRhZr+pua5txOlON/jVkFJvK34sMtsGQZmyD/5LbmmCY5r7aqWdVb1d31c37mg8GB3+akFSk6Gnq7K5Rdf5YUADlxPIKYQZnA8vQuL87uaPOuKCnsBLuVdynOFeRY4HO8WVsOg7JYwLpYnJvX0Z7V0fprYfYDQqaJN0cqr01tbaZVldX1dMt7e9LaWj5IinowONCjvBhsUfVktrfuJNTZMyAFg3IXy+ut+PAQeW1pl0LUUP12QoRFP7uUx6GM5NyONl59VXFXh7y3RyqvBTWI4dODTl4pZhd3dfRi5Y+7tJqirs510iBAIQzyB0nRqa3NtT3Kht4eWWP9heLcCmXX8axUEsODRHV1LStoUYO8aKBJ3tvtWVEMMXEGx9e7ohhFUSBabozLmcnx868EdQXlKnBpb8aH940qpsQeUFOR1d7qV1la3a2U9/bktLc5pieOhfDtiUyP111OBK99LWnJrkz7bdn2W7Ptt2Ys2ZpsvyPigZcCtx+KCc1f+/ilVesvrHj49y/2c4rpMvYDryfa70xbvDVzyYvZ9luz7Lel2u+MXra74MNv1OVA7GyYP6NEOV2Kzo/++9Z4XI7hlhgL0+p4H8bUCIxVyrF1Fi46LjnJz69t71Vp9WqtXqnWJZS1Vrf2dPRo9tEMoDNtP8+ZBUQAJLlyaW5jW7dapdUrerX3HhFbOwo3/RLZq9Hl1XXSkmrqsHbAsxuTz3z4lOxaVHlbt1qp0nb2atOq2z/3Swfi5EbtBVtn4VO/RiWDXYCup0qrL21SfumfAenH0kGwxz2ZWC5Zo0PCC5qmY1noi45LzkuL27o1ap2+V6vrUmm94iqXfxs6qojjIrqtKMfvqrC+GkXRj5KiQbVizIABZ2ijqgGq0etru7u7tVp8EkIQJLZZ3ldTGCOYqCZQgRoqD8A9EQQR1lcbscOMLefj5JhOjQaqO8FDsjvagEA3wQjUrQPnJTbbplbJe3t0BtEFcFynRr0rpq+gMIlOXixk8Wqr9AhADXg5PTrttdICA0OAmBsfKJgAzwt/13Qrl4oCQIfp5KWigFxM8Rv+K6WteWlwAInq9k1OmoIwFHoE0WI9oZQXAfjwdz1bkK3WG2pbqvS6H/IyoPHJOsifhVmGXokJhZQzk+Ob2NqEj/NfrrFWteqz1Jg+kxLNrRaruUy8fD2CnMnPAviIU+aoP/osGB7OHxxMenBn5pJtGfbb0u2340uG/fZM+22pD2zPenn/p+94rHj4wpZn/+Q7Xst8aHf6kq2ZZnbenmm/I+/5j7rTgHNwOD+jRzkfvvvmOOWMU874CJgfgTFJOVDG4ZwUvFCiKNqr0XerdbiGg0qrPxSQA/1WU/fxvueDuEv4CNYjSK9GH1HUPP9wsDWmsYBPhAgCihQXyrsePx2x8UxkRXM3iqBaHdKj1vVqgDyETo+cDi6a7Sy0dQass/CYpKABqAxqdODsKqxEcpNC9YlP2owD/NlOwrU/yBLLW3XGeaKtW3NKWDDrIN/aUQj1RPUI0qPR9aj1OqyIc0Bq7ahKdd6mlPNhf8pR6/WXivNmcHx3x4aVYqqQPTrtR8nRUwJ9tkVJypSKHp0WCDtAmwQWWRzdJEdRVKnVvJMQMSXQZ3dsqEKrVmg1e9PiwW4mthya+wNCVlNvT4dG835S9D2B3nO4tPOFORpEL22oXQgsOgbnEaScmGb5GmnQTI7fLwVZEFyKFJ1PhQuns33/LMnXI0haWwtOMH/h2ve56SiKsmsqV4jZJKbH1khJanuzSqfblxaP2WOALJQrJguV2Nq0MUxgx6UF1VYiKOpWVmi4oxkUS47/1VJwFzhlJAFSoZN3x4S2q9U6BHHKSLQM8rflUi8W5WoxdSrP8qKZHEOG/FPhwm4diD6exPLC9bysgvyZRMqhk38rytEhiKyxfkMYfzrb9+ucVBRFixQdQEEdcp6RcjLaW54IE0xn+zpnJvXodGVKxdNQ6nzU+QYMDstzj9Px1GU7Mh7ogxuccogrMVs+2fLImUOPHc1buSv9gX4wRNwt3X579tIdBbv3aeQGwbuhWWfUKEfx4btvzLeeMs9yyrxZk+1WLjGodVpOBVssp8yfbDHr5RfA12689jEsQz707yG+rDDoDEq3EC2uQxyC/ws/9uYOx9uBK3+ntb9zLB7PeEuuwuSiRujPMUk5Vg6Cly7HNymAOV2Q1bD2hzA7Z9GnPulybItKq3dhmVIOfNz8GVG28JgYxuXglAP/FZLf+OjP4ZYOIGonvqzlL6NOUnnb7j8Tpu3nLzwm+Tm4sL6jV6HSfuSdOvMg38ZR+OrVxA4sg/Qbbr6ds/DJX6MYKTWZNR1E4U8rB4ETMwfG5Vg7CuycgULWiu9CA9PqUBQNzW96+EfZwmMSl4Dsipbu08GF45RjHrWH89022nJMKKdQ0bEa5HsDTQbPcoDFJ3PTJwcCjUlQFxiTGQ+T1xnEPgmU45CRCCWyYUoRiqKRTQ2ge1hgTV/0Mc3tp/wMLaL3qyyx5VIX8Onz+fTZXOqFolwURf8TG4abc3p1ui6t5tmIYCzwmWzHpQXUVADjU3IM9G1NCfTpAqG+2pViDphx6O4PSTiZ7S3y3p5XYkJtuP4L+PQFfPoKMbtdrSpWdJhQjkNGIiSYZyKCFVpNs6oXp5xpbJ9LMPoY5lhR3QJqgHfvUkmehfGRaBXkB/Uf+iiHQXk8jG+IPsbNLQxKP8qhuk3n+LaoVRq93iBjDjLtvX8vykFR1DEjETi5mB4kjHIQFH05JhRcGoMyi+PnVlaIoijAteGnfQ3nmzDMfViedu5Xwtbtvi7ipNtvT7PfHrni1bRlO02YZuCfGfbb05ftqPnx6tB8A/87WpTTpfj0/XcW2s6833bm/bNnzF1tDynnPrjFduaiGfdYvrqdFOBFYvvc/B04zHEfw7vdxfJaLGQ9JA1aLeGYXdZIgxYKmHexvMyMEoMykUmx41IfDA5cIw16QBQwne1rgd82Q181RhWzOH7g7BLOCjF7NpcK0iiGebhJ41hrVhy/B0QBD0k4y8WB1kH+E5jgrjPTbdNjPUgM8tRA7/sEzFXYIMzn08Fz0Piudp0WGORJTI85XBochCUi1jS2z3CPNenJaP459igHGnLOSsCMFVnU/PCpcKgMZekg+MQnXY15r8xSjjsm54mHHhMpJ6609dGfIywdBFYOgvc9U9uwvNC33ZOf+jXq6XPRW85GbzgdcUpYgKKob0LVkuMSa0fBpl8im7sAZnEz6vbTMp84E2H/tdTSAcRB40WQrR0FLiwD5cDzAo2to2L3aDDH5NV3ngku2n4x7qHvw+ychbNGv3Lg7RSXMwjl5Ha2LxaywI3md/UaZvNwyUyC+GLB9HgtToaiaEJL00DKWSsONATWMCiLBIy/kCWzvXWJkEWiufXLsaK6cWurgDQswfGEe6Y+TorGny29Ol2nRgMS3Y3TvG8lUDjfEx9hQAEGRaHVdOu0T0ANUZr7sxHBjb2g7pxJ9o4OQcq6OoG6J52M23I+S4mFpZ8fCeV1aNQqvc7wRGJQTCnH3zUb82HtiJb2PbWoru8nRqIoemOU4++6MUzQqdH06nR9TzP/a58nx6Ao6lpaaIi8MVLO0wDywPN2KtvnN4yEXDKTDIM/mo81pgcp0Ourz52ThwEuEGUAvgxvyV26s2j3fnUNsAgO/TOylIMgSFtLS1FuTlyE7Kv39jy7buXTD696Zt3K5TuetaC5T/T5c/0Tjzz9yENbHnnombUr1rz5su25H6e7XZgwzPlslD+tUTgdzW1HtLSy+zrVrIsUnSauaHALYdUa3kuKkjTUdmlB9aS6nu4rJfmPhfEnYl/3vtts4IVg8LElXEQuL6zrUaIoqtLphHXVb8WHz7wJRACw5bk1SuJXWdqoAs+OLq02oLr8pZiQqdeFFfBqRVkuZv+Un1mgaIfe5YQWoJo7n08zCTM0c0XYu8vHKTGyxjpouK7qVv5elPNwCHcCMRti4Aj841vGHuXMdhKuOhkmyATBE5dkpVP38/BwlrmHREqV9i/byUDKkXeqnv0tmkgSOOX85TY6EpgzeS93joto1kH+UXZOl6ovdMPkORWW3/TIT+E2jgBKroSXtSgNsjUqrT40v/Ej77SFx8R4TtZAypnjIpp5kP/y5fic2k48RqFQrvhVUrz+Jxke9INf0ciu3BmUA9CEQDmHCJTz+uCU8zzUOcdkLJ+NEKMomtzaBKr90txNKIdWVYagSGZH68mc9DP5Wb8UZP+Un3kqL+ObnLTFBI8VpBxQYud6lGNQSqe5PyUT1vZ09+h0XhUl3+dm/FqQfSY/68e8jB9yMz5MjgYXhUmXQ48VTjmPDkU58QApqK4xzWAOBuVzYDoY1tTRbOBpGoRyjElbprYc16WigHYMqkDOGrT0U91cMpJQFD2VlwmnANyW8wyBcqC95x+kHNqWdzKGdD8NE2tMdstauiN7w542XrjJo2PgnyNLOe1tree++/qdF59+54Ute57fvOf5LXu2PPH2psfWOXxhwaBM8nd99p3X3t702J6nHt/z1OPvbHz03UfX7tj5guWVs8Co849PPKPfAb9r5wpBCOd1fwx3GqGHlhz/3wqB9dLkp1Sp2B4tve4c/05CZIdGbXKsUqs9lZ85PdC77+2BcMbBPqBJLK8vU+OIEYKw2TaN2ikzaTKIWDTeyQNbY1A2hgky21tNeqJDkMDaygV8Om6XNnv22VzqwAjBv/JB8hUdz0QEW4xleh6TlLPyZGhQBijLdiW8bPoBg3gCljMlHoxyhFkNa74PI+ZA4ZRTJO+CEceQck4E5Skx4XFxjpybUc/LBAs3s56TXs/NqN9Py7z/qNjWWWTrJJxxgP+5Xzo/qz61sr2xsxdEj/ZqXFjZVg4C6HsySzl2LkA86/EzEW7R5bElLaWNXVBcPbSg8f6j4pHFmts4x2pwW87NUU5UU8NaadB0tu9yMVsqB4kzfxTlkvyvDozLeT8pSo8geYp2IPTt70ryuTKT7btKwgGzPsFIfMOUQycv4NP5dcBQ5JiZOIHpQfK5QqK5LRIylwcHGloeHuVMZ/v2qwpId9+bFtej06a1Na8P4U5n+0xn+74YKcnBDDxEynlCJujzWMFrMaEcmhuJ5hbSUKtDkN8Lc+fz6NPZvs9FiNPaWjR6/WuxYYZSy0ZbzlihHJbHPf5k6fr/ZC0ZKsjGBF+G+WeG/faMZTvqL/qaTBYD/xxZymlsqL/48w+njricOX7k9PEj574+tuuzDzZ98PbC749YMCgTqe6rnPZuen/PEx+8jS9Pv/2a9R9n7lDKoblvDhcF1Vamt7Wk9V8y21ubVeD5jqJoZbcSGCQJaQUT6eQfc0FlcfjTpOpNaW1uw7ITURQtUyqeMlFIIeKFv+tLUVI5ZrBFUVSLIKltLWVKEO+Jomi3Tns8O/UezL9uFixMN/q7vpcQ2WXMKejV61Jam6u7gX3or4dIh0b9eWrcJLxQBLEbmFN5pSggrrkR7oyiaG5He25HGzQj6xCEUV1uw6USn2jEs9/D8DhH4Lz63p6UtuZOjaEoeKGiY8SrtZpczg39OfYox9ZZeP9RMQw9ji9rffiUbPJerqWDYOYB/n56pkYH8q0G2nIkuY3rfpSZpZySRiUeTGPtKNzxR1wjFt/zsXeaxecc0mdgsfiMbeMktHIEolRzsDzzRcckb7klPvhN6IRP2au/D3vPIyUkD3xDgjLqFx+X4KE/uMcKmpHsXERzD4meOR/94oXYKV9y5ziLXrgQe15aDNLEdPrnf4+xNeZwjQbu3I62nI+TY4g5Vnmd7faiAKIt50hW8t3YnW7B9HgrHrxwm/VYoSga0yx3Ky2MwAoA5na0Ac8Xg0waUPt4BttX2lCLoGh2e9sPuRnOmUm82qomVe8nKbHEZwKknMehNwqwAki9Nuux2iQTGA6kk/fEh7eoVd1aLb2qzCEj8deCrNzOtoz21llBfuAhw6DM5Pi6YwEuuC3n8VC+icfqngDvs9hrakRjPRgNmvtsrn80lkpWoui8WpLvUV6U1d4Gn29eFcWGpDMG5SEJp0ur0SL6o1kpM9mGM9oE+cOIIkOOFYPyeCi/qlup0ev5ddXkssLcjnYURS8W5/YlrxkpB1jIMFPWNLbPxWIQuvTP2HJYnjO9rkrXv5o5MpSTbr+9/jdvfL4YbGVkKUev13crlV2KTrigOt0WYcDdNPeJVHc4P03yc73b52q/xfvqiHusQOknECU3lFHhhqaoW7gzFnO3VspdR1gekgQ9j2E7/BRdSwthWB8+xz8pE0IvlUavF9RX74wOWSXmfJocU26EldjmxqlmA54YFDsuDT5foM3ji9S4NZKgrZESHuYFR1FU3tuzNUpChCr8vKYrDMpCATO7w2CJSWtveT8xarWE80pMKH6KSmUXVrB8gDkH0205W2AwZcl7e37IzXgslL8xlP8HFtAHcnx0um9y0gzO9QFj/kKkWIUVq1DpdYE1FVsjJavFnL2p8XVYaiWKorLGegBYAw4cE1vGHuXMcRFZOgheuZLQjgX/ctLrXr+W9OxvMUcCcypauoFb829QDswV52fVIygqV/Se5Oe/eCF2+x9xDowsSa78THDRkhMSW2ehlYPAkZnV0NErK2hyYmY/cz76TbfEsIImFEVZqbX3HRHDujjWjoLDgaD2cbdat+YH4JCydhRsPBMRUdhc0dx9Maz0lSsJz56PPh+CUY5W/9QvUaPqtLqdKMf/Ghmb7EHJGWz6t+NSOzXqtLYWyyDMpuJ/7UdMy+nD5GhDyC3TY3O4CEXRwJoKQwAsIfo4ubWpB7ttdQgSXF+zPUqCR89MCfTh11UjKGLQ92ZQVovZ3hUlNZhXHeZR+1WWgucJwZZTqOhoUatA1hU2zU8K8IL2lZ3RxqozDEpuZ1u7Rr1YxDIcCMr0eX+SHBPf0qjS6+BjNqW1+VBWEgA17DInsjx/wZ5Ob8WHgx4yKPcLmc2q3iJFR98DhE5+OToEPnBeigkBmWJ09/VSrldFcX0vuGVQrCJORGO9DkEuFOVOYnnBDkwJ8A6srkBQtFnVuzyYDXt+V4AXpbwIRdHn8HdamvvLMSGJLeD7j0UCaC4U5c3nUvsezjT3BHAJepgpRsLqEn2LpY99nBxtsPeM7gNwAoMifuS1kbDlZNrvyFz9SpMHG47GEL9HlnIGnnhzRDCJ69+XSMXyBGYbk2Xk0qyobnfR3VeI2c9FiDfLRMDyCSyBBuTq+7KO7vfA9LywuCfdHYShwIXm9pCEA6fwTo363cRIQ0Im7CedHNUIgidQFE1sbZrHpQKXMIZxX6XG4Rad12JlpidiepD8rp3ISoHVGnr1OpCY4O8KTkp1Wy3hpLQabqerJQUzhyML7HftUlEuDA9s06hBySxja5vDRQWd4M0DRdHvczNMKA10jOr2rEzUojKEXzhmJE2iYXVIae4zOX4BWEYl5rNvXgTd//0/o7uYHsnGm1/WWD+b42ccBLJLZpICC1TSIwior3WjeWf9T2RmDG/JDmOScmydhfceFh/n5MIsp5r2nqyazl4slxtFUbVWfyQw1ySTPDSv8eFBbDllTcrdfyZYOhgqJts4CbacjUqvBt8KrR7JqesslHdBovJLqF54DFCOtaPgE580eHaVVp9bp6hpA5FezV3qz/3S8egfGyfh/zxSezRgfhLnyi0dQKXjh0/JJLmGyMTK1u6Chi6NDlQlYafVzTsUPBomHNxvdTtRDgOUv3szXgZicrFv/t0BXi9Gip+LxMJdARCQHxCy3oyXzeXRDQzB9JgW6PtmvGytJMiwhUA5L8WE7oyWfpIc81pc2CIhs99MjPmvd0VLp7N98AOnB/puDhd9mBT9UXL0c5FiS7aviT/9KZnw5dhQQnVBymoJ5z+xobOD/PH+PBkm2B0b2ldlGOMYCwZliTDg9TjZp8kxexLCV4jZ/XzcDMry4MDX4sLmcA2ViC2Yni/HhjwlE/Y9ExiUKQHeT8mEu2NDZ+NWZ5r7LI7f0+GiT5NjP0yK3hwuXCYK2B0bulKM0Qx8ejAo9/EZb8TL3oyXzTQOLIlBWSsN2h0bak3ouQXdfaWY/XZCxMfJMduiJeBBR5y/GJQNofzX4sIAPxlbfkAU8Hpc2HzCx9HX4Vvy7Bq6EY6367b3h+mEuqHdspfuyHnqvc7wRDitDPF71CknXETi+I7qKBs/g7sCvN9JiODVVWV3tJUru0q6OlPbmt3KCp+UCScybjaZyNj4SF4R0Oa9gFkdURQV1ldj94/RFsKgPBrKg5ii0Gq+TIkFszvsFYMygekhaaiBH7+ovhp/tcJ3sA7yD5WDbFsURb0qSib3XQ6FRCd/hOV//iWxW65UPHJdxTgGeR6fnmU05Fwszuu7/bDQQljdAfNDtYHHGTE6h0G5O8ALyvliFuzGpQIm8fDVEg4sKtoJfF5YjkNfV0FR6afChdCx1apWvZ8YSRyEu1hecVgMIIqiATXl+JNuJD+yG69zPSYpZ46LyMZRuOBw8H5aZnZtpx6rNyPvVHnGVcaVtirVulf+TIA+o+n7+V/5A5+pZ1zlkhNSPC4YtOAkfPx0REe3Jr26Yz0WUIwThq2TaMvZKN+EasguCIJWNHefDykBccfG6sYLjojfdEtmp9e1dYO4MbVWH1XU/Jlv+gJgyBHBpuxcREtOSCmxlT1qXWxpi+VBAFJ2LqLHfo44Iy4ulHfBAOTSRuUfYaXA2IPzx+is3E6Ug+V4Q2NG3x0ETeP4LUknm+6Avcb04QiBctaK2SQ/EKgLDhkYOUcDb1z97llMOwLb37zCA3huwLTqIfozcB+4M+i566CdGXhd1AEvyYbuDdln2I7JxcKNVNd+FzvwjPj4DyJwMazLx0dmFFYCvV49/E3Ksh3DT54aJuvkLd1V8paLvstgJIOzmNnfdwrlTA70oVeXwULaxIHQIUhjb89nKbF3sW58ZhqFrwj2krFIyGrFgmw0ev2hzGRwE+KnZlA+T42FZaay2luBpxz/F3iyuH6aEgPDihUazXR2f76kuz8ayoO5jiiKrpEa37RgC+ClITDRaM55PU5m5hlEPBfN/bmI4CosQaxXp13AZ/TrCc1tUxg/32jOeSJMaEI5c3g0WAILRdGvUuP6nQuzJ1OryuAHd620sJ8pC+uDQ4aB6GOb5f3Oiw3CwfQEmHLV2NvbT1+G2P9/dn2sUs4cF1B7Zv7h4Ed/Ct92IXbnpbjNZ6Psv5auPyV7/reY+44ajCK2zkL7r6XP/xaz9ocwHGJwBLn3iHjz2ahNv0TOOwTgA9/BzkVk5SBY9k3Ik79G7vwjbtvF2I1nIhYek+CIA7UjbLDiN0+fjdr5R9zWC7Frf5DNPSQy0WqwdRYu/Sbkmd9i1p8Kh94oqKt131Hx46cjYM83nYlc1L9xvCcju3KbUc7fv1OwgF+Yf7QWyiD8/TbHWxirIzDZz52xec+tpZxM+x05615v8uERZ/PB1u8MymFQAmsqYFXW9PaWtxIiHhQHrhJzHDMSYWBsj073TmKEKSKMjS/NRJbn3rR4+Pnld7Zv7F/OnEQn+1aWIiiqRxG/ytJ+AIRR/xoJB16jFtE/ESbo56+hur2XGAX5qUDRMQc3scILx7KyYQGrv3wKX2enwlhCU4bAR4nq6pyRpMTijlPamoGSHP4vzI5tx6MK6kBteBRFP02J7Se0SyevknAKFZ3Q197nmze2MAkMQhw8VlBXbUUw4YKzgM+3EtbSAEXZTYpfMciPhvJg7LZSqwV+NIIXv18njaf7BzaOYcoxKEk5giI3VqBQjdDWGUhvghQnozUFwxGALHiZHCI32LmIrB2E1kbRK/gvGD1j5Qgq31g7gtasgKfJoPdJPBySljXWgZkH+TMP8IkYhO85G+sSVkpHaAXkOQUgRctZZGPsuQ3Wc3x/Gyeh2d7iO9yyletRzoXCHODEv3MWrB6uf3VZsbITBMcwsWKwd87l32lXGuC16sL56NWvDNNIc93dYHZVpfOviDGICk4Ng/2+AyiHQfkkOVaDIBq9/lxhzmwuFThugJwsqFC3RsrJwwwMpUoFKB/3D85zg5x6GtsHVkwHCb0l+QM5JgRLv+zRaT9Nie1nAoEN0txg4qIOQd5PjOo3wVNd96fHw2g79/IiYOkxmf6pro5GG4lbaSHwxJvsQOyzv+vP+ZnQqnS2MMdMnK+/K+53O52fOSXQuw+56O6PhBhAJLpZvlzMNr0QBvkhaRD8Esc3N4IMT6K9l0GJxXxSHRr1f0HQ0oBAKzrZaGTSvRUX3s+MRLyEf3Ade/DtTTXgLPF27VJpFx2X3LIZl2BK+afahAqdm89GywqbWpVqB0Y20cAzWK+g2sP5kJKOHs2Z4MLZmManyc4rT4b+EVaSXtXe3KWSFTT+l5IMVdBNdrN1Fq48GcpKrb0SUbYQeySrAAAgAElEQVTiu9ARZ53rUQ6ruvxJmeBOW7ZGSnZGSzeHC++0C78jr1e49+KVpJUvX5dghtrhge0Zy1/KWvdq5tr/lH52UjcMXxV8kN4BlEMnQ7dLUlvTNBOXDchedt8dE9qIJWkfSEswUg7lXj796fDgqYHGqDfMYLBUFLBJJuwL7MImxQksz7sCvNaH8F6LlRmq9BLjW7Eswf1pCfP49NlB1D3x4Sdz0w0B8MObU1+OCYEfVVW38sWBuU40d5gE3q3TfpiEFbAyadbfFVKOHkEc0xP7YQooz2MosXO1tMAM5fi7HkxPgGdnVJXbmhh7TE7kd5WFVVJHUfTn/CyTUQID63cNVuFEUfRqaQFgSpyZaO7PR4KCYCiKRjQ1LDWBGMwotUJsiKXPaG99JITXr0IggwJz19s1alDhlD6AcqhusNaiSq//wsQdZnIV/9SfdwblgNQqF9Hy70LOSYvbscLHKIo2dPYOh3LmHQp2ZhpS8AoaFNsxsU8cX2ydRDA1HQFaWn1ije7RFYuPS4kcY+csWnxCwkwBpVlKm5S7LsfjAdF4a7d45XqUo8fewTR6/R226DR63R12yXfaR0y4Xp1OkZzW8NvVsq++Tlv4wtAyVWZYZ+n2jOW7qo6fVpVndeWkaJWG6iRw1hj69+1OOQzKCjG7Ta3SIwj2Em9OYYDqyqkFQieCumpYAcIGk0lDUOTL1DhDIBtWvTu/E5Q6eDSUj8PQTI7vp8kxJV3A1YKliuiD62vWSY0+EZCnTYXhJuGNdaltBmmxyyX5gJ+IMDTI5GrB9KBVgWIPUN4FVEzHyQAeQneHIrQY5UT1s3DAHQiU42BCOf7XfjVmbl8tze9LZMA7Q6Ac+jAoh24Mnfk5P9Ms5cAqnGYp59mIYHiZEU31QMuXaKrBKGclgXLWD6CcdjUITcUoJ3xoyvl8nHL+OXOOjaNw5x/xqZWGbDv4ifdqdNelHDtn0WtXE6FUJ4qihQ19BQYhkSw4HFzYAIqGtyrV3vFVJ3n5KZWGwiT7aZkwHhnuOddFdCgAwL1Oj7hHV9iYswmNMuXAcRj/PT4Ct/EIIAiiVbai7RWK5OiyL0/kbNwzfNBJW/Ri8X8dFUnRKnmhuqFQLTfEaA5zuG53yqGT34wPV2q1ar1+LpdmpJP+gcY0dyjc2qFRg2ARLB7lagkQ06FVlRnMOVS3r1Lju7RalU63UIDF1TIoMwJ9fse04rq02kJFR1Z7a3W3Uo8gbRoVmIaxag22XCrDmAUNXlt7ejLaW/6XFIUpvPTvBs4WhJVFQhYsItyuVgNTjTlfjBjLourR6b5KjTed4BmUuwO9CxUdMGblvwmR/SCJ6rovLR7mLnmXlxiUUAhnJzEo32G1FlAUvVZS0Fd7irgPvu7veiovQ4PJ7V4oyjW9QGw0YFktFEV/ysOSyXHOo7uvD+FCOYj45kaQY2lij2FQnjZiUFyzfJnI1GMVhZXe6tRozIwSRqiQBXt1utdjZeMeq1s8iw8Pm2Y7CRcdlzBTgRGF+HNdypntJHzy18jKlr63NxPKsXEUHqRnwYp/n/lmzDzAn3GA/9jP4fFloHSTJFeOFyq0cRI+dz4G0z5HE8paV/cv0zxSw3I9Ww5xNMbXx0fgthwBSDlIS6mqoVDTWdHCYWdveDNt8VYzZhsTHasHtqUt2dohk6pbS1X1BYBymoA+3fB/bn/K+Tg5plunBZpqJuYBfHoGhS8jFFqNDkEMIbF08jMRwTpEX9fTbYiEpZNljSDjml5VBjQsMQfWKzGhWCXiro9TYqbSySSPi8uErPNFOZ0aTWZ76xTM20WknPS2FhD/CzMA8bMPsUInny/MhgnSRYrOOTxDnYZ+rEYnk8uKgJUeRVnV5abJR3Ty+hAuLKKlRfSPhvD6HUt12xMf0YR568qVinkm7WMlxr0rgFgjiqJHslKAecbEkkTsPNV1f1oCrDWc3dGGGasIGEcnz+PTRPWGtPYPkqL7xXrTySvEbOhZ69RoXorGCmoRGp/E8sJ9Z7zaKtPiPQwKtRLQvR5BPMuLB4YuPRHGh+l1Sq0WKCcPcRWEk/Ybq5HePmY8VrbOQFEBCnPe2lnf1lm44EjwxbBSjVYv71SVNylhAZuhKQfL3gqB9Y7x55oJ5Vg6CFyjyvUIolTr7L+WQr+YlYPgZxFQYy5oUDx7PtrKAcQ1rzoZmlwObDy17T3bLsaNuK8K8t845eCf3PjKnToCfZRTX6BuLunJiC95+2Dqfc8Ph3Iy7Ld1BguRtgptY7GuqUTTDHwvw/+5/SnnjThZF2bLAZRgdq6iujlnJP1lC2ns7TFMvVjpF04tSNs5V5hDopO3ADk38Cr5TIQINMKgWHL8vDACkDXWvxIT+kac7O348Fdjw/4TG1bU1anR64EOLZ2MU06jqhdUCyUmgZvtDGHjLI4fjCbRIsiVkjzzxzIoHyfHwJjfQkVHXykq2I7/NYe0BFgWuVWtwgJ+ieTh/rCUi4tGgaLghLOTaG5rxWy8Hvnu2FBT+wpxZ+BUcn86PLhCCbwGGr0eFCQl7kB1fTZciIdRAy09InRirj2a0eF1IjsVug4NLTAoMwK8oCIxUI40NxT70gzxQ6mgBmtf+S/Qgv+141kp0GRV29PdL7eL2MN/dn3MUM6S49L/eaRsOTsi1YGtHQWrvw87FJjznmfKF34ZLUrgZxyCcqAnyy2qQoeV6sGfawMph5UCav93qbQ4mU3bz/uGmwdka9t7tl+MneUgmHc4mJ4MOFut1f8oLJhG0B/FjxqRlXHKwT+58ZU7dgQQRKdsQbvr0I5KtLOqNio6dedXWYteuC7lZNpvS79/q9wnQNVYpm4sVsmL1M1gah7+z+1OOQzK/QJmi1qlR5Ev0+LMeHwwZInEagczq8uJFTM/xkTt8zvbV4rZFzHPVGxz4/QALDMIE0aAriKzY61F9B8BMVt3nHK8KorNFPwdYmaluR9MT4AJUI29PSDtyLwFgrJSzIYWlG6t9lBmUp85h0625PhFNxvKIrNqygdWBZzO9sXpgV1T0YdBWEVB50wgeAvehhXtWFmLAVG9xP4zKNZB/gnGAsSe5UV9p2NQ7mJ5QoUXFEVT2prvFzD6uY0YlIkszyNZKfB0aW0tmNOqr/Lh0+EiSHKtatUHyVGmVb+YHg+HcCHHdGjUX6UZo6mwgB5bLjW9vQW27FNZMsgwEuCPeFGjtj42KMfWWfgeJVWj08eUtMCixrd81p+NqW9O3sv9xCcdVjoegnJmHOAfZefCosYaHZJRDXyvA+NyrBwEF0JLdXpEpdW/6ZY4dR9v+n7+fUfE1CRQuSCrpmPz2ahp+/kH6FmwKVZKzdzhedluzeWPUw782MZ/38EjgCCIrlehaanStFaj3Y0lBdVX37sQ9eDrOfZDOa0y7Ldl229zW/1FWXoFimp1PR26nnZ9L3iXHv7P7U45GMREYEEb8S2NiwSMfqDDoJCobu8mRMCaMe8mRPSZH2juaySctDYwO7qWFkCDx574CAMGMSi2XCofq/6S3Np8KDP5eHbKiezUE9mpx7JSDmcmH0xPAPIRjD5bzk+56SS/P/vav+70yaDgeiWC+up+lg+TY+lkKOoGygp3tq8BtUSvAtahu3+Xm96j08JvA8jPMjkQs3PsTY2DkKTVI+8lRln4YxVFqW5PhAlwGazzRTnQAWfaAs0NVBnG63X6XzuZkwZpQ6nVvhwTAqqaYmVGX4oJbTAKgh7OSjYTRk1z2xjCw1VCfynIngbrpdLcZnOpsIAYiqKxzXLMc2cEIOMVTWJ6COsNxXiSW5uXi1jGQSCfLciGsKhD9EOplhqbMr3G0dk+NihntpPwG26+HgESCiPqzbF0EHzqkw7TrMxSzlwX0bR9vHfJKS1dwN6DomhSRdt/rhosdia2HFsn4YsXYqHCeXp1+4deqTsvxV8ILYG2Irfoijkuoq0XYsubQZnU7NrOtT/KTIoK3hqaGYycxikHfoTjv+/wEUD0iE6D6ICCcnNb735nwefrvolc9kqWvXnFcgxxtrqv/GDzI2dTsw1qLTcxhHcE5bwQKVbr9XqgBle7KjgQm/+wKuBUt//EhpVgkpaJLU2WHP++GQ4znJzJz4KiaHoEKe1SzOuTAgGKBEcyk8HDt7VptYhF8rpE8rlC8r5MorrO4dEs/K7Ckjy4LeenvMw+2YHrTpx08nMRwTCUpFeney4CE5gd/Kg1Eg4ENR2CxLU0fpIcs0km/DonFQcLcUMNsCQNbIFBmcH2FRn5oKpbeSovY0u46J3EiNgmw7eqQtm1JVzUjw6xdu4O8NoZLb1ckueYkQA0YuigBNHsIP8kY7nkkq7O49mpT8mEHyfHZGC8iKJoXmf7KgnHDLRh5pzvctLgl7hdoyaXF26LlO6IljKNnqwurcYxI9G8547psSGUD/WqNIg+sqn+/cSoJ2XCH/MyWoxa7kG1lf2CgQaOxj+4ZcxQznFOnh5BWjDKsXEUWmLF+oiZ2LcECK5LOTMP8jeeicypNWQvNnepdl6KX/ujDH49TCgHlg38LaQEQUCAWkuXuqRRCROykivanvglcvFxSXghEGVr69a84ZpkUp/wllzRUI2MU85NTE3jh9zWI9DcotznxF+14ernaw7HLn1pIOhk2G/Lst/qvuKDzet/Wf7olcys+psejzuAcpgeE1me10pBzpQOQdLbWk4XZL0RF/5+UpRfZQksNtOl1bwApeqJ8xymH1nWpYCDezQrxaBPC/ehk9eAcr3AhJ7a1vxFatyLkZJ3EyJ5tVW5ne2gNcyMdJOUQ3XFs7KT25r7/GjE7hHWJzAoDhmG11wURTs1mhJFJwzHAS+vHa0PSTlmEAe2QHXbLBNWG2V+Ic/heNSuVu9Ni7PAUs/6tYDJjxuqKuv1R7OSDZ4gmtuuaCnUlIABOiWKTlh3GMqbA0VfQs/7rdPcFwkYsMghHPPqbmVVtxLGX2v0etfSAuBTM++587iL6XE82+DzAlnlanVplwIKOwA3WWvzsuCAfqcbrBv/yPaxRTlok0I1ZS9345nIDzxT33RNWv192KyD/eoazzrIn7aPR6QfO2fRzAP86ft5UCd8qFkfUzsfwpZj5Sh46PswEeHtbS81w9pR+NjPEfCLMZBy7FxEi49LnFjZhXLDDdvRo/FNqNp8FsQdX4kog5HOXwfl2TmLZh0UTNvPm7KPN2M/fzSIZ5xybnqCGj/wNh2Bjja1k4Nk9Vq3h9Zd/mrtN4kPvppJSK3KsN+etXQHZfVnm9edX77uzzWPuaamm+ZmDn9g7gjKITFByMjpgkwlZivTIkizStWmUcPpM7OjdXdsmJmgVAZlSqC3XyUoVyNX9awBgrpERwllIsvjvwmRkJM6NJranm7YZqOqB4SVYJRjx6WxqkFA+I3ZchiUjHaQBIug6NGslP7nNR9BMpXtc8wY10L8+LM6WjeE8c3YTvrN5ZQXIyVNKqD2TPxp06idMpMmYdEtpnxAJy8VBUARRBRF/StLZ3IMpZMtWB6vxclwvMAbbOjt+SA5agKWUm7aGt4ZrL4RLGSMHwgKESF6SnkRSK0ixizjRxlXZnB8T+UBzUiTn+S2ZqDSNeSxg3bJ2PjI7jCWKEenR3o1usC02orm7iaFSt7RWyRXXA4vW/5tKAzWsXMWfcPNk+Y2bjkbBZlmthPQsboYVkpLql5/SmZWgYHIPUPYcmydgWzWpfAyrTHi+Fdx0YLDwdZOQ1EOVLyac0j0+OnIrRdjd/wR9/T5aPtvpPfs5X7sndakAFr3omz5AyekCw6Lj3JyuBn1ieVtbtHlL12Ox6QqhMTu3eL1ISknt6Pwq4RDn8Y5ji/jI3CHjMBn8Y4fRjg8f2Xvhh/2Pvjeu7b3P/0fuw2J9tug1lWG/fZM++2X73960axH79/66ptnT7v6xba29po81Yf/5x1COSArakqgz8Ywwe+FOaltLSq9rkurCZHX7kuLXyxk9sXJmkxpNPfdsaFtapV7WRE+ixNnOwumx5ZwEaOqvA2rStfQ20MuK1wfwpsA22FQprJ9fi3IatOogNqliVKuybmIf9LJ+zGBybS2FlClhvivQdcpdwd4vxgpYVSVQe/VX1aokznpD4gCLAYxfhCaBcUSlwezf8nPKsKsUz06rW9FybMRwXcDKw6R7YyMxaBMDfQ5aYz7YVaXW/dlNlEsWJ7rpNxLxXkw5apDo3YtLXg8lA+A6TqdoZCYlLk8ukN6YlJrkxYBICptqH07PgIr52OuJ/0GhDI50GdndAi7pqJdA+I5Cjs7jmelLhT0l0Dvd4jxiv7ZjWOJciBeYGPf9yRBEFSU0wAKzzgC+admhVqt1R+kZ9lg6lRWDoLNZ6NSsHJ/b7klzTrIHxoUBqMcqN/pxMxSqgzxZJz0umXfhtg6AW3zIWw58HR2QLXKIIll7SiYeZD/1K9RyRUgdbyqtXvTL5GP/RyeWdPRrdbBC9MjSHuP5ldJ8X1A4XzEQGdIykloTn0m7D9PhuwaX8ZH4A4aAemuJ0Q7n5S+tOz4I3dZTZlAmrjNekHSUgA6mQ/uvLpyk+WEe0gk0oLXH3BJ+r6hG7ibb/rnjqEcMIdRLBiUewK9Z3B8rbn+1kH+09g+wIQz5Lw7ieVpGeQ3le0zGAlNYHpMCfSxCvKbzfW3DPKbHEAQLsAmzimBPpYcv7tY/dUrrzen3sXysg7yN1Opb8gDLZgeU0Fn/EFnOL5mgnyHOJxBuSfAexbHz4brb831nxLoDS55iMHBCupAV+BP+Zmm4TJYa5ZYa1ZBfoaooCFaI3aMQZnE8prB9rXh+ttw/aezffollhP3NLc+gTAIszi+QFFrmOc11xqBBUeSh8Ye5XT0aA6xclaeDN14JtI9ugJix0lewb1HxDaOwi6VVq3VH2LlQOuOlYPgmfPR6VWgqPE75OSZN0s5lg6CXZfiS5sMBQCzazo2nI6AlqHZw6AcIlrNdgIq5axUUObqLzGH9ygplgcF4lwQbabVI9I8+ZXwspImkKzRq9F/6ps+48B1yIzY+I2tD0k5Sc1pW8SvPCHaMb6Mj8CdNQLBO54Me2nZ1w/fZXk3iUS6Z/bkr37Ylrx8O+21nY+dfJyE/Sx4Y8nh1O+bVIYk2ZsDnduFcgbzgwy9Hf6X+NvsPGcyR5ppkwLmUXwZ2IhJC5AeBm40ORDsYE6SwmS3gX/SyTfvnRniKvp3eyLL87nI4Fa1qrK76/mIYPOWqqFbG9hz4pa/c2z/rg5KKtf9CIj9GdH1sUQ5Oj3So9E50LMxEW8RVCB3jQL1RjNr2tf9KLNyEEDKcelPOWl/j3KAteZ0hKyg771NmNVwOrgILj+JCq9GGmqetndrroSXPXxKRgwMIpKHnbNotqPwGDsX2qXOS4vnHQr+0CutW61DEPSyrHSOMzAOvfh7TJEcgI4oW77mh+s72oinuIH1ccoZZ7jxETA3Ak+G9lHO3baTnwja9va1HVuDdq06txGnnEMpJxt7DeJIdy7lWDA9rDn+dlzaBKYncT6byPK05VKtgvzMm2FAERcvS47fXB5tAZ9hx6XO5Phe17RDYnpMZ/vacqkgIHfAtDcl0McmyN+MhNOAPWeyfefy6MPZc+BZrrtlBtvPjks11VgY0IfrtmOywySW5xwuDXrQprF9yGVFHRq1Wq+7VJxryfGbFGBmQExaGFN/TgoAX49hOwRH0pDD9CCNJcrRI0irUj3/cDAuLzXrIP8N18TKVpCJveVc1KyD/FtOObbOwkXHJJfCDKptw3mcBaTWPvhtiFnQsXIQvPpnQm0bCDULzW9cf0o2bT/v99BijU6v0urX/BBm5wLobf6h4AuhJSD1r77zud9AnPINsMtgeeMDt49TjrkZ7s6yW4yPgLkRIFLOPbaTN3K3PSHa8WTorlVnjZTz+pJDyeOUw/SYHOid0tpcoex6MDiwL4iETl4tYRcpOhJamkwFmBgUCyZlPp+xLy0+rLFeqQURADXdSn5d1acpMXZDKm9bMD38q0rLlQqQXG2itURz+zonNau99dmI4OtM53R3ZnV5j04LGrk5a81gyIJpNl0uyW9Xq7cCAXO36/RksHYGbqeTN4Ty6nq6Q+R1E1meVkF+sc3y4Pqa/yZG/laU06ZW3eLTDezArd1Cc98kEzSqenwqSsxGXN2ycRtmt8cY5bQo1baYfjic9Wce4P/nz0RYb+aZ89E45TgysmGOkpWDYMu5aCjDeXMeK1tn4QNfS92jb6B2uzhHDiKdscAgIp3MdhI+8lN4aD6wCdW1975yJWHGAf6sg3xGSg2CgFLLts4iuP+UfTwnTOe8UaF6+Ur8rIPjlDPuOBsfgdEbgetSzrzdi1ziv21U3fG2nOlsX6BFrFaBLGVcz5Lmvis6pK4HvH3OJSo0MSgTGJTN4cKElkb4vtik6i3pUrSpQRaGHkGk8lpMa9N8oOsElqdarwem+47W+/n9awz6X4PJQb8UZJvJ2CLOdjQ3qC0FShXfWqcJnbxQwJRg+p370+JJ/q63bLamub+dEAGlvw1FnKmuJL+rC/l0SQPI8dt3a09HHK6RWKe6vpMA0pKjmxoAHP/j6VdjiXJ0eqRbrfvEJ23GAZ6Vo2DWQYGlg+BXaZEeQWrbejb8HGHpIJB3qrQ65LSoaDpIxhZM3cfb8Ucc9P7cHOXAmjfPnI/mpNcllLXGlrSYLDHFLalGmXGVVh9V3PzylfiBeeCznYT3Hgm+HA5sQr0a3Ul+/lwXEcweJ8cApQiVVv/wqfDZmBT5jAP8b3lABaKiWbntYuxIFUIct+WYe48ft+WMj8B1KWfuKwudxykHupBQFG1RqV6LkxEpZ0eUFCpR96McpseLkeKCTlDnpkyp8KgoPp6d8mVK3KHMZL/K0roeYOIu6ercFCYwO/PhlKNHEP/K0mlAktPIQ0bK+SkvcyjKYVBI/tdqukF85f70BDPmFoYHODXd3QBADIqp0QjO+nA7VouvD2Xo5PsFTCiK2Y9y6GQQN2Myl5ttYTCkoLq+HieDqWSTWcaoZOx0wZgGJ6Acv6ugqyZnwRtkGKOFwHmxC8T/ha8YLtw4pPj2m1shtmYyjEbKiWhsWCoKAKHT+IDf3Ln+5lFjiXJgLEtBveJdSvJjP4c/cSbySGBOZQt4YTgnLb7/qNjGSeibUAWkalu633RLWvejbMu5aHqSQYr1pilnjgvIkJq6jzt5r5ll0pdBy78LgW8meXWKp89FTd3HI5pw5mDGp9lOwv9SkmF1HFZqrf3XUkhCNk7Ct9ySlSqQt3ctsnz+4eCp+3gv/B6ThGVgBabVrfgu1Kzzy+QUN/PnOOWMU874CJgbgXHKGW4kBLTlDIty6OQlwoDUNmD+Sm1rfj1O9npsmE9FSXB9zeWS/B3R0tfjwvM6QZ6IrLHerJIATjkoinbrtF/npPVN6sOjnLsDvO7jMxsxuYNzBTkPCAP6yIzpQaK5TWR6LBEGrJEEzeT4kaiu09m+D4oC++0DpA9crdi+K8TspaKASSzPPlQySzl08v18xq7oEDCd45MxzX0ay3NZcODyYDbQDwe+rcEjnWnuc7nUI5kpUAviYSnXkDNFoJwvU2ImB3itEnOWigImMiimHaaT7Tj+9/KZE+gAcRbw6avEnH5hSXR3C7r7XB59nYQ7h0e3oA2gJToZFI829RK6g404aBKubgKdfJ+AuVYSNJ9Pn0BznxzgtSKYbUEz8pORcqQNdUtFgffyGcYBd7vF1jW8S0OvsDxJAV77MhIHxqOo9OjCE9KbmVwHBohcbwtUeMAL1ShV2uiS5vTq9l4tSL3OqG7f9EukjaPQzkW09WJsFRamo+jVSvMaCxoMtfiGn2P1FTWzowfUejer8DDweok5VsWNypevJAw0vdi5iJ45H12MBRRn1XRuORs905g5ZeciuveoOKkClKHq1ejdoiq+4+dHF4PcDaVKi1UdFOBxSAPP/re2DE05LelPhezeIN25QbLzcfHO8ff78RG4c0ZgnHJujHKaVb2vRIcahJNo7iS/ay9GiKHJBLflTGJ5OaSDiaRCqdgeJf08JRav0ouiaKOq952EiGcjghUaTa9OdzgruY8ejFMUpBwtgkArUV1P939iQw3pRcOhHJqbS2ZydLNcg7m9anqU4obadVIuzM+yYHo8JRNeLMqNaKxPam1iVJXtT4t3LyuUymuBWGafb8tzW5TUv6o0rqUxsqmBXFYE9M9hDwdSDt39fj6dU1vZpOr9s6QAb2RdCPdqaUFMszy2WU6rKn83MfIesxIQWEnARUKmT0VJVXcXSFBB0cTWpgtFuZg9BpiOoC0nVF5HryqPb2mMamo4V5jzeJigD3QwCfef8zND5XVvxYcfz06VNtQmtTa/GiszBIYzKPaigO9z04Pra1LamoV11d/mpC0SsvDekpgeK4LZx7JT+hX3o5M3Y0IWi4WsPnrDsqvWSIPO5GeFNNQmtzYFN9Q4ZyRdKMqNbpZvCRca9jRSTrmyi1ZVFiKvTWptYlaVf5Ic8w/EI7M8SUF+E1keDkHUjghJEY2S73klz+NyEc2jJoRfl5W58Kh41hGZ7SHx35prr4c4sLDe+x6paq0+t65TktvYrDBoSNW09VCTqp89H2PrJIIoYO0oeNs9OSy/SYEVtuns0da198IqkW+6Xr9ejo2TcMvZ6Nx6IODAy6wfDl7YOgtXfheagjmtQvMbH/o+bGDtwfmHg3/ggyrn8k7VB56pJsnhs52EWy/ExJb0y0rt6NH8JCpcdEwyUoYcF9GcISknviFpN3Xbq+5P7/Z45rmAFzdIdm4cZx1z7/13ztx/51zpOOXcGOV0ajTf56VvkgmfiQh+JiJ4k0x4PDsVSkEZKIdBmcOjJbUCQ87Zguy1kiBYX5hWVfZhUnRYYx2CohXdXfP5dEp5EUjNkNdZB1FN7AQTWJ4avV6h1fxWmAPVNNPaWh6WcADoDIdy/F1dSwvwktGe1uMAACAASURBVMHQ0fY0CGQGNoY348JxQQn4Tq/Wg3dopVb7SXKswYxBc38jLrwe86zh7/0Vyq4vU+MAE/SjnASS75WFfAavtkqPADz5Ljcd7rNOys3pAKXS8J8WterHvIx+EhZGsCPRySvF7CysFjO+f5i8zoRy8H/BlayOts3hQgOm0MnLgwOjMWGsuh4lLj1xJCsFUs5aCTeu2RAmhbcT1dSwCFTzAxamuwO8oMTVtdLCPjkw/2tBtZV/KVo4ZSQRXYRbZCKoroo3pdbr/rp8BEWPZaUaumSkHHwfuKLQavwqSk2S9fohFD4st2qF7TvV7+rOE3sd92z9c+fj3C2rWOvvY6+/l73+3v+z9xVwbV3v+7TTbnVh3datk7qXYlVapFB3967e4nVf3UvbVYDgJQkeuVECwd3d3d1D/N9zT7iEECjbKvv+f+VzP/Tm5txzzj2Bnof3fd7n8VD72WvhFNoG3bP6K3ZtP/n7CcKQ037fnZQxZ98T4hl3gXXIJU7/UfDMP/02WUeYEBOOucavfBb2y1km0AiWg0pfHyeNO8/a+CriyOv4Qy7xjGQgRZNT1bz4QZ+KlUaaI8ufhh5xjVe/6d/HZ/n+JH3JwyBz98QlD4KUWqaPPkkzfBJqF1JwDJ8wygLQcRR6HmpKnXc74AolnZpYzkipsAnK3+MQ8+tZptLeFO795y97Rjm5sVznu3uuHpl+Y/+UawennjeZuf+29mKvpZrMT0GdD8eB/b+DKv5rT/oJ5fw9lCOWSCp5vJzmplz0yGluquC1wdhDB8qxHUfzkEqlJW2ti7m0g1HBIAhfXwPMI11eTGV4tYqEPJFoQ6ifjj8NtX+qU/clK6RI+rvbCyXiZqFge3iAQQCzGa3Pcs7PGenjouL8PATdqnvj5RBxP1GJi/1lTpy2uRkL/JCvPBxV8DYzOyzQY+tq9kYGrQnxtcnNhCGfZqFgV0QgJI4M83lNLAKqIYFVFZvC/HdGBHiVFAgl4mfZqRjsgLycI9Ehw71dyCVFEFRdT00YgZaPfeXheBE1xcxoajgYHbI2hGOTl8kTiahlRcB4XNnm/Zm7w0yWz930RPi8a0M444EnlAxUwVgOkEsuyF4XwjGPj8xqBrSnoKpyWb09agfhXymzW2sRCS+nxBkGMr8Htu24wV7O0FM9v7npdGL06hDfa6nx0EjLMT97gAcwrhrg6fgsO00qlXqXFAD2D5yky8tA1G3+TnqSLPlFtP2BjGdXACG4rObGU4lRq0N8H2Qkw0SbRCq1iO+ge8uhnNi6muOxYetCOda5GQKxmC8WLw9iy8CQstVQukT/5KK7vYqXo84VsysrtBzUx3pPGOY+aQRhqqrrlFGuU8GBnzKKMHWU+zRVj0lDXWb/fHPB/I07zo2ypL/XoM4oC2TgCcpQU+oIc2SwMfXbE8CaaqgJRcHEe/RJ2h+OsdaBeVtsorbZRDmEFtS2gMDPfVbWD6fofdQRHmJKgeTlvgOIoaaUb0+Qeyn5HmkOKtJRiKNcy3i4GXWEGTL9qt+sP/3GnmEONaH0cbZ9n6Riyx5QTiIbb3ts0bOtE602jrfaBI4nG8c/2jLB7JyanrvBp+zVR9mS1Si608mL5lD1/9bo2rRlahQ99Ea93m/UoBrMIi+ZTl40g7xoNkVXiwZqp/t4aCJLZ1N0Z5B1ppMXzSIv1kCW9vHGubRl2jSjOVS9meTF08mLZpJ15lD1tWlGfb/9PbX8hHL+HspR+KNc/iWGcibQAcrJbGqcxvS2SIiUSqXUsqIfyXgVgm1/d/smoYAvFu+PCppO95RKpWmN9YCDjBVtoRteB8oR7gwPUCHYYtZR55JiVFytg6rBn7O9oRyoVufyHKbSAGPX9RXcUC1Rh/PE+trFXDoANHibId4uVpmgAEQO5diqkly90QAGtbRIi0Pp72o92Nt5Nov0PRkPNlq5WM79jOTXqAnXGytmk7gIgGBQnb0Bnk430hIgwlsRzP6SgPva3X4Gy2cs1a03W9DXL9cHc6B3xNcovsGGgyjHvSjvJypRBW/d381uS5i/QCxuEQoNoAeqHMoRSyTHYsNlXCI0TrPQD2DK0rbWzWH+wIwCb/O5u/2RmFA4lqYvBaKcJ1lgKZSinFtpiRjFZ0OIP2DFtjZvCvMHz4u3+crD4UJSbJsIRMW6o5xGgWAr+CjBgg/0cvavLJdKpfSyYgV0+09ATO8Iyd3+c1frY3vX2Gj+5j5pOGHySNepqr0c+Ckj3SYPd5o91mz5ll9N3Eee+kBMHfkNe4QZMsiYAiu3fzxFz6xokkikNS3tdS0CaAdBTSwHiaRupd3yncifjzRHBptQBhpThncI1Qwzow4ypvzL5NEoCwRGcVQtaENNqUO64RhVSyAJiGoeKkdC8pN8B+fKUE5xagTOWPfptkmPtkyQPx5vnmC1afzha5rzkGXa9L7uf+9pE/q/1q06Vd8qzTq9IevPxAcL6Cv6+PjaiNFC+qqHqS/SG7JuJD7SQAyU3qiFAEBjGnmBUsRMrk+Pq016lem0grNNg6q8vUIn6lT9rYGH7LPwMTUJKfXp5CLmgTBzDaqBNvJ2sKJO1TdgbbyVaBVQHppanxFcGXE14f4C+ko4JYWBPuTLt6Kc71b8bB588VMlOZDpe7OR1/H5x2LCxlAJv9Pcf6e5j6ES9kcFQyvNDpSD+5lKrG7ntYtFB6ODlwYw6vjtQrF4axhXBW9jmRAplIh5ItHR2LAjMaFSqTSytqp7jTGGckBwxdValeQKzcPbRMJ5fggMV7wF5aAUY1hJbhYfgSIP29FkvAdq6nkzLQHkyCAFh4gbQyWKJJJOlIPeax4fIZZI+GJxVTsvv6X5r6y02cCK0gaDHTCW0ywUtKMJr3NJ0bLab7jvEmx1ufQWkUAkkdTw20vaWgmFubpc+udg0J4JyASbzWH+shorjMEjxz42jQuXFa4TcZ+527cIhe1i0QGQaAOlVeNpHnBxSCWFP6CwEuKGL9wd/kwB/poh1RWdhhJE3JceDvH1gD9xISmmHyqJ9HaUQ8QN9HJ+lgVCPh7F+eBZOpZxkLcz5FF1RznB1RWTQCW5bPVOJkbBaJ8Cun3HKMfd/muXF+fW6+Cnj34rvpGHPoQpI4lTRp7VXTbx+OuRJ5nvYAOWy0D13ttgE8ox14TE4obDLvE/nKJ/Z0nb7xjrnw7yjHyhOCyn1oSYOOEiG5Oi6b03WE617EmoT3xZTlXLNSR9uBn1pzOMCz6psYX1W/rghPXW/oHDwwW2dWAeM6VC6za3e835W3t4Zw1QlFPRzJdKJFWFGXF0pwDHG44WRvLgRv7cauP4awenrnJY8ilv9SF33JnkxdcTHjYIAFespr3OgLWx79GO87E3hRKgu5bWkLkz6Kh6t1CQFmK4hLmOUsRoFbaKJECLBPziiAUVbVWW0ZfQWEtviFaNovcg+XlFWyVfDAj7qOiJuFHQhM/zWsxc0ztYUaPo7Q02jq9N4osFEpC3B18twtaU+vQN3L1/K5j0zj+Ot6Mco5/MAy5U8j/p5aAop7q9fV0IBw2N2AKg4PrKMIDZpZKciBvi7eKQnwVCOKVFU5nepFJQDdsqFNby2yEg4IlEuLzMglYg+u5ZnK9CUNz4u6ActGp6JosEuT7B1RWV7cA39R+gnB8pBHIJmMzJhKhO3ombHTpcV5QDEIDj4ZhQCOCgxk+9gG8JpXfkYjnwpxlEJsqLFXQR+7vbLwtipzTKqDliiZQvFltlpYDcWU8RiLehnC56OURcTyhnb2SgPKf7Cw+Hu+lJUqkUEH1cXnaO/vpleA1QdbueGt/Pzf5rT8e+oJxBXs42uRlSqdQhL6szsQVK0qzhZ9od5YBKcroHgGJomM0YJaeX8VrfI8pBrdNObtIjTlHF9xq/kcc32Dl+yij3ycMslq791cT9vaauFPb4r46RvONAKtA2KP+Xs0xVC9rok7RfzzEnXWJPvMT+7Tzz+5NATVjhrp5ejjBHFtwNzK0G1enAVLWiebAxZcplX+84kNZ8yM4acIzU0719vD7MlLrgnsyqc6dd9FuttfrY7T9pdpKp/icznOnmembN090zn+6c9njb5Mdbu4Rw5FHO480THm8ev91qvga7r+GEd779/F/rcA5V70jYyfwm8J8w/DJkb+4jytkTcqJRIKsxzG7K2x9iqpDw0qYZ6TDW0IplOggdI8j+bRa0mEddnNdz3kqNonc/+VkTv7OMEetBIpXgc3sDOupU/V1Bx9Lqwf+K3b8yG3I2+O/tHSS915+ETyjn72Ws+lRJTsQt4dJRJq70Wmr8bBaJXV7CF4uFYnGrUAjl/iDWrWxv2xrOld+P4QasiHLQ4MrWcC6kOcMfo76jHFNZLAc3kuTqXACU5l/mpKNMFFs0FGGr6UsRK8Ry3Oy+8HCA9VBqbNLZpGjIoa5q54GQFcEG08tpFgr9K8sg8CIU5clzbj5zt4c9/EZzPxobxq0sgwQgNTapE2cowJ13hHJ2RATI+3p+7m5/Gg2fxNbVfEdyRWMqQB/oRwohDS3p3xcVpILGcqzQjJVPSSFaOo7GaVxfwRThTZixQm3n76QnvnEh8K8s+4FCAEgFZWRPoHnA0v23ohyTD4ByvF12HNrkMuN7PODf9Jal6vKuXGP81FEeU4fvXnf4O0tE1RKEVT7AMdiYchyfUFjbetAlbvRJmfkDsIsyR0ZZyI7ubN+eJjbwBPkiORV6gz/yzV7yIHikOfLjKfpFclp2ZfMWmyjM1VwV1fSD/cBzeQY00MhBWcbdhwY26XeDovOBMMQuO8V6q54m9s6vj7akzTa1uXl4+eMtEx5vnfh464THXVNU8vgGO/9r3bg99+eqf0I5Pe/973D31aAabAk4GFebLI8D+oJytGlGq/12ZTXK7NWA1lpT3r4QEwWUM4+2/HbyE6zznKb8VxmOxHyfKp6s3K+aV7OBu1cpqFKnGuwPNS1pA5l09G/yNrc8n1eZTsn1IGgtlUpFYtG95GeayNLut2sihobszdRiFmwJuJLlYc/ScZyyQCwmFF4Zs4C+ovu973B5e+nqE8p5LyhnsLfzgwzZT7NdXuYcNnl/VPCZxOg3tgxXU+KahQKhWFzLb0czR0omoATlADaMDdxc4Q9T31HO6cQoWVaFYPNHNGBDV7fzNob6feHh8LWH4y+IG7sCyAp3ZqyIAA89yUy1yc2YyvT62tPxa0/HVSFsoURSL+DPYvmo4DtRzu20RBU3u7sZibBQ62JSLLQoH+DpaBYXQSotXOCPDPB0/MLDXpNDhqGOFUHsXlDOlo6MFbBE6Eh+YZXkfYzlKKAcFSJuAt2zWShoEQrPJ8V85eH4lYfjMJ/Xz7JSBWJxHb99LALKrD53tz8WF4ZKADSvDvb93N3hc3eHrWFcSFLeHRkoozkTcfP9EIFYLBCL/0yJH+TlPMDTSZWEJ5cWwhqrj49yvJ2n3L1otWCS26QRXUBM73Bn2ndeCyairGQZKiJMGWk36xedPfeGn2K/8425pw5HWQAgAlBFB64afZI29gxT1ZL2w0n6r+eYP58BMZ5R5m9BXaMtaWPPMlwiCqEwj+ZN7i/nQPYNIhUF8jIY4ixzFEqj+fE0fexZ5vcnO4HdCDPk+5P0X84yx55hQMgFJ68KzDipSx+HQgPRA05xw8zej3tDx1J0XzRVS/r3llRD45tPds14tAXQivt6bJ5gtXn8jo8Ry9FGjObRlvfyx70WYqRBNfi4aY7uu6YWYviPZ6WJLNVjbfAqRDAoAE/einK0aUaLGKuZJX7yNypFOWv8d7cIZWHLwIpQA9YGTWTpLMqSU3I+lPg8r+7hHPBx0JcHVYTDIap4NbuDj2kjRhqIwUrO9tBKkF4HDMva5E3cP9S78nu0acu0EMPL8XdhG5FE9Dj15Xz0w9WgGuCyXMRSkDhrFDRdTbinRtHtvqof4MonlKMEZCjdg2WqgPz2jV0dHpYrd3iwHeXj+iInHUZu2sWgtuhhZjK7vOR5Tvq+yKBbaQlgs3dXPjpAOSivdk9kUCdBlYgb5vOagua/pFLprbRE+cJmJXPGW+e1gPBjcHXFAj+03Bp1ZoB10QKx2LM4/2FmciGaOIMoRzYc3maBH5LZBCqYavntLgU5tnkZsDA7paEeMHDRfuiYw4PLyy89HDyL8yWoeQWIThFsx1CIsDSpVSSklBY+y04tQoWY6wV8EP9QCOFgLwk2a0Nk7OPzSTEYyhmLuDG6Ozx0ZKwORnfwcuieXLQeShHluNmBmq+kWPirGFZTeSc9MaoO5KrEUsmphCiZ5yjR9icKIaMJpMyLWptxeZn2eVkQ4iQ01A33dsEoOIO9nR9lpsDbg6vLrXPTM5oaYHxOIpVadquxCqgqn4A5PBBxZqgu3/vKWKHSf8Zbl3pOGPY3IM5UVR+dqTnEF6+7MpQ9Jw42Ntz0i4nnh8lbjTBDFt0PusfK0rkfBHf00Za0pY9DXwbk7cRFW7gnuUQU/eWfu9k6EoCSbiXcGAgYYYaoXfeLQ93L4YculkjsQwpgLffqv8Jv0jI0bnIhhXmEGbLpVaRNUP6cG/4L7wVeIqfaBudvt42GNe2jLGmTL/uaEhNtg/Of+efuto+ZdpUDqMco8lj/IoKRUlHdDJxb/DOqT3ok/3YOgDBsJu/7RNWSvsL4mtW2iY+2THi4adz9Db8+3DyuL0DHahPg5ay2/9C8HG2a0QL6ylPRV49FnJ6vjHurTTPSZ23YFnDIgLXxA2yBfRxCGzEyZG/eHnhYj7W+j7dgzSCee5Dygi8SwJ9G7HtfUM7LTAeMZANv7I5ytBEjhxwCfLektWxX0DEMjkwjLcTneYlRmg5PxDNkb8YmBk/UKLoW0ZcreOD/Q6lUei3hwVxERt+ZTdE9GGqOZcquxt9TIANpIktXcLYHV8qERhklfobsTZodZVlaiGFqgyyNFVkdq041+CjhnE8oRznO6L4Nf+vl1CwUVrbzgGEkpo1LsFnkTytsbRZKJIoGnATbwZ5OJ+LCo+uqavntmHpNWVtrf6ItyFL15FGAEmUq23lNQgHgAMk3w9vMYHpHo6rKpxOj34JyCLYXkmKhcxa7olSWF8NbT6F7epcU8NBqIKlUKhCLM5sb6wT8RoFgLRwO9VH/Izo4oaEWEomgmk5cfe1CiJaIgMjsWQwsD/+ICoYFXEO8XSJQ0y63ojwVgm0/N3uDAEZITUWTUPaLzROJ8lqaN4f691dmtC5bcLQGPrgaBE4bBfyOi7bfkwle6HD74XAQFRFxRW0tbSIRcBZD2ce/IG4sNC61IdRPJqKI4ScibqiX08PMlHJeG0ycCcTiUl7r7fSkQZ4OMviCNl7iT09uqOOhlGqpVNomEkXVVmmwyV1+JAi2P5BcbfIyq9t5QvS/D6FYnNPcJBCLJaiyjqxDV+v1oeCPMEZ58ViqG8bL2RsZJJZIUhvr3wsvx9t51o3TVuq/vP7lW6ffB/f1+G1QxKVjrfnx9PWLHOVudP5tkPOE4XP3PRrxQcI5Xx0l+cQD0oxLeNGv55ijLJCfzjBsgoBeEfYbBP8vxoUUTLzE7omjM8yMuuRBcFBWTXO7TGO5tKHNJ750iAll2lUOLQlUKT7yzf4a5eV8c5yciioHhuWC9rB/v/Sqr46RhptRlzyU+TPA6wDNpFcZPAoZbkadesUXsoiwt4QiieYtbnchwfeEdUZYshaZPHi8fdrjLeMfbh73ZMdUZ0ujZ7tn3F//y6PNb4nrPN0wzuzsnIVkow9cY6VG1Tsdc62OD/6I2hNyQmHHnUtbNpO82CrVWiqV/pWOW0hf9VH2xe6zmkHWccpxAypoyc/mg+RLbzRe+du1aSAoYh51qbYdMBQlEklte327CMBiqVTaO8qZQ9U7G3utTQSImCKJqLxNJvfVHeVoUA1ymuCvidinkDadtAibgwaydEvAwaIWQHeTSCU3Ex8rLOk00kKHbBlCymnK12WuwyqqtBBDXeY6j3wKnC1SzDZkb9ZEy7hg/+pUg+2Bh3no47QIW8/GXJtJ1sGGnktbdirmKry3uLXsQKi5AkiSb/n+zudzVk64OPuLoV+qqKgo9ST/zugni6BLVYIuSp5w2n3/rtL3pu+k5UJ/mgqW78D2uX938rm7/eGY0LvpiV04tqDixulaapxJXLjMjkB+FLTG+CcKcVs41yozhViYezs90TCwQ0FYvmW38z1RQY8zk0eQXstvwGCjdX2lH8B4lZM+heHVZd/t1gP6Lu5QdIhzfrZhILOzH7z1DyTXIzGhjvlZHkV5l1NiZ7NJe7sPh7eZQPMwi49wys92L8oziwv/FXHD4F1/d/tNYX4PMpJ+p3WQagm2aiySY362QSBDNhYBVKT/ERVik5vxBqNcSY6dwfIGCE/5VDvgJgEguTvpSUeiQ7CWn6HD3ZcfDu1kR0TA06xUVbIrrHUa4Ol4MDrkVnrizxikkB+LiBvgbqfLpd9NS/QpKbiVmqDjT/sKK5LCWhJxvyLuF5JjCIW5uLxMi4TIUT6vu2BN2JJg+427/QI/2q20BHxh7oXkmMvJcY0CgUQqBasN68iItj9RibfTE3dHBoKy9o7ish8phBfZaRvD/Do/FGz0f39Cct1wdJvf6nlBRzcHHN7Y1+PQhvIAEq80tZDi6P/HWuyuwKNbuKvU1++48B2IXnQmcd7Ttv3VURIJRTl2IQW/QJRzmvGcK2MkFNUBpBKcXdOCYpHLlLQxp0FuS+lkBptQ5t8N+Ms/FzbegYuefNl3hDky9YovHEIe5aSVyUiXAH2WNRKji/c5xg42pow5zXCPAfncwto2UkIZI6Uiv6YFuMtFFA01pX5/kr7FJso/o7q2BUD56IK6S+TU3873FmRSOtV/dlHVkj7Owv3mPh2rLeMfbR5vtXVigM25+qyISPwdJ3PDh5vG39/way9BHauN4y8bz15O+NDagLMpSzhlQfD/eYccAhY2wDa5aaSFCEqhpRSz9FgbtPpQw4zd+/5OppEWBlaAdLZHAXUxc40CUOhlXC3EcE/wiYxGQIiUSqWp9RnP0+0Km2V2bL2gnNkU3b0hxjUoNgJKmE15Z2NvwE4UUI42zciQvQmCoUZBk1nUJYW68amkBXDyUqnUq4Aqv6TaNKM3oRdWKTAVlkqlNlkuCxldkOUMss652BuwbCq5Pm0jd598EbsWYmgedRHeG1OTuIG7X35oNN22qrodGJ40CBqvJz6cTVnSy1q947foy+azls/nrFzAXTXx3OwvhvSIckYZjLEMulQtBPP8x1//P6AcsOO6WqNxi479GNuQXF/Jc12xvVl2AiM3r4G3NqiC7iqNo9i4s08gc6x8F8RDW6We67GxTuCcXV4oDkrEgWdxeQEOYCGJumx2Hw5elzXrFnyC05APNRFsQIfyDygb6KXs2eUby09S4RyaSblad1mc7sPBp5OfNhzutUwcqMvt2BCgn7d9FmACaBv4kcFacawHeIKKXK8N4cz1o/5IJegHMuPQovSUhrouRWTANvWVIsEc9VJVjDYp9P/PXrrb93N9deTgxkovnLS5VFid2/eDX5nVXpbOr8qWv0XSVFJOtj+//fDY4wTV92/+0AvKKalv22kX/eURn1/PsVyjiiRSaXp507SrnF5kb749Qd5jH1vfCiDI9yfpI82RkW9DORG5tToPgj4/7DPEhDLCHJl93Y+bASL5HrElky6xBxwnGz0Jeeafs+FlOAwjDThOnnXNLzwX/P+4/kVE/0PePaGufwZlerlr6EnOnhPmD7dOfrR5/IONvzMeH+eVpgoqs0XVueUJvv6vTtscnntv3diHm3/vAeuMf7558sF7C7Q+oF6OBtVgU8CBnCYQBgZOxk0Fuqx1CnsbhnJIRQw91noYV5hD1ddEDDWRpXOo+upUfYzTo40YqVP151D15TdXhQ7hS22arKV6z1J1mlTF/rF7J3hrc8tDpFIpoLbQl/cR5Wghhst8t4ZXxcDnrec3nIu9cTT8VEmrjOfbE8qZQ9Vb7rs1qQ4YiaB0ghbLqMvr/HfDlwooRwsxNIk8xxcDwcxKXrUhe7M8jpmLagk+z7CHAaT42mRs9ebSlmkgBmv8dsXWgHIKqVRqGnle4dHmUPUOhJrnNxe9ebee37An+AQWj4Eg5nmGHbyXUsRE6Vadyjpo2ddq37JAGIuyz8bP6BrpUfpJvZOL4DOiGs2yXjTljtbvJtOGa6v2/+ozFRWVzwZ8rkUCkkLzWCum3NRQQb8G/DxQc8d8G2fboKCgykpFfXz4dG/9/v8Lyul941G6N6PlUWCfU7pT9t7hf+1d1F/if+BBANZ59d7XvEPXuKytNaq2GibmslsaF3NpytHVh/k0PR2/t7r+4OCGGrabsDavvTzjbxxl6e3wkLtLUJ1TG8Fw2rBi0kHbUe9fO6cXlBOQWf3NcZKqBfLtCfJm68jSehDGV7/h3wvKGWpKPeAUB1HO2LOAv9w7ymniCRc/CMLsOSGOwQWDREBxfRs7tfI5F/ByfjrN+PoYaTTKywE1VveCotAaq932MZhtZy/o5J28pWpJH22BnN9n9HTLuIebx+HPrKnPiuCXZ8JPUFSd216enhPoRrt/yGr75HvrflEKdKw2jLtqobHcfZkWo6/5l3+5A00nL3qSZoPla8QSsVnUJYVtVQHlaAFwY7A3xHgxc60+a8PBMIvdwccXMVbPoujOoeppIYY7g4/+EWq2nrt3BllHYXfHZqtO1Vej6m0LPLQ/1HRzwB+zKbryAYm5gEJrNJ28aJXfzv2hptuDDs+lLVejyPSFtWlGC+krV3J2xKPlUZzyoCPhJ9WRt8sWQ+IwId8HbpA8UTsu67UmzfBo+OnSNpAz7SljpYEs1WdtoBaxRBKgMiqVSp+k2apT9bcEHIQvFVCOJrL0asI9ASpyU9paPoPcma6CK6BO1b8Qd6tZ2AJKT3g18ihHnaq/I+hIWgOwG5JKapcchQAAIABJREFUpRu5+xVWRp1qsDngQGytDAYdCTs5h9q5MkuYa/F5XvBe5xz3qaQF2JrDk4X0lY4dhCGkmDWNtFChwXt6OY+xfPKf6t/8MujLEV9DfAMBjYqKCkA59GXzmMsnXVXHLqqoqAwaNGjMmDErVqyoqJB9OvC5+vj9/wTK+Z3m/igjeV0opxMHEHFfeDgcjA45lxQ9EvU9+Jj737/eZf+ICr6bnjjCB00P/eve3tdSEHGDvZ0t4iMuJsUM9+mW73uH08bbzOVQg6sqoLFDnaCdXla8hEvv38d41TuciXxX3s5Trlk671lRE0gSVOfIUEsHfBFWZkpqcvnlGQrX4Utpba6oKlvhLX5lVn1SIHOl5sx9Tz+AQmAvKMc/o+rLoz7fWQKh4fUvIqBXucZN7jtEOa6RRQpWU0NNqdq3A9xjinkC2X5T18r3z6je+DJihDkop/pYKGeEJXPBKdz1nXOtNv/+bNeMonCyAA3FYR8fvzxDXJPflBudQrNxO7/h3vpfHm7sFtTZPP6v3TO32OlrsD6EoZUWYriQsQqmTsKrY2rQREZgRRjGk4UbXjeUY3Q65s+sxlx2aUBYVXRec2FWYx63PORQmMWuoKPehUhWY25uU0FiXaptposea738Fg7+ZKctm0VZsiv4GKWI+UZML6cpP7U+w6OAsiXgAJY90aIZLmKsepT6IrYmMacpP70hi1XKNYu8AM0NZlGWXIq7ndGQ1Spsg+VC+S1FZ2Ovv3V7Vqfq30t+Juxg+NGKfRcz184g65yIPNsLytGmGWnTDF9mOPBQOg7QVCugLGKsVkdAITrccRVQjgay9EHqC6EYUMpKW8tndcsKqVP1L8XfgSinVdgqv0RzqHp/hJph0bUtAQcULB3UqQZbAjsL4I+Fn+5EOYiRHms9uYgJZ/U616M7iFlIX+mUC/hMwLSxLGDqh0E59GXaFKNfDkz6YtAXIFHVvx+GZvp/0V+GcljLJ1/rgnJUVFRGo19xcXFwwn/r+/8BlEPE7YsMEkokaU0NnRwOgu1Euid0iJzvh3RJ5cjvTP8j55U8XotQuF6BEP1fmzzBRt2XDF1CgcX6+8Qcn3s4/EQl6vjTVgX7zvdDxlAIHxniuNmp+LhonjvmtXFxlTKUkxfDZeFt63LiugOd1uJUhqtNeihT4S1+ZVZdQiBn+ez5O26qyhVXv5OARPdOekc5kCw81JS64WVkYS3Yct4tyrmGZChMSdWS9u1x8u/nWWtfhF+lpCOJ5U08sJckljT8gtZSfSyUM9SSvevcnUd75txfNzbE4arCp9aJdSqyhFU5VSmBUcR7IIG1/peHXVnJf60fv/3Jgg8jf6xG1TsafqqwBfCcTkVfdcwmiiSiRkHzCs42+XCOAsrRRoxw2a+77zfFraV5zYVwa4fviiViWomvAq1EjaJrEnEurT4TE+SFFODo6vjdwcfV0LDEHKq+fTYeZnywgYpbSq/G34WuTDcSH0LWC/bu+dibvaMcTWSpZfTl2nYgpCSVShPqUlb77VSj6M2h6p+I6A3lqFF0z8fdrOu4MbwqZgVnuxbNEJKIYW8KKEcTWXou9iYUp1Eay5lD1b+Z+AiitNK2cnmUA0BMwMHkellqTFksBwR7UjoaHAyzwHR6tGlGi5lrHHOIcFbKYzmMVW75JNhAgRbd+wL+23epRnOcdWc8XTDDat7UO1pTbmnCY+pdrbmQ6UVfpkHUn3xdY8otzWn3tTe92O3N9ElISIiLi2tsBGW2f/fr/wTKMY4Lf2OfVNXOwyi6KgQbNTYptg4wt3W59P91lMMTidpEIlBU9T6hw7+N8RBsfyATQqor8lqbf0Xc3/tUUYI5WjGHagN+dMzn4zL/zBHvpWplLDdhXUF7mSxswy/PaClKdn16Z9/qZVEMD3HXMA+/PCM/NmDnMj2rSyeFnSGBtPbyDEF1bmUIlWUwTXfrZQUE8D5eflyUc5ueKf9QoyyQsWcZJz2SzdySRpgjw82QcRdYh12AVUhtC3/Jg6CR5og8ytlhGz3ImCLfw/s7H2Lpe/zclae7ZjgYL67PDJdHOfLnAO6UZwgrs3mlqeXxvpznlo+3Tnqw8TcsgfVs/bj9d7Q/jJvVbIouLgvgldLWsvX+ezcG7G8T8YQSoVXqK3lWTXeU8zLTEdYHRVXHHwqzuBB3K6cZpBFBZIXffDf52b4QE+8iYFTXLGz5M/4etg1rIoZGvltja4DueUZD1u0kqz9CzB6lvixrBSkJv7JgffbGOVS9Ddx9mY05oBay1O9AmPm52BshlZHtIr5VqvVsiq42DUQs1vnvgRkr37KAg6HmOow1vWzDWjTDVZztGPmmvK1yd/CxmWQdDarBTLLO0fBTpR28HD1ml+CTGkV3V9AxOBkg3NVcuDXgoBpVV4NqMJuiu5G7Dz51VmPunuATWE5NCzE8FnGmHeXlVLfXru8mNDyLssQlx02ABnsiq+LkUY4GsnSV387oGvBT/abk9nzszXm0LoE9NYru8fDTlW2AnVbJq0Zr1GXZOpDLY6x6mm4L72WVcpcw18p3Dnk5UVVAwkMgFlhnOilUYPWyhu/gLcbyeewV831XzPddKXfIKX3Tl8PrC4PWnEu+Wc3/P19j9Zbdl2B7LCZUhnLwHbRZgs0sFikGLfwGKMfVGiSz3krQ6Uub7rspvOutnXe/Uf5KL50QcSjKEe6NCFQO13qfNjYxpUP0fq/8DOXPlXblZtfP3W4U2VWVjO9SaY8NgZ3Id6X0/K0t39pAabfv9aK3i8YVMzuNXwrcXokaigXVBYLqgvZylFZcll4UH8j1dGzIjRdUZPDL0+WPtuLkAC+n7AhfAZrP4lfmCOpK+dX5wtq8XLdX5Hnj5ux/+nF5Of4ZVe87lqOAcoaYUDa8jCioaRWIJJF5dRdJaWe9khNLQAl0RWP7rx2xnEX3g6ILwJ/srwKBK0UvGbR3CHqGWPoan7v4eNukeJ+n7WVpMHgDsWxVRpSgQjEpyS/PrMmKbcqPLwjz8bi8CZXVAaXmT9ePO3RdcwHlvdeTa1AN1vnvgbspMc9nCXOtBtWAWwZESlPrM2aRO0tvekI5ZW2V6/z3zqHqqVH1LsbdqkYlfe+nPJ9HXz6HqmfA3hhYDpwBgysiMIrrbMqS64kPmwTNPFH7jqCjc2nL1Kn682jLT0ZfEUlENe11Z2KuTScv2sDdD4EFvdh3f4ipBtVAn7VhHXePHnMdDDJp04wmyrGP59OXv02xcDmEVqgCgjiqOu564sNbSVa3kqyuJTwg5nk3oj5WQM4g9eUSpox/rYEsXcnZzkG5uhA3sEu5t5KtbiY9vpVkdSPx0atMJ3i9tr3uWTrOgL0RU6ZZyFgJQzXNwpZzcTcwgjD0CX+jahNdLcMxr3M9sEJxiCRmURbDojapVOqc6/FGhFA+tDaHqn8ryQqOG1OTsM5/j3xKSwMxOBJuCd9NrEvdGnhIYeiVnO2NAuBlVNtefzHu9uyPJAzYO2aaz1l5MupKBYrk4LP8g+//v8dyCLidEYEUVPq2RSg8EB38O+IB0IwcylkRxF4WyDKLj9gbGQT4Isq2OmAk6WY3l0PV5dI/c3eAL5W27HKRiBvu83pPZJBZfIQel/EtdAWX67+/u71CV/3c7fvLNYC9fePltC2caxYfsSKIrVAtP4nueTw2TCiRCMRir5J8oEYjF85BO8dp+lL0AhhfeCibNt5mZTB4/J+pboeiQ8zjI1YG+/ZDFRG/9HBY5E87kxR9MDoEChB3ebRuk5R/1yiQZRofsTMi8EcKsQt2JNjq+NM0fSmYhfhnwFGLtSMiYIi3y96ooDOJ0cuCWAM8Hbvc1TkW7msPxwV+iHFcuHFc+DSmd/e1UkHloZcFscbR0A+6895u9Xcf+C1v56l3zj2YPSb57un20rT2isz28gx+VW57VX5Yaj4nMd83LtsvPofT7fCLz/GNy+Yk5oWlFwrrigU1+YC2XJYubiyK/dP4ufrkKUfsPzov5wOjnJHmyMSLbKewQijVIxCJBSIg5NouFMPoDnADNUcmXfKlJMpKZojRxeMvsnpS8XmXKMeCfezcldenV9WkBfErAOkYQhwP60dmuzZnRfjKU6z45RklSaF/rF3hYf1IWJndlBebSH6OO7bw4abfn64fd/Cm1nzqe0c5sylLzsZer0dlckhFjAepLx6lvQytjJZKpU2CZtOoC1g4pyeUk9dcCOHLHNQYMqsx9w3cPBIuI8POoy23R0VfUurTMbWYaaSFzFJ/YGBXFqjLXAfDDBrI0uWcbWFVYGi7LNfppEWzKUvc88liiVgMrJR59fwGz3zyruDjGIaYS1uGVZK75ZN0GL1Vks+m6OLzvKCtJtwshRJhu5jP7ziEEiGWPhOIBZyyQC3ESAsx1GGsscvGy++vArEAu4sv5kN+MQxrSaVSt3ySbgcPSRNZmlgnc2PwKwueSV6M7evqVP0j4ScrecCKUiKVXIy/LQ9i5tKWzSAvepnhCJnOlbwaUPbVUb2via4VuywAzsqrENFnbZSP1mhQDbYGHqxFP1aRRHQt4YH80HNpy+6mPIP3FrQU7wo+rsDBwib5cU8+oZy37VsEmzUhHHmHqTelH0hpEajxkUM5QlQvDn7eZW2twKlAfv8j4kb5uJ5Niq7mA7UoiVRaxWt7mJmC4qHeKsaBbk2oXxXq3wk7j62vWRLAwGCNpi+lnNf6V1aqLABDxI0iuboV5cbUVU9ieGJgRY/LgPYLsJPs5sYNYX6ofB+oOQ+p7sI5L25rMQhggg6JuOHery0SIivQCUiAyy7vWXbaKJJr59PhbTR9KckNdW1CIQ8NmULJ4LCayiVcOpQWhIM2CQUmceGgDBsL/MgvEXZOxI2neQRUlYs7nG+bhIKLKbHfeDmBG/E2Wuhwb5QhpjO94QMO8nJuEvChmQMcSyqVcqvKJjM8geUq1jN6Mt8PiUOTjFhL75L8H8gEOKvP3OzncagIqvv8xsxcKBaH1VQaBDL7udkr9PNxXno5/Wp17frCKf4bF9fE+gk62MRtpeneUblnkMJz9MJztB4OeuF5eqFbRJ64QlZsxa/KbkwP99+y5Ow8nd+NCR9A/niQMeWUR3JpfZu5W9IPqM/D9yfpR1/HF9W2WnokQS/MkebI5Mu+/ulVzJTyXoQBv0MrqtSu+ycU1ROiin48DcR+YBLqNj2jsLZ1T0dJ1BATymPf7JK6tpXPwhSAiKoF7cdT9F12MfTk8toWfptARIov3fAyQr7ZcDPq4gdB1ETQwIqTA8UM5Ru8j/OhFqztZ+7GUO34FVn8iiw0NZnBL0tPDkDcXz5oyI0TVWYKytOxo6UwyeXxzbRgGhrGy+BXZDUVJgU5/vlq67TdD+a+b2FAaOmAz/PGfqfkT4Ri4escDyz/8naUQ9XfG2KsgHLm01fYoxBBHuVMJS1kl4Id2qsQWdIRmNFCDJeyN0H0g8/zmkZaqIXKMT9Ls61rrxeIBVAmuFHQeDvRak5HpVXfUc4s8mLMLUH+MXs6L2kFRBl0Vpspcm5QPbXHrodWRa8FkRUDGLC5mfgYgqc6fv2Z2OtqFD1tBGjhvAEQmBxOHb9hEX2VAqRQR9czr1nmIeqU4wZkDxEjQAaiGpyPu4mhq1PRfyoEY7QQQ30554rY2sRNAX/AWn0txHA5Z1tJKxD5BFqa5SFYjE1hAh/95SeU8zaUQ8T9QCGwyksaBECuQCKVZjY1AM8BvI08ypFIpfUCfnFrC8RDzULBIdgGGFQBKgmtDOhENQmFJa2txa0tTWhvwdUVQzFjga6bMdxEpzG9hWKxWCKpbOcVtbbUoiApuaFuEvQTIOJOJgAXkryWJpk6C9Dc84msBUlWo0AW1HH5nkKo4/MBRuG3F3bMsKCleZE/DT6FWXxEbjOQTZMAcSe+V3EBwDF4m+9Irl7FIEHeLBSWtIFpN6LTjq6rHoHVlOFttDnUVNQUE6C3dl5xawv0i4A//W0iYXFrS1U7TyQBHgk7wgN6QwxE3Gfu9n4V4DenUSgoam2p4LXxUTeMUwmR4BnR0ic43Gw2CaKcId4ucCyxRFLDBwsFJ8CtKlcIIOkGMFpEQvhhlbS2lLW1tgoB2/RRRgpQfSTiNoT48cUikURSxeMVtjRX8tpEErFQIgG+Fso+oA990dNR9dX98yu03X4bmPX6GZDAQUMyvLL0mNTsU0jhWVqPxxla4UVGYWhytrBchnKEdfnptvdIaj/sXbl3jJnPB2Afoz5TQNUGM7ECV1C8otrVinwkat75VgAB71UIroxC7T9VLTu9zUdZKA4q3zOwzUIbQNNQpYo4o1AxHqVvyXf1rs5HWtBnniIkx0eLKzMEVXn86rz2qrz64syqwozqIvC9+4Fez6wryhTWFgpqi/lVeZLK3HCO9Sa3VRr0To2T97HlqFP1twUehtaP9fzGCl5VJa8aHjC6U9hSbMjeBIME7xDlzCDruOS4S6XStIbMZewt6tSlWoghWhr9R35zoVAiupf8Fxp7WG7A2qjDWDOHqrc3xPhFun0mGihKb8jCgiUYyiHm+yjkdBRWTAMxMIk8n1KfUdXxjNjDVvKqK3hV9fwGrEQ8v7noYtwdGFzRQgyPhp9Kbcisaa+TvwU7xxQCJVJJXnOhZfRl+WiTIXtzWUeBelJd6vbAw4sZaxYyVj5IeY5ZNDxNxynQbiBC0qAaYHabbcK20zFX9VkbdBir94YYp3cUmQdWhK/22yWfroIProEYWERdgqQfqVT6OtdjJWf7YsYaA/ZGajELAq/a9jrTqAvyySyFRfu4Lz+hnLehHDc78Fe+q/Xh6BAZL+f1CxUCGoCRi+XE19cYBrL6E2xmMn2YqCVTbF31t17O4F6C7a00oEaQUF+7JpTzOarXZxTIZJaXCMUSm9wMWRim2yba393+UAxIRZe2tRoFMlVcrWexSF4lBbZ5GcA5HGWNdEc50xVQDhG3PtRPIpU0CwU7wgNUXK3H0Tzs87M8ivMm0Dt1jVXw1jyRqFUk3BkeIJOiIdieTwZqV6mN9ZvC/b/AW6s4P9fj0pGyIoFY/LogRwWPhknkUE5wdcV4mocK3np/VHCTAGi1NQj4lig6Gd9hzhBRU/UdnHy35wWIgWA7k0XKRK2mbqQmfO5mN9Tb5WxidHB1xbJAFuB994pyomurZ7N8VF6/3BMZVMEDRTp7IgJlcS8iTpXkCsFceE3lYn9aP6LtQA8gphxYVaYfwFBxs1Ml42v47e1i0Yuc9LEUgorj0++9Xa6kxJXz2ip4bdMY3jDe86GRjfxCeTh86/iX6UZd918H0tcurIn25XeEc7KzM0++DeVcZhQmpmcJUJQjqM6pi+eyti91++VLo+2XPwzEeVcg4N/3o2oBmMXDzajyeOvfd/sOe/j2BPLaNxrkqtCjpSTDO7rAlFJoSe3xOEktfB1eIK6UsXakFXkuSTYLGat6kpl5V3vPHKr+tYQHUqm0jt9wINRiis/82RRdeOwOPgaTVteAMC5wc3yHKEedqr8/1LSoFZgbPEp9uYqzw4C9cQN3rzfqmpnRmL0j6MgsypKtgYdCKiM9Csg7g47qszYsZW96nPoKlRvOX+O3GyIJDOWQiuiLmWsVkj4KC6WFGKpR9LBnlD+Z4rPgULglRkyG/CTs9l5unE7WWeu/B/61ltmYszP4KFYJj91uGX0FqxSr4tWQixgBFWGYhWdaQ9Zy361KZ66JLF3P3ZfekNXx16A4oDyEXMTEIjEN/MZzsV3oPtigWojhYuZarNIKEq08C6hJdWkwKiaSiClFTC3EsO+2GFjnH+bkE8rpA8pBgc7x2LDuNVYY+/hAdHA/mIgh4rQ5wBaknNcGoimvX01leoWjDlA3UxPm+yG6AQy9AMYCf9rGMP8WoTCtsaHT6FF+P0PPdQMYMKrhXJC9LypoFos00NOpUxBPWSxHEeW42c1k+fBEIr5Y7F6cdzQ2VN2XPMzbBc24dcnmQPbxPmAgaqtCsJ1A9wioAjGVhxnJ8/2QJVw6nPaaEE6DgJ/X0jSFgSaM5FDOYn8aDK586WZnnQtc3IKqKsAVVMdvZRCruA3oVqFkly5Dd+IGlBATVQtyzP5VZeeTonX8aWMoRBCUglrJPaOcOj5/T2SgiiuqKI23fl0AqiqeZaUOhFjTzW5ZIAuNezXP41DA48PVJtjI5KHd7CwSgCldOa/NIICxyJ+mH8BYzKVr+lLci4CWq1l8pMz1s9vH1Dn/9/2Wu30/ot2BXSu8xg9x+m1QxPkjLXnxkLeRmpn1VpRziVEYmwZQjqAqu60oOeriUddJw12mjdY88PTD+Fi9QxDwb7pStQB+5gaPghfcCxx9stMd/d/0+c7vHW6OrHjkV5qbgsXekjMyLai9xeouMQojU7Nge3F5VkVRtGmQxewOkbf3tKNoIoaG7M1U1LTBrzx4BWc7FoEApciMNTD3FFwZoYEs1aYZYSiHXMyEDg/WWc7gFxPj5VD194WaZDcB3w+MlzOfvsIBLWmWz1jNpS2bQ9V3zfWEBefxtUmMEr8UlL/SLuK/zHCAWORC3C1oMtXAb2SXcoMrZN6T7LIArFxrGmmhL5r8Kmkpu5VkpdRntC8LqEbVM408jzlS9aR93L0r+Ury3Kb8A6FmmG4NbKxNA9biNpnO0FUK4hXse25T/u7g40ohDrx9NkXXMvpKMWp3hd0FT5oFLY9SXgJdY5rymJ86VX+N/26oDa1wr0Qq4ZaHLGVvehtf+wPpUnZf2Lm0ZZ9QzrtBObog+4PWXhFxw7zAL20lr21NsK+Ky8v5ftS0JpmsgsKPCCgmbGnWgZkjJRsk7hsPB+vcjHo0TwRCI3y+d3G+USDrS3fUgbJvKKcfwfZeelIFD4jJvpGyaBUKmWXFm8P8v+nKz+2CcvA2c3zJiQ09Gn+UtrUaQFtTOZSjxiLBMvsvPBxg+MqvshSYPwCFaOB7mt0MhAp6QXWgpeurfZFBmAe4WCKJqa0+mRAFIkAE215iOVXtPLDg0IDC5YVdLpD7tM3NHOwNImpvCrKupgAxqODqCuCtoWy1H2UBH/Kevh5mJn/j6YSZVSnroW8/S0qG/js3+rzednCj9/ghrlNVXSaNSHx0gVeU3F6eGZz0lozVWVrhBXohJz5HXJXFK0lNtLpMnD2GMGHIfe0504/gRp5ivfN9+j/b4VBTqpFVSEu70C+javpVzgdz3/y7CzLUFHFgRgrLASNHUJ5elJtpTi3qKSl5hlZ4mVGYkQX4OvyyDFF5Jj7RZiF9ZU9bl9L94B9c1ASlQzu4FSDq/Cj1pYIx9Xz6ivspz4EEUV0KrEOeTl6EzwVyui65HiBqghjdTX4qlUpjahJmoaRaqFMHFVz2h5jCPMg8+vLHaSAAEyRXYwVEjWmGOozVTjnEopYSmD0RS8T5zYUvMxwWgGc31EaMdJirH6e+Sm/IwtIu9fwGv7LgjQH7sQSNGlXvVMxVSF4pbCnpvZK8l1XSoBpsCzqcgRauZzflAguLHqCDQieayNI1fruK0bhUdE3Ceu5ejK+NtURTfsufpeNymvIxrFPbXh9WFb0HkKnfEk2ZSV5sEX05qjquni8TjOGLBWkNWXeTn82lLZM36cRGxE5mU3TX+u/2KaSVt1ViDuqFLSXkIsZS4FIOTBX+s8cnlNO3DYaI6z2Wo4vp5RBxw3wATaSS17Y62Ffl9ct5ftQ0lLZCLS26n5H0ODMFHg8zku9nJBvHhg/zcekxFUKwHUC03RERgMvL9K8sq0ZZwKW81nkcKsxYnUoEpQSAlwN3boLNFIZXKBo6wng5YI93tV4XynmZk86uKClpa0Vjy+0KtVSKKIdNTqgHKIdZXtJ92ubxkTKrUXmU00GU+cLD4U46SNL5VZapuKCQAm+j40/PQdk/b0E5bnYqLi/mcSh305PIpYVw6QRi8aPM5LeiHGC6jqGcPIBybHIzB3WgnIvJQNchorYKBSgdpG80pQghy8NMgHIaBPxHmcmPMpPhx/QoM+V+etL99GQtDqU3u/V/iV36fjvJdbXJLsLkkfgpo1ynjCJMHx1/50xbUapLZFHvvBy4O+LCisVV2cnPrrmpj3WZONxj0lBL/VUfhnr8d/f499d+sAllmy0gtMUXN+g+DB5mCmSO/4PHKAvatMussNh4SWWGoDw9NyfT4m0oJzk9U1ieLinPjs1mbPLbrUZ9u1PBv9ycoKrKqeirL9Lt1/rvVtibtWnLVvvttMtyPR1zDWas3thr7ww6isty2RtsjLJGlq3122Wf5Xos4jQMAkHLhWsJ9x+kPAdBgo4ddCN3n32W6+EwSwyawJlrIUZzKHqHQy1fpjsQ83z+SsPtCzZRo+hieTotxEiNqr8t6PC95GeEPG9Cnve52BuGvpsUeCRzqHrHI8665nqdjv5zPr2LqMzfWiINxOB0zJ9u+aSj4af63o82SpG2iLrklk86EXG2p2IlSDzaEXTkYcpLQp63S477+dibixlremqvMPPZFN3lnG2X4+86ZRMJed4PU15u4O4DROY+QLE5VP2FjJUnIs6+ynAk5vnYZrocCT+pSV36H4c4n2I5fYM4ChkrzGZSjpfTI8pxfaVKciWXAn77s+y0wUSciuNTFadnKo7P+rvaDPFyVnF+0SPEcbP7kULcHO4/xMNBxfmvUWT8mhBfKEJoGhcBTLCJuCMdxJ0fyHiQhXF+bsSlQRyDoZwRPq7bwrkjvV1UHJ8NI702CGSwK4A+6YOMpK/lKp5kvJyIAAAU0PJ1QiEo5rTNyxzmZo9Nu5+rNTrt57Jpv2OUg/vaw2ltCGciw7Of49NvPR3nsElP0BBLZG3VdyS8iuuruR1kZwX2cVU7rxeUo+Jmpx8ApMqr2nnbwv1R21E0C0awHUf3GOAGFnNlMBsYwfDb9f3pKg6yj0nF6flATydAS8J0kvqOSN5HS5/XS84esZ89hjBlpOtUVfzkkd7aKAjeAAAgAElEQVQTh9Aun/6LFHHdt+QMrce/9c/SCv9kF7sxIhLPH/DQ/s1l4jDXqareEwbtWHtktAX1fRiSjzBDRpp1UoCVwoiR5shQU+owU+ooYIpOG25GVRCkgQ0gSXm4GSDTjDJ/S5+w/GqoKXWoqay3YWZU+YANhnJiC+sXPwiSRzmqFsDVYShK2fmuux06+i4kKXc26xUhgUXow4SVLg6wmDBH9O/7xiUmiivTI1OyLHvOWJ2lFV6kFwYkZEsrsrLyAw4HHn/fuSr5HVSNojeDpIPlquTf0kSWTicvUqPoQmLsPKBqYzCdtAjbmDURw+mkRVCnGN6oTVs2i7xkJnkxhlRQ48ml00mLsByT/BDaNKM5FP0ZZJ1ppIUzyDpK26gj+jPRBtNIC2dTlmDgSb4fNaoe+i7gD/2bQ42iO420UCHl9NYOtWlGfbxRHcgPLp5GWgjr5P9WtkgTWTqLsmQ6adE00sKZ5MUKtla9TxLMkAo+6I517hM86r3PD/Dup1hO34AOEWeCah/X8fk/UzvkW/qCcvCAMHsoOuRNObRIInEtzF0WxFrMpe2MCKCVFpNLi3pRZPnc3f5pVmqjgI+UFR2IDtb0pRjHhee1gGKovVFBIPxAxP2KuLeKhEKJhFpaZBTI2hDqx0XJNJ01VkTc1ZS4BgHfr7LUJC5ci0PdFxmUiAZprqTEAVWbjrpuyN25kZYgi1jgbXZGBDQI+GKJ1L04f0UwW8eftj2cSy4ppJeVgDJ1eOO7RTl4642hfoWtzUkNtddT43W49OVBLGop8MsNrq4AxeSu1v8U5eCGeLsgaFfZzY2nE6MWc2nLglhPs1Lj6moORYd84eHwradTUDVQRslpbrJIiJznRzUMZN5JT4ypqzkQHfKlh8PHT1e52al4u6j/afFc+3fi5JHEKSNcpo3ebbRj0pY76ldo623irjPzLzCKuyc1LjCKrjMLtjkk6F2n7l+yznnSSLcpI1ynqrpPHmq0/fLwU7497bLY9dGWtKEm1K+PkYbLARdVS9oQE8qAY6QRZgi0t4RVVEOMKQOOk+dc9592hfPVUZI8jMA6HGmODDxBnnLFd+OryOVPw348TR9mRl3yMHjWdT/59hMv+67+K3zgCfJQE+qie0ErnoaNu9CbYs0oC9ogY8rEi+x1LyLWvYgYd4H11VEfQ6uQGdf8sKF7QjmQj2xkFbr+ZcSie0GDTSjyDwtvX/EsbNqfnLFnmcuegGbz7wQONu4CoWCzURbIYGPKNyfI6je4ky/79rQI2JR6ORlqihg+8ItISKPGFfbCywEfOlL0Orw0rzT8aJDxHMTgP8sG/QAbW9+H0EBBGBRB7vtdn1r+D63AJ5TTV5SzOtiXLwaiYfTyYqxsW41NhuIrSmI57bx1IX4gLkKwHezl/CQrtR31dStqbclraYI14bF11aNIaLWUsj/6+7vbH48NgwXYzSJBTnMjLOQOra7ACLz9iDjTOECmE0okJW2tle2gsAh+yWI5RNy2cG4LWi/NE4tyWhrh0CkNdVocSqdbhZsdNIcqbms5GB2MhnNsB3o53U1P5ImAkWFJW0tuSxOsk09tqPu+Q2BGBW8zj4OkNQLFWDW5jNX9jGSFjJUulwFLnHrLWBFsNXzJKbK6dEl+a3MpD+TX6gX8wzFo9T7eZp4fAtNYCrGc6nbehlB/hYyVfV7WYLla/WlM7yBUHKhFKMxraS5pa4Gf6YWkWABiiLi5ftQMlETVKhJmNzcWdzTYGxncWwG8so/vfRF3vJwm3rt0f9FUz4lDrWf9prP54lcmiIploIop52tL32l3wna8zrjCLL7AAEGdc7TC8/Siy6yiXa5pk2+HDj7DUTHx/cqYorv53LM5k7wnDnqlNn7uvsd9QTnDzKi77WO840qXPQmFW7KqBW3MacZxfIJrZNGSB0HDzEDeZ6Q58tMZxgl8om9aVVJxQ1xhPT6yaOOryKGmVPky7JHmyJTLvn/558YW1hfVtebXtPimVjqHF2ZVNrtGFE3r4MqMMEdoSeXZVc1nvFK8YkszypsqGttvIBnfHCcrhQUjzZExp+lXKOlJJY2Fta0Fta2xhfV/cXOSShrCc2uhb/l3ljSlKGeQMXndiwhOemVOVUthbWtWZbNbTMmCu4FQxec7NM607nlEUkljaE5NeG5tblVLUW1renkTLrhA+3bAEJNO84eR5sgvZ5kW7kl+GVVJJQ2xBfXO4YWr/gpXWASlj6D04jBzZN4tP+PXMU8CiiypBd1R7Fla4Smk8Bo752qw/faAA5o0w77kIP6HNqr3NFV1NH2GFLNvJz0BYoAdcnnvabhP3X6UFfiEcvqGctzsvvEEW369oN29OK+DaGw70seVVlZU3NYyrUOhTsXN7lsvp7Caytzmxgm0DlU6Im6Qt/PRmNCw6kqhBEClwtbmR5kpk5leWChF6aY4wNPRKJDlWZxfLwByghW8thfZaVOZ3vKNv/Jw3B7OjUA1cpqEguyWxhYR0IBZ3EEV+tLDYaE/zTE/G2KgBgHfKT9bm0OV70TFzU7DlxJdV90o4IOCc8huIeK+9XI6EBUcXFUhQBFecVvL06y06Sy5mmqi7WgyPqiqPKe5CTOW6udmvz08QCQRX0uNBxVMIOxkO4ZCjKmtTm2s70RIysBBPze7SQyv22lJkKoskkhY5SVbwvxl9U0E299o7hE1lWW8VgD1UI3mb7ycEhtq81qaJtI7Ftz11TGg5iw2j4/8wt2h80mJuAk0zwcZSUWtoNpLJJHE19ceiw3DdA77udnNYHrb5WbCrB9PJPKvLNsazv0WahIqm3Bn5x/mXU/HH5/fuWEw22Xq93O3XetnzlGx8Fcx9wWHmW8/M/ags9yZD6J24TPP0ArPIIU7XTOm3YscfI6rYspWMUObWfr3t+BM2WN1V0vt7jzNaUfs+kI9/uY4OTgbGMHcpGd+j/p6AqRyxdcnHhTi/UlN++Y4eZQFMuEim5JY3tgGfgLhlwQ1TDjrlTLEREZ/GWWBTL3i65deJRIDCSVZM4lUgioqheXUzr0dAM3Dh5tR61uBJEFTO/gOJJ0k0lv0TKUoZ5QF8ts5pl1IAWYwDm8RiKC4sfT38yyItLqjnMEmlMMu8fnVAFLLf4Xl1ug9CoIzH2pKPeIS39Amm4l8M1ZKpeYtLpzzKAtkyhWOb1olNP6EzSQSaWk9zxifiC2CUjTT08UR5sism1xGamVIXp19ROnpbpIBp6gF9uGlUUW1t2Ocp1MWaNP+02zQj7LVKR10JlnnbjJQ7w2pilzjv1uB8aP0lk8X/+dW4BPK6SvKUSHiBng6jaESh8kZOPRzsxtFcv2eTMDcBlTc7ODFHymELmRVou2XHg4jSa6/Iu6/Ie4/UAjdvRqU7Ze4fm52Q7xdfqISf0c8xlCIoMyH2HXORFw/QKNx+ZFCmMH0cS8GFZihNZUYCAB5FgCzXMaATtx/proN9HIGKjIduSo4bj8iTpWMH0t1A/p42IZNtP3C3WEEmLabbNodhdlYm37udt+R8KO7Gkt97en4M9VtkJezXDP70WT8d2R8l2XBBuo8AbMd4On0PYXwG+L+K+I+3Od1f5Q3A7v6zB308z2FgPlY9UOlbhQW/BtPp5+pRIBOOntG102u87GImyoZDz47uaXoR8QN9HL+kUL4HXEfS3Ub7vP6M7nRFXtT6PwDvPRwGGL/5NJyzdWrTfqbs1UsODKIA4EOinX6m/t+c9p/yPmAIee535z272fhq2LG7tLMAmCj3/e9NNxyfvwJfF9UjwccJ8cXgYjdA3Y2RDkjzJHpVzlIEsjx3WVmDjhO/uY42SEUGCbUtvAvktLUb/gvvh/kHFYkFIkrm9p328dAt8vBxpSnfjkAfEilVpwc9Zv+a1+EM1MqISAIzq7R7oZyACu8TXDWK2XGn5zfOsCKAiYYfZJ+CPXaFIklryOKtG8H6D0KJieUCTuwVE8oZ5AxRe26f2oZyAUHZ1XvtovRvs21cE8qqAWgxzuudPwFNqQHHXSOgygnvbxpu23UvDsBd+iZda1AL/Qvbq6qBaJqQRt4guwRUyKRSCub2k97pqhd99d/GOwWVSKWSErq2za+jBj8Ny0/R1vStjol/Ombl1bVSkyqjCpqvBtQfIYmF9GhF+Ljq+gZNf65dd5p5UdZiD59rxYNaOZ+OnpfAWBpHnmunl/vnk9SsKLs/cZP7/4PrcAnlNMVMfS+S0H7RrkdEex5Sj0de7mIdaLQTy9D93rLdKZPbF21VWaKcWw4pLC8+dvXIj4CzbB0VBJh88S6Ujqc0nexi9hJ93vhWwrXu1/sfkXhFuwlNhYRldtRWKvu/ciudHterEOFEwJQa1T+2cnWyha4Q3QfSKGfD//S3f5r1+fzjp/57iBexYKrYu7bDxxseHRCGTMU2Zh1xG9QDARamrHBAdpzVCw4X5nRR3YVHVaADthLDOXcZ8lQzkhzZNpVDhX1eLrLzPzssM/yJ6GFtSBnuvFV5JjTDBA4saD9dJpxzDVBKpUSo4t/PsMYbkadfpWTWw1iaY99s386zRhhjowwo2rd4vqlA81upSinlS866ZE80hwZYY4oKB3DGapa0H4/z+JmgB7cY4p/PEUfbgYajzlND8gE8ktvSpd7QjlfHSVdJqe18kXVze3T/+SoWgD7KlUL2i67aKFYUt7A224bNdiEMtSUiqEcg8chsNkPp+iXKcBgiJtRPeeG/yBjyrrnEZVNIPK64lnYj6fQRbAEi3DaE1Tw2QbnjznNUPoI2FJjJ6qWtB9OM496pV/i5N8LKkqtan0WXsLOrmNn151l5l5iF1xkFVxk5f/pV1DS2P44tJSeWUtKrbnsW3jSN2IV46QW7b0XWP2zrU4+m6ZNWyb/EnaoTTPCLsqfdx8Oa4bd2Hub7sMtoK/QZ21YzOxiQi7fbfdbug8BJYY75qDkiTre6hSkkR9CvsOenlf+uvy5/L1wGljPvTeTvxG7paeLfVwE+dv/O+efUM7fQTk9bGmfuzsM8nIe7C07Bng6ydIrCntzD7f/m/BAPze7ozGhEswdDs3C3EpN6Nmr8u897wBPp288nT4uJeVrD0e4vN94OmHxm+6L1o9oN8DTaZC380Av5y+VuorC9Ue1cwZ6OXcJWWEfDRH3pYfDt15OA716G6v76B/uirtdv9f2/a5S+plyBpjQdba9PG1wzlr7kI3WgZuLzdatfzTqmE9/c1+FGM9XJsz5O2wu6Z5y1Njnqr7n/kLjzevufX/EU8Xc90sL1khLYALV+/FWlKNy0PuQS1x1MwhsiMQSsaTLIZVKI/PqFtwN/OY4ea9DbE0LaDb7uv8odFxVS9pQU+ppT8DlUopywnNqAaml50mCPNFlX7FYUtPCP+QSh5FpBptQjAkJMADTE8rpd8jbH4VHLhGFP51mwFFGmCGzr/sFZgGEdIUM8nHyKGfsWVmzQcaUvQ5AIjwyv27hvcABx8mmbgmNaFZL6SIEZFZr3JTltnpZcFVLGlCjNqMcdY595BhsfcfD6aF3fEjqQ062c0xpXHnLnaCiS775Vzj5F9l5lIza4Ny62/QMDjmS/YpqfdPtCS7kDMV3GXJYk/6fi+gAdTvacpPIcy8zHJ+k2ewJPqHT1SVbi2Y0n75Ch7H6UJjF+bgbKzjbFSwXtNEGJ6Ov3kx6tMx3y4FQs7/S7WyzXI5HnIYG4PK0a/nhrLoNB32aLsTd2hdirIV6QsG9WZ+1/nriQ+tM5+uJD9f5755HW64UB2AbuTbNaGvAwSdpNi8znUyjLhiwNiq0h3Nez917J/mpQzbhSvzdlZzt2O1zacsW0FdaRl++nfREGzHcyN3/IPXF/ZTnK4HEIlDB0aYZLWKsMmRvPhN77XjEGR3G6gX0Fd2GAM10GKuX+W49F3v9SPjJ7s20EEPTyAvP0+0N2Zsuxt+2y8I/SHmxOeCPecoq55eyN91KsrLOdLmacH+13855yvCo/CP8Z88/oZy/t+sr2cxcrY/EhkKXK2gFFVZT+SAjeSbL5ytAaO1B5BfbVv/1yZceDpYJkUHV5fktzeTSwg2hfgBj/XuARcQN9XntXVKQ2lgP+C5yLuVKFuFfP4XSPr/0cFjsTyeXFdYJ+CKJJLmxzjIhUlXeK7Rj3M89HBZz6X5Vpa0iYR2//VVuxgyWj7JFwH1HwlsmRFW38xzys0BCDVsoFN/MYpGeZKVmNjeU89pWh/j+V6rHOx4TrJIHTuWZu4olW2OnHX7O7oTfDePHGcaPM0IPw+TfDDhTN2xc9+BLUyYKdDgq5pzxf+BttA/Fd22Z9JtB4OQ1f6y8PvAEdaDl2yUBMZRzj5mF8XKmXeVQEgAv5y4zU+WglykxEdJoyhvaS+p5pR1HSX1beQPvZUDe+AtsFBbIUM74C2yMkjzImGJMABpL3VGOUCw55ZEiXwreHR+gXB8O4K41tu/ERf+/9q4Drqlzb9N17+22w457v966Wntv3UwXOyQgKiCKe28FBRx1j7q11q1sUdkzycmGsPfee++9Z0jO1/e8cAhhaFsRuX355acnJ2/e8UT5P/mvh0x/+ciMsc0xvq4VJNOMxHIIN9KjIOBo6WU5hKeKkwKEbC+yMt99MZbzj72+x7xTWzpBWlJ5Y4cMCOWNHTf5OVOP80auLf/Ckv2FJXv6PveLJhfD565MmKIDPrup1PgpOqGKa7yO24Qll3il1x7n55/2KzgbUJRXVIuddwxVWBM/RSeeGJw4mRKlsPHOgb36z/SV2aMuSP7i5k2R6H0n00WXWyo0EG6CNlsZo1IFq35Ne1TVDtxyRPJcT1BF+NrgXWRVOWgbGLg9oQ5w4trO+i5xf6ZUZmPunojDpPkfZjl/A+FGOGY2Xf1K8m0cxyOqYw0JaUxljLo/8ieyeTHRi7XpVpqVOtdgyOJzFYymzl3+IMOe1Lz8zZeZ2pCxO/wQKSmlzKIu8VvjXkCHJ4J/dvV03U63ggxPGaPqClZLJJL6robQqqg2UW8RyYn4S3MYGvNZtE2hptxSoL4Of2o76+5l2GryjKR71Sxg624LO+hfHtw3Cq/qqP417aE614AcpsDULmsDIeYOEXA3wp+W7tZneR56fmvIRgAqLJpF9Kmajv6usLWddVeT76hylpGfwot/6GM+ErGcP81ynj6AfWU6xD01nR2kLGVzd/eJlLgPPB+/Cn5ANAUGJhm0unlJvMrFWp7vG98AEk7JROYhucgo3Xzb3f5IUnQXUZjW3iOq7eoUEdmpnIqSqX15x3Dpt9ztdxF9gwhh0e5mEfitl9PSpCZk95MYN7s33e3VA9gBVeA/OUhdqqn6L8eLrDJ7x93hSFI0TLKWEB2iz6bG9wtBSPOMMbwGlf/2clfoNON7Af81TJ1CiZ9Gk3kkTtWJn0Yz1zn5nhlbztJ//nob3gzj5CngpswjYSo1Y5LWWQ2LL/f5fnqIM5g6SN95bx89Mh/81rMOLphIxHQ+PsCcdc4/gIgHXeVmvbnLe/m9iJJ68AvaxDrqfSJN57199Hf30T85wPzsIBNWIX16kKl7O6y8EXTi3uYYN+EAKMOecIA56RjXNhQoaQzJco54Pp/lTD/FL65r7+4R3+Blf2jK+PQgkKn65ADzQWBedw9I+R+O5by928cmGCwdX9ww9TgPNtf52IxBuxVa1tDe1tWz82n8h6YDIlbD+XLe309fZRVVTUSslt0Lf68PhPf20eF+JhzoL8WShlf6euIhzqJtDh4KG1ImUxJkPrWp1NhvNDPXHg4SplwMKT0mLHbjJMcYWyZMpsRPpQ74fKdS076hMlV119/RVWGDx5gbG1jB5FnIBKo13S05zfn5LUVN3c1iQghJgUlRxHQofGOsGCixtIha85sLMxtzKztqJLikvrOBIDogq5rQ49weX5cM/yO3itoKW4pzmwvqu0CL+ZqO2m2hBxSZFMhjvIZajl7Mhd16ZtHVbhCtmcMJAXAFpjZNYFLTAX7pVbbXZDXllraVd4tFDV1NJ+Ig4ZCFUYVFs4w5jeN4l7irsLUkuzm/phP8N0mpz9AVrCbUnWhL/NYIK0NxHO8UdxW1lmY35ZW1VYgkIrFEvDJgqxIGREb1BGvgcXAc7xZ3V7RXRVTHbAzZN4uutifiUH0nOFplR3VWU25ec2GLCAR8fYpYapzlkHspMLXNoo61dIP7Fe1VWU25+c1FrQRbcs73UgVaZgA6eaY2REmCS2o667KacotbSzt6wH9G+xxnqFWuwqIt9VvX3N0iwSVwqrL2ih5JT21nnUX0Kdjaccz/Lf2uDSCW89JYDq+ydHVEgEGo39WMJEgOxBLJvZx02L5vaCrwImkfsDkvTCIZzr6OPA/Z3tcVCFT15qPAqUaY3MV6Ls8XNiEELMfJqu+9z2NRI2+GPAi59DCH+pbp1kbohyc21B1OjDYO87fJy4I+s8vpSdIhOXkBvb1H1CORhNVW7okN2x8fAUvNQ2sqv2W69dI+V9AvJ6QaUBxY0h9SU/kfwHKI47ja7IoN7Sbk3xMaaq1yM9dHBr5GdVXSEHk6zj1xiznbJG2y9gCrJmUOgYNnKm0/7QzF5B5npnEKwXuGHJwwjZY5SXOv/rmvLZgjC3Z+ZMa4xsvuFIkb2rrXWEfNPOs357z/ad80WL90lZv1j72+X1qyBOkgiTi/tnWtTfTMc36zzvlp/RJyjplx0C2ZyNQBDf0+OcCE5VqZlc16d8JnnBXM/dn/hE9aQzsIY/0xlvOFBeubo5xfBTlg9erWTfaxM8/5zTzrt98lsaKpV9tkOJbzwX469dcwyM/OMTNULgfMPOtH+TWEQaQcheTUyl8QfnoQtAok83KGYzkTDjD/eZgdngfsXGZly8pHkTPPAhB0fg29yM7a45RIZupI0xrp60+OcJV2PvFQ2DDC5xv3L/WkFeZPPKKuO4aFUfckTqHET5WlsPDjTv03jb2ItspKV5kja55/l514KYMVMcpy/w0R1aBdO7dM+BuhUWBSjsacD62KOhV/BRr7C0m/gBLU1pJT8VfmMjQmecxdFbjdvZDeLupIrk9fxF4iw3I6ejoeZjmoc5crYTqHY89WEh4gYXmIEqajyKQsF26IqAbxRG6ZUJtY7qfe5S5D94YMyyGSkY+3idrEEsn11PtzGZoUnrFN1hNuqf/64D1kG0MSDSKQtMya0OHKayncEmo2g666MXgfvzTAKtNRg2uogoHo2820h4C3dbfa5zhT+MYzfBcbBWzxLGQ+znHV5q1QxmjSLEcskQgrQvT91/7ou0gR01HjLktvAG3cOaX+qwK3T/GUn01XOxZ3Ibk+rUcivpJ8W56ppYzRNHmG+c2Fv7XzYBTzjISbJ3vMm8vQPJ1wJZ3QtTidcAV2SiRZTnFr2e6IQ//1XagjWOla4Etwo0oonqWMUQ/Fnu0Wd3eJuy8k3ZzNUNflmzjmuDKLeSaBO2R6W5NQvM4XiOW8NJZzOyvtPXd7wAacHn3u42RHKAw0dXfviAmVDXy42so5W7/h9Ogjn6fveTgMFs7sp0TOVm+7O/yb6ToFc5/g/QTMQ0ZYYJIsnMf7CRClevao12ZLG0U3u797PP6W6faGk9WXdOdpLA/QQRhyHWerDz0fT8LcpmIeIN8FVo+T75VmOQKGnIvNt0xQZvWZz7Pet5Mj4QVxKLlnDz8gklqG3oyL9f/RXYB8prP1G252/8dw/YbR12JRZjY3u099nnmVFHqUFMziegH9Cierv7nZnSG0qApam2fzfOBh33Cze0oIc8bW137LcAEjnz3UD+ZDZdB1kYG9muRudn/zcNgXF+5WnA8lrvpZDtFcEapnOBfnTfR5JudwGzRHHosgXf9HPwgQ8JK7/d+cbc6u3p3x7bAUB5q3xKnU6O/0EqZSE2W+4kuRIXJkyH+Wz9/h+PmI7pzPzbFFV4OSS4ECTme3GEuuCM4GX3nhD6yx+uQAU/9eeHZlC/hqKxKzUyq5qVXZVeBpYFbNj2d6FaM+PYgtuxeeSQxr7xIzkypCiRp1ONXgSvIeseS4d9rIESuiGyFr/pWguCJQCFbX2uWfUR2QWS1d+D2Y5SQUA4UH2Hz5rjCvi3D5xBU1cFIrMytAyVV9W7eZaxL0Qk04wNzVV0k+mOXEFjaoXQdtlD85yFzxKLKwFtRntXf1YMkVvLQqmG2NJVdMPwXKtaRpjfT1xEPsf5kzL2gfTh2ewvZ+av/W9KftC9XYnjBFR9aLM/AjzvgX7f46XQ2vsSc6yhh1MWepbzFQIC5oKfIuxM4n/rIpZD/sfayMUX9LwRFWAJ9HSFXk0djzp+Ivn0m4eiLu4sn4S1UdNW2i9n2RR5UwHWlfjmuBz2LOUkXQApGmwNQ+EX8JOjM2hOwlFAmW0otBx/OCZnI5oPc001cVWmUZliPP1DYQboLOmJiaeIcc58Mx5wz8N86mq5O9mwebc7hoY1eToCzgt1jbnojD6lyDGb6LoftEjbM8oRa4nXyKWPOYWjAqpITpzKarzaark3E60peTXJ++1H/dPEK/XZ6pdSzuQiMhO3Uj9cHxuItnEq6eTrhyOOasU54njuOC8kCawGQOQ+NMwjUoTn4l5U7vsPgrh2POeBQC6WhGCY/CN1bCqJDlSHDJw0wHqHk+l6GxJmhnRiP4enAk9hzsjrgycFtzd6tYIo6sjrXNfmYZfWap33rQVJqhRYbhBuPw2t5BLOelsZx7Oen9ao7O1p97OrqXADc4Vl78FVSa7GMDb7rZqwpZR5Ki7fOzb2WlrY0InMR0kyUZbnZvutouCebfzEpll5cIKsse5+esjQz81OtJr/V1BUXmC/2xQ4lRdvnZd7LT10cGTWO5y87jansmNZ5dXmIaH+FZUhBQVe5dUrgtOuQzn2dKfox7Oem8ilL/qvLrmSmKAvqA90qxnNMpcWdT47kVpYLKsmeFuXvjwicxCZ1w0hIDx4ztbJ7vvrhwq9xMq9zM7TGhc35wJQMAACAASURBVHi+AyZ0tf2G6fqkMOdBbvpCf+aFtERWWbFHceEMrs/QUTZX27fd7YEnzMW61/Y7W8nzfBKIxs1kG8bPfZ2burt+k6c4nBgFBMkJ8veGm92TQvD/1rUob0J/V0Dbt1xs3nCzMwgCv/j6WY6T1bWM5G6xuFXUbZkYbRofsT8uXCOA/RmglX1Lkycd2wuvx3OvXvVRXpkyaYgIFLR/5J9EIs7QX/HJMfAi61vNnYaX/gl0HkbKQf7YjGH4IIKXXtXUAWKC3T3i8sYOWKd9gchcgV0B19hEB2bVwDHA0nf38NOqVj6KhO1koFH/0JRh/CgyJKe2SwRiSRIcL6prC8ur6+oB3IhU0PzsIJZV2dIlEm9yiBuBHJBE4XNzTO1GMC+tkiQ3tQTdae4QlTd2TD7GhQeccIC57F4EkH7M7vXTTCRcQZc5WWnlvUKG3T3iqIL6/S5JkD8BF9RB5mrr6PrW7tKGjm+O9gb4PjZjGD+KwnFcmFk997z/Z0Rj6IkW2Cb72NCcWrLNT0uniJ1SuexeuDQI5LbJiwlHeDobrXgzjVOGikXKfGqJk7QTJj2H7MZPoyVMpUVPp5k8HHuWM5+lO5ehuTXsYHRNvEjS21Gpor3Kt4i9IXjvPIaWkXBTPEEI+sjzgL87ejpPxl9WxCjSLOdUwuU5DHVoX1VYNG2eMWgi2tV4LP6CPFNrLkNzG1guYfBykG3IsBxFTEeeqX0j9T6p3S2S9GQ25txJt6HxTYbspqMEomwrfYrYMIoEejt1t4RWRVlEn17I0iO8LEY9kp7GrqajsechdxnMBkhfTntPx600qxm+i+GYeQzNayl3IX0ZgEXfk7DqaAPhpll0tdtp1qR+Z9+L/X8LK0L1/dYpEaer72oUSyTXUu9BBKTB7EsD0lXAKHfSbcrbQVIajKClNWT+kvqAwjMmc3cGn+K1vYNYzuiwHDc7ORebxf5YR09PdWe7fjCfdOe87+l4OT0JdgGG/4Y6xWJeZZmyDMlwtT2ZEltOKGvCYTDp5HxawseE2f6Hx+NzqfHZzb2/lIl/i2JhVbmqECPXAibfxQY2OyYngVKd9NKizGbwrZf8ia+vXejP7HdgSLGcDnFfYzVitEgi9iktnMXzJknAm272e2LDEhvqYKdmHMfFEkl8fa1JhLC3TzQhS24Y6lfZAfI20hobYKSjtqtzeahfP4+R4RAywS8nKxU+PbURhKh7WY6r7dIQAVSnAs0SSUfXs4emceEd4p7C1pZ/ybiLnB4ZhoE01T6WA3gM1CVt7xFVE3qooLVJe5tVXub3mPsAMGW29+qf+jouP3ISJBo/z0MjYxFHfpo8hXJ38d7JB3xGDlp9Zcl6d6/v5GPctTbRJ3zTDnumOIQBJ3l9W9c2xzjYC+dLQmBB8WLA1sdxF7CMs4z0LY/j5pwXSos2QKP+kSlD+XLAPueEC6yM0/R0wwcRypcD9jsnGj2M/OoQG2Ylf2HBWmUVddQz9buT/JEZGJzzC0vWZwexH04JdjyJ/xnLOOmbttE+ZuZZP1PnpNXWUTBp+ktL1kQL7LuTvD3PEtbYRH99uHetiebYBDOmzq1QS/fk81jGfufE+VcCPzJlkFXfEy1YP5zkW7glr7KK+vpQLx2caIFNP8Xf55Swyqp/qi8IEFQuB253jL/AyjjDSAcRtLMDlCtIZiN9MeEIb5fhpRFiVSN/jsO9mv5/tMPHdBcyxz47R4WlO8NXdanfuqvJd7yLWIl1qSIi8S62JnEBW2+5/4aYmgQcx+Pqkm6nW9/LsLufYX8/w/5uhu3tdOurKXf1BGsInw1lVWBvXs7l5FvyzF41JWUWdXXQTuDJ62w4FHNWnqkttdxdnyJWUl1qD7FcTE2iKmepCos2mOUoY7SZvqo7wy0eZj7mlQUUtgB5mW5x9+10a+gxGmzL5wEPh+7xuItOeZ7hVdFNXcALWNVeszpopzJG1eQatona20Tt11LvzaL3+pAIWS4KyRhIllPVUWMWdZzU4ZrH0LyUfAvyp8e5riQg9zPs72TY3M2wNY08tpizdC5D85fUB+1Eeo1djhM57F6GHRy2J+LwYrY+UPsCeTmNElxyI+0ByXJMgnbAVG6S5Shh1Fl01T0Rh62yngjKgiDn6+zpupx8ezgQBsPy+txBLGcUWc63TFdBZdlv/+tM4yN681idHl3OSBJJxF1i8d2ctHURgabxEbBtcXBN5Q+glIlwHrjYmMZHiCQSkURMLysyjY/YHhP6pDCnWyx2Kcr/3NdJ7umD06lxneKeHonkYW7G+sigvXHhIYR2QXRdzSxuP/8gWU6nuOdxQfa6yCD7/GzYfxloMjfUmsZHmMVHFLaBsEJUXfXfPfpaAkqxHPCtt7rCPCFyU1TwvZx0mN7rWVJAtCi0lXv2cGNkIBR/cC3O2xIdsjU6hEEIlBa3teoEcXqJgrO1XjCf5G2Vne2HE6OXh/iB45DsZATe4GLznofDZULqvKCthYhYAVVRM0LgoqS9dcAkztY6QdzCVnAokKosnZHtZGUYKsVynK3+zXQrIEYCx0NPD7+yLLqut8PKs6Lcr2CAb4SNvcqX6E/WmR3N+ZfmcPbsj91Pmqrjorh5mqnXRKKpsbTdlb7+3Bxbcif8Gi975aNI6q2wM4x0GJzipFZOI/rmkYM/Pcj8kJCyencf/UNTBvRwkK+SF58eZH6wHyhevbeP/rEZSBb+YD/9YzOGNKH52Izx/j76izhyyGk/M2d+aAqynt/bR//IlPEZEMxiyPTim2gBVLQ+MmWQRV7QZzPhAPP9/eC9H+ynDxax+twCe38/nSxThyv2TjVw21AR4kVAILf9xSH2V5bYMd3jWd9q/LHPcbh3pUyi3dqsq+YzxiyHEBtfeiTmrHn0yRl0VUVMx0C46UbafQkuaepuXhO0azFb/7cqa5AGXpu8zH/9VC/F6d7zv/NWnsvQ1Pdb+6PPor5M236Wk1iXaiTcPIehDrkOVgIEdwtbipf4rVXEdBZzyOUWKxHL/ZL2AC63LngPYctlso8pVP7Kayl3jQO2fuetrM412Biyj1UKvkfxywK1eSvIYiXShC9g6a0P3nMx6eYitv5/fRfR+CaHYs4Ut4Jf+6cSrixg6alylgrKg3Acj61NoglMCJlS7Rm+i1cGbtUTrIbzkCynprPOIuY0KfOphOmYBO6ABV/30m1/9F003Xv+994q033mq3GXq3GWzaKrzWfpKmE664L31BEZyr+kPviPzwI47AefBRpcw0Vs/dnEsL7s4+ewHBUWTVew+kbKPQPhxu+8lTW4hltCzfwrQoigG1uDawg/BRKB1/8CsZxRYzlA+sDFkwhaHU6KBvkirjZzeD4VhDCTXhAPmF6H23JP7n3s8/RSOqih/SkpFgZc3vNyhBbaqSj3K7oL8K84W33m47RYyPqODWz2fzlehW3gG4NhqN8bQOcczPOR95OTKXE4jl9IS4TzQF9OfRcoGnSBsZtnDz/1fuZYAKI5Ba0tutDJ5GyjF8QTScQtom7gdoL5KFIsJ7i6ci7PF9x3evS+55ONkeA/bVl7m2Gon9yzR/9kuAQSEqEH4yOBGtTjO3KP77zr+XhdZJBYgnuXFvY2F5ZiOY2iLiCz5WILPD0vQnFcbd73cDiRHNtGiFdczUjuJViutpaJ0TiOF7e19kpJQM7hbL1YyIIaEd+NzHKcHtGCeVWECye1sZ4axPuW6TaN5WGZGA1Vww4mRA4gSa+S0wxey/fJavNjmf9+fpxiOIM35P3kKTr2KtummnmP7Mv5yIzBTwPJxRVNHSX1Hd09QJ8ho6JZ59fQCQd61RtIm40ufi8CRFIO4xT1p8xJL5nFJk+i3d2oq+49xixHnqm1M9wir7mwsauRVxpwIv7SkZhzQZVhhHe5UVdgAgeUE6XOaQ2Zl5NvmcecvJB0M6omLre5YFfEIVilJR1kIdhD4pnEqxYxp7ESAcyZtcp+Mo+hScxmmd8itVwsuVwDTWCigsn6cmbT1R9k2LeK2vKbC5/mehyMPnk15W5uM+gm713EAj33BgpdKWM0Ct84sCKsU9wZU5NwPfW+WdRxl3yv5m7w/Wpv5BGYdrMn8kiLqK1H0hNTk3Al+bZZ9PGHmQ4ZjTkZTTnL/DcoYdThWA50+bgV+PRIetpF7cwSnmXM6SOx5+yynQpbSryL2DSBCXTJKGFUehFbLBG3drf6FLEtYk4djTvvmOtW3Frqku+jw18J+dmL+HIUmRS7bKf2nvbspjyHHBezqBO/pD4sbAU+rSe57tL9D19/fgN3iFjOqLEcF5vv2R6xdSBDc0t0MLDBztbbYkKgIyS2riaytjqmvia6via0pgraY5/Swn8yXOScrXUCuc2i7i6xeDLLvT+EBNN7CcazPjIQxqHi62ul54FBKE5F6STMrY+s2NQTNdj74sJ7HUXPHpnGg6QETkXJt0yCQhHWtKOnp72nZ1t0SN8b+2usgLIVcIcQnYVdbD71fsqrLMVx/JfMFDnHe+oB7OwWEDhLa2qIIA4VU18TXlsNE2hSG+sVBHSwtBTLuZGZ8tZgEz7cHVfbDz0fX0xP7CC8zX6VZf3iFa62u2JAumJZe1t/UhSIjlkZhPmVd7SJJBKgrjWCL+fZI+NwIXREGYf5A8pFlOV/5PXkQW4GkdmTDzr0SM8w3D5fwX0fR52TZ8P+uyRxysCy4YEJp0NSmRFupkyhXNKy/PaA7xcjtgf8zBzbYBfLTa2UEHpSOVUt13nZKpcDJ1pg0t6X32vd0XiIAAi3HeaY65/Jfum+nG9pF/brLqaPMctRxHSW+q8jG7o0dTU1ENGTHkmPVZYjMPZEu78ryXdgvm1Ld0ttZ11fdXS1kXAzJA0yLAe2tKntrJPgErFEzCoRqHOXq7BoipjOMv/1wnLghAC161LLPcp6DMkBGbGKqAH9cuYxNPdFHqlqB65cIFTSWQ9XL24t3Rd5VJ6hJWPXYY3V3QwbGH/v6Omo7ayHjXME5UE6vJXKGGjirMpZ+kvaQ0h9fsuhrumo7ewB3zzruxoNhZulK8lrOusOxZ4hfTnzWbrKGFXfb11IZSTQecMltZ119Z0NsEWQc773IvYS2MBGmUU1EG6MqgbfcsUScW1nXUNXY7cYJD/ZZTsvZOtBfkaynJvpj/oiVtqrg3Ym1oPG3DBipYxRzaNPwtp1OBVMDMptLiCKsF7ThtoyH430U8RyRo3luNqahAeAgtLmxkX+GEhhcbY6lBQNvRHwP57Mn/dz0kGqrLPV5qjgth5RR0/P0H4OZ6v98RGQLcnMAJ865GeDSijoI3GBLEe8Ozas11T3sRysvOQbpivJogiWI9oSFTyY5agLWWQKjhwh8/QgBzAAx4Icucd39EMExe2gT8OQP4FVFb0qnlIshyjwllJjGIEfuNp+7PXEoSAHRtk8igu+YbhJwzLfjykB+YZdlEAOeRa5Zw9hNVZsfc2X9IGq7zIRq2ePjMP8Icv50LtfdUvO6dHWaPD7UVBZNkWaa46w1VfwkpfDtDs3HTXWpk4aolPOCDxm5JcyJmmuWn3rRdjGV4fY35/gy18QKl4MmHHW799HuSCWZDFSzvKLTIvGQAQ+PspfbXIz+ju951bGjfyByrya/g1t+40xpjjQ6qiwaFT+qkvJt5Lq02BGcFxt0rmE62qcXoEF0KqYrWsWdVxYEQqNa2V7tUchfW3wLtJuSbMcblmAf0UItPpFLaX3M+y1eEZkSAUudzn5dv9yNUlnE66Ry81laFpEn2rubvEt4hCptdSFLD2TwB3P8j1K2kC7S+BBKeZtDzOX7qdM7gReqHGWERsOgTymuLX0YebjJX5rISeDY1Q5S/dGHvWrCIZjqjpqvItY64J3w1dVWDQKzzijMTunOd9QuAnyD3IV8Crf+AHh/vmNi4gkPckN6ZdTblH4xuRJoYuFKlhlnfU0uymPyCUSJdSlnE+6IQ2IIpPiVx7U3N2yPewg5D1E92cjdqmgor1qa6gZTAlayNZbG7TbtcCnjEhAbulu9SlkbQrZL30icnuv/wViOaPDclxtvmd75reCoNLjgpzeljku1msjA2HHF0UB/WOfp58MeDx71/MxKHt2sdEOAr4ckUS8wB+TtuggAkWk8a4I84eVz4v8sQkDJnn6iU/fPHDw8CyHVV7y7xdjOZaJ0YRmBcFLCFHPBKJb4LXMZDnHe/P9mGlNICN4fWTgxz5PB+7n2ftejm/2bZvMy/mCJGHPYwbveznCaingNC4tBOLhAwu83/FwyG9r6ZFI7uak9SYAudpM9HWC3qZfs1Jl297IsBynR/P9meVEGLFfpx2UdzmcTwOJkPTSov9j9Hu8ej+C5217tIa528l5OuzdYZ48BXTEkTFmf+xp8hQdN4WNM/e6jlxJDs3wF0Tq7ufmGHx88WIaWIjEvCACnx3myu9yeqK87bmV5C/+WSdNpmGqNP2nukqvQcscGPRZyF6iyTPU4a/U4a/U4BosYA/QT1DBaAtYuuqc5RSesQ5/pTZvBcwUJq2pNMs5m3BNBaNS+GCkFs9oMVtf2vC/yHKL2PqEjpXBfJYe5AoqGPC+aPGMdPgrKXxjNc4yeJ/cgMwFtP3q3OUUvjGVv0qLZ7SIA1J9pYdJj4GHAl2PpeJfC1h6mjxDLZ7RkKXaoAifra/J7QVNk2sIOvgNXAI6fhaz9bW4vTvX4BoAL87AYXCfC4nOQ+QO1bkGWjwj8iYQwCJA0OatgCCoPg8EcqrX8AKxnJfGch7mZnzs/fQtd/v3vRw1Ati5BMXJam7sd4S42k7wfpbfAqgPq7zkC0Kd+013+wk+T2nBvHl8Oklo/uH5GPIGYVXZ577O73jYv+0BhMFXhQmVidY1H3g9gaVGgsqyfzJc33S3f9Pd/mPvJ5RALjDV0pkuL4PllLS1LvTH3vFweNvD4WPvp+dTgfnPa20GzYWdrd5yt/cqAbU2iQ11M7k+b7rbv+Vu/67n4/l+TJB8Q25GypdDxICe78v5N9MN9lfsEvfY52f9H8P1DXf7dzwcpNWs3nCzO5YMGn9Vd3aYhAfIET2Oz6YlgJwRiQT0MyQ3AKmJDMsBteL2KY31OI77VZX/i+kCjuluvyxUUNMFusn9nJYAKIvMJGPFcoDCg8OXNvce6G5KmUS0u/3DXIdQDEicohP1/RKDtXdHjlW9oJFGw/48AhOO8LauuBo5fQnsYf3ibGaIkVOpCVNoSZNp5qdBS8DXof0xNIFQRZL8c0i7SL4KL6THQIUH2Pv4dMKV2QzQdWbwMPItKhgNRoWGGyPDA3q5Dgs061PEdKS5CDnn4AtyD4NnIwePPGa47Q359hdcZfCw4VYZbiS5Z3Ib4+4CsZyXxnKSGupuZqVezUjObOmt0C5rbwNpLk6P+r/Zu9jsjA2Fwabc1qaLaYm/ZKZG1BJCyiUFwFEB8z9cbZeH+MGs4Yr29l+zUn/JSo2tByk+vTk3To82RQXVd4FesYVtLZfSk25kpgQTNVZYecnXMGEZWuJeliPZC/JyiD6/fRErdkXJv5l96TtudjAvZ6tUXs68PoUHWKb+pCDnWkYyWX9kl5/da/udrSmBHJhaVNPV8SsBAqMMZKulNTX8QPYXdrZe0ldj9SIsh6Q4oCyzs+N6ZvKVjKSrGck3MlMsEqKk41Bf0l0gTWkRdbsW53uWFHRLQBeWR7mZnwx2GvWxnH6FBxebjVFBtZ0gUl7Y1nIvJ821KA9+RiE1lTO43sMWuo8V1/FymHb7F0/tjanTl8R/rzdyU7ghjV/cZJ3EGctS55tEzzLcZniZ6JTzfMHOP2/C0QzPRQBUWllgJ2nHYqbR4idpx/+xBKyp1Pjpeon/0U+cpnt9B+11aAn4Ek2jIpOyMnBbbC0QuieLn4ebX4VFU+csX+q3Xp1rMNyY4e5rcA2X+q/X4BoMZgDDvQXdfw0RQCznz7Och3b52dIpKd0ScV1XZ2hNpU4gZwDFIYziOx4OZ1LiytvbRGJgiQk5Okl6c4NxuP+AWIyrzfrIwMK2FihHQIRjJfVdnSdTYqG4wVvuDj8lRZe0tUrPk9XSuD4qaMA8LjZFba3dYvHGyOBeCuX0aCeRsetdQiQ79+XVVnd2tIpEwB3SV2P1I8c7imBgpe1tzaIu4B0hGrhVdbY/KcyBbXt6CZyr7aaooIymBqgDBYcVt7eeTInr94IAMsQtbW+TSPDnV4+72FxMTyS77xArD/hDTTpVyM1OUcBIbqzv6OmBS7eKRK7F+aAV8sDwFtits9UyosWOsKq8P4vZ2XpfXDgJJtCx6umJqq3WELL6+/2MFacZcl13WyfMp/bq3bxdxxJnLIv79oXTdKZSE77XTVXbUH7HCq/KuPKI/fke75ELyJ9rmNGAl4vAxEPsfx5k3lx2PFVjQ9I8ozjotHvBBPOp1LhJlKS5Rvl7TlSevWl3fJOGq44Sd+zlHV6i8QNNaHhGttlO/uXBqwK3j6w5MIehfiPlvkgsupn2aBHRM+ZFdqJCiITfTH/UIxE9yLAnGw++yHvRmNcNAcRy/jTLcbFWD2B7lBQIq8oFlWX8yrIL6YlGoX5/c3foz9iVMVTOVloB7BuZKcKqcqy8+FRq3H9BRztZfag3XKxncr3PpyZgZcXs8pJfs1J703TI6ImzlbqQdSUjyb+qnFVeci4tHnSRkZnH1XZ7TKhTYe7/MVx7GYmLzX84Xnb5WZuigojQT2/kaG9c+JOCHNCmGc7vavt3j8c/JcVcz0xZ5I/tiQ1zK87jV5b9mp2qFcgBq5DbgKdzejSP53MqJY5XUcqvLLuRlSIjlinnavs1w+VBTvrx5Nh/ePZ15ZFBhnzqaisvoLsW5wkqy2QegdUVv2alfs1wGbABF5tPfZ6dSonzLS10LylYFxk4wdNxCIpDpD1NZXnY52ebxkcMEG93tlYXsq5mJPtVlj0tzNkdG/Yd5vZ6tQQkwXGzk3Oysk0KETfkt2fElVz8NY269YU8OlNp8d/r5W453BIT0lmRiTfkHHUOe88UFYG/dtnTHxzADj8NrUiPr378NF1/Z8J0vSF8ckPynu9103W3l9+xbkuJbqlIOx7602xMtjLodTNCf2A/KizaPIbmHIa6TBbO4Kl+9F3MKgENbxglPC2e0YuHn9Q4y90KgYp4SFUk2Yx48PzozuuPAGI5f5rlEIYTtMN52vcgisYH2GBp+wSvXayBmwe+BQphDh4DZ3ay6p3caSiZKul5htGxAqYadOuRyoNxtQF3ZOQLBg8jrCnYJ+iU07eNZ6Akvj8GJ71toqFO76GG3IyrLeiO6CwVwpN+u8y1C7FJElXpC6dHA47T+0bbXkjh0aTPKzNz7zasZE9BgglmsJLlizKTjO1TF5tNQVhFcUpPZVZ3Y35zRGDibIPnG8IpOsmKxg08Vnd9Xmd5Bl6f9ZNTKGI5L9cT81Jm+8CMedYtrLEko7sysyU+vPDQ+eH0OAd86MTn2xgkEDUXiqpyakriDocdmcscLZajgtEUmRQFprZMTZC02VPGqApMbaAQLpVpSw6Ar8K+dgpMbQWmdj9rwXTh5EPqKsDUGXI8IW418O2sXvcVyXJ8itmDWY4KC6TsDA5IgVIvlp5TPtCKCqoMn+6tMniMEqYzwsHJM5IXoLid2dvvWImp0wvLwNRgcjC8UMaoQ26PfLXXj4XpwgkHb1Jmwhd/+tzTweOQp4D/GGQ2oMikwA8Uvjqy1+3F9/Z7RyKW8zJYztgaPLT6XxABF5tlfj7FRcmiisyuigxxaUrW/JXPd+dMoSbPMqi3dcCb8vDqTLwp+4Rz6Hv7kS/ntfPlfGjGPOMa2lCU1l2Z2VWd3ZUeHT/l+cplcZN1Uhas7kqL7a7KFlVk1ZbEHxkdlqPCos1haCxi65sE7VgXvGeJ35o5DHVFpo60+VHCqHPoGppcw/XBe00Cdyxg6c1haMhYQXXOsjVBu4DqtWD1+hAwbDF76RyGhgIgTxRD4aYNIfsMhZvmMjRkuI4Ki6bGWWYStEONs3wWXU1XYLI2ePe64D3q3OVzGBqwhQzczHAsRwnTmUVXU2RS9ARrFrD0ZtLVpCmLApOyOdSMWyYEjZjrUqj8VYtATRORxI3R5jG0Zvgu1uGtpPCMZ9JVpdvbSCMgc72IrW8UsFlXsHoOXWOJ35p1wXtWB+0ETqmhaKgCkzLDd7EqZ6meYPVcpuZg6BSYFB3+KlB2ztRRZOoYCDeuD96ziK0vsyh8qsKizWaowzRtcoACkzKTrqrA1F7QxwgBdyRPxx/pdApMyjym5oqALeuC9xgGbJrDUF/E0V8VuI1EaT5Ldx5Ta1XgdgpvxTyG1iK2/uqgncYBW4cku+SWRukCsRzEchAC4xABF5uVQnp1aRpem4NXZzrxIh3nb0+frDXgm/2giEbSVGrY9KWn9z1wDkqITUjKTEveYRP0oRliOa8dy/nAjHneLay9NAOQ0ZrMpICgxMnaL8BideJnLI1xdWmuSsWrS9vKM06EH5szlBH9M+YENtw7HneBWcJPqE9JbcgMr46+l2Gr77eWtPdKQL/J4ErKHX55QFpDVmJ9qncR62D0yQVEmzu4ujxT2yHHJaUhwyHHJbgyIq0xK6k+jVXCN436aZn/uvsZ9rG1SemN2dE1CVZZjlT+yn43D6H6aRlzJq0h61mep32OU3BlREpDRmpDJqfU72T8RTXOMlKKYUiWo4jpaPNWnE+87lvEDq2M8i3iXEq+ReWvUsQocG8Hok5kNGXDzngtora42qSf4n6ey9BUBn2KabsjDj3OcQmoCBWWhzzKfLwz3IJgKgNKx2UQVmRSVgfuiK9NZpUIHmU5hlZFpTZkJtWnMkq4eyIOSxMdwkeiYxyw9Xa6Na8sIKQy8lmex09xP6uwdEmOqEwUzzvmusbWJp1JuGKV5RhdG5/RlH0s7uLgQnTYuvBS8q1rKXc1uYZwkgUsvc2hplZZjptCHUuUpAAAG05JREFU9pOnhqfbE3GYPN3DzMc7ek/X6xtbwNKdw9BYFbj9aZ5bbF1iakNmdG3841yXR1mPUxsyT8RfnEuoqROiE7sjqmPZpYKD0SewEn5yQ3pQZcTa4N3kcjIQjd5TxHLGoYX7C7ou0JFlEHC1/Y7hvCuEZSn0W2cf9tVJ4fQtzx4rbs2YNCzRSZhGjf5ez8Tg2oQD2PQTXPUrAq1rgv+c5E5EPf1GVGJ/KRGo3zvJxwewnbZBfpHxoTEJTwUxSy6wH2+9kjRpRKIzlZo4Wcd125ld3ucswizOR545EX5iuWAtae9flhVRwCh2OU5QNYmsCBBJRIwS3lK/9TDCosUz8i1md/aAIlDyp7az7uekX8iwxRyGOuy8Rw6AF+XtlQl1KW0iIOtL/vhXBGvyDMkjzKSrPsx0IGoyRGKioJIc2djV5JzvpcZdBs25DMuBbh7jgK2hlVGwQR98Y0dPZ0hVpIFwIygdZ9FOJ1whJ4RqnddS7s6iqy1i61tlPSltK5fgsBgDl+CSwpaSS8m35jI0yO0NvpBnau2LPErUmoh7JKBIgvwpbC05m3ANOqtg2bZl9On0hmzY6hAOq+tscC+gk9MStfS9Eps1HXXtfVjdz7QbzHIUmNobQ/bltxThOG4csBV+QKqcZQ65rqAfWBF7JqEhqsKiLWLrW2c9LW2rkDndxeRfydPNY2rtCDOPrU2Uhl0sEUOtUPcCX5jDJM/UOpt4HeqMlhGSHTiOV3ZU74/8idQiJY8z2heI5SCWgxAYtwi428rddZU7wJM7IJCzFE7f5uSgtC1j8tAqSAnTaMZGN946yH/PkjfRHPvkIHh8jijO60dxoG7od8c5iuf5Sj/zp5/gTLTkmDoluO+7mfTtsCw2cZK2187rp5kxVJ75HKb6HKbmHKbWS6c48xhav6Q+hPQloDz0bOK1QzFnnPI9Wrpbw6qjl/itVcJ05jI07qTbdPZ0SiQSz0LmsbgLF5JuwvY2BS3FO8Is5hFf90mW0yMR04u5R2PPX06+ndIAmqrjON4l7nbK9zKLOuZeSO8Wd4sl4hsp90l3DslycBxvE7W7F9APxZw+EX/JrzwYx/EWUeul5Ftz6IB2DGI51AWsJZHVoMNWeVvlzbSHeyMO30i9X0Boj/uXh1B4oKGwJtfQIvpkIKGxldaQuSlkP5W/6kffRTdS70P65V3Esog5dSjmDK8sEMfxmo7awzFnSSow2GyTLAcwM3EPq0RwKObMz0k38ppBp7HqjlqToB1ESrXW+uA9UAM8pibxdMKVfZFHHXPdmrtbJbjEJvsZ5IjStfQ4jneIOq2zn5hFHdP3Xzfk0vsjj5YSrZxNArdDGqfOXe5O5FYHVYZDXjLTVxUIm4vacQnuVciyiAan4xOnq+6oPRRzZi4IBVK1+cbh1TFQVeN66n3z6JPW2U+au3t730uxHO2T8ZdJHvmbfOmZxKvbww5q8oxIj9TgrY7SHcRyxq2Fk/lyj57+BRHwsJW75iVnwZczF4CHhf/3W50clLZmDApdJU6jmRhcf+sAT87C7z0L7levpWn/vQ6P/+3xEy1Yn5pjn4I206x/Hmbv8s68gGW47buZOBTRSZxE8dx1/QKWeUyYrs8xV2YNSJF5WcYDSjJBw8wrDdDzW62E6cgztDS4hmuCdhkKN8KAlA7fOKcJKFw+y/fU5hnDBNXNofuhWNKzPA8oq0SyHMAt+CsUGCB92DTqGLTxnoVMTZ7hHLq6Onc5u0QgwSXZTbkKzN6IkjTLuZ5yX51rMI+hpcDUXuq/jlcGdHXiapM0uQbKGHUQy6GdTLgMFGfbq1YGbpvL0JjurTKHoUHlrxJWAEU8i+hTsImwCqb7LN+DyD4O+85LSZ6htSJgSypBwi4m/7qQveQ/Pgv+67NwMXvp8biLEiJJWZWzjORhMphLsxyvQkyTazSPiH+tDtxZ0wEUuJ7muiswtTW5hjDlmVcWQOEbz/BdPN1bRRmjrQ7cWdpW0dDVaOC/Aab9kh2DJBLx9ZR7i9hL5jG0hlxdnqm1N/IIdJuRLEeNs9y1wBfmVs/wXazIpBgHbElrzARiz0k3pU93Iu4SjuOBFWGqnKWz6eqn4680dDV2ibt/Y3gg+YahuYitfybhKuSmQ7KcqvaaDcH7iH8q2igvBwL1/D8XC1ly0pJDf0Hzho6MEAB9kG3lzjN6KQ4kOpb+P2x1clTckja5X7c8cRp1peH1tw9w5cz95MwF/zDnIZYzvhjSPw+z93ilnw0svsjO9jC9nTR5QHukpMkU3x1XL7KyzwrLTgjSlnAsRonlKDApeyOP1HWCRuEmQduVMCr8Xq7MopLVQ/JMbYuY0zCetSpwO7S7sMTmZtpDHMejauJXBGxRZFJIlnM/wx5m/iowKQbCjZE1QHISRojms3QVmNo3Uh+IJeKGrkYFZq9UJMlykupTjYSbFRi995UxqlnUcRzHS9sq9kQckWdqy7AcFRbtaR7gLiKxqKStvKytory9sqytori1tFUEHBLP8j3VAFkB2c0uBT5kJfk8hpZZ1HEYfKnurC1tKy9vryxvryxpK6vsAG1dc5sLtvTpQMlQnPksXZLllLaV74s4MocIb6mwaApM7Se5bhJcktdcOJehsdRvXWhV1G9kq1nUWtJWVtYOtlfaVl7aVi6SiLrEXeeTbihiFGlfTnBVhL7fOpL/Dbn0c1nOPIbWgagTZW2VRBP5AaerIk6X05y/OdR0uvd8jwJQXR9UEa7FM4KfmiJG0ROsjiI+tSFZzv1M8Pm+ehcOCQXy5SBfDkJg3CLgYSt3nC13kHDkQJZjDkJXMzc/cZ23IXUKJXEaLWEarY/i9A77mzkfsZzxxXK+OsSacylQ/0H0TVf2DHnVsz+oJxGfbMI0Wsp3uld+0JglrzZ79fJlnCP6HEs19sr5I9Ynk7/9f++FPFP7WPyFxm6gUaPZl8cqM4k8U+to7M8NXaD/O4VnTNq2OQwN+I0/ri55VeB2BSmWcy/DDg5TBHVVmyNqQDjpasrd2XQ1WGR+I/X+cCwnsDIMhsngNpQwqpFwM3TVmEUdl2dqDWY59CLOkN+kJbikWyy6nHyLKBSSZTlzGZpHY8/XdIAG9EP+hFVFLfffIFMLRoJDspzMppyNIfvING1FTOdG2gMJLqnvapjD0DAUbkqsSxlyfolEUtVesyvcEuhOSHV/vpB0Eyb8kmvJXLyIL2cuQ/On2J9rOuqGXBrH8dDKyGX+63/wmc8t9QeSgkUs8h8AkQq9kl3qh+P4kCxHi7tCZkuv+CliOePWwiFnBkLA2UHuJ64syyGIzuxNjm7zNiROo5oYXHv7AA96caDX5x1z/viy8Wi3AIHDXKVLgQ/sn8rJyb375ttnJylkzzRK+U4v4+DlqV//S05O7oOpH83HRrfHsSKTsi3sQE0nsIVH484rY0DTUQXoPdEWsPWg6KYCU3tv5JGaTsAGTCN/Uib8PUoYdTFH3yHHGajFlQfrCkCoi/Tl/BmWU9FetTnEVJ6hBfJ2QUsevYvJv+I4XtRaujXsgMJgXw5Gu59pD509S/zWzmfpLmQvgQ9VzrJFbH2YvQsr1ft8ORE/+i6SZ2pvDzcvIHJ4T8RdIt+1kL1kMXupKmfpAjYQ+xzuQbKcus76n2KJci0CN2WMGkBEylIaMuYyNHUFJjDixijmQeF0uNAitr4aZ9lC9hK4PWmWcy7x+hy6+nDrQjfSnsjDJW1lOI6vDdqlwKQos6iqnKWeRUwyYiXP1N4RblHQCmR5jsVdHO50M+mqzwhPWEp9hq5gtSITeGgUmDqGwk2ZjTnDsRxSAX6ETY7qS4jlIJaDEBifCLjbytk9lTsyFMsxF8gdClDYaK++9tG7ZhxpiiNnLnjbnD8R5eWMOwSkWI6cnNyJg5aNF6xLjt9qKin/4YcfXg3LgR4XKCCV01SwOmiXJs9InWuw1H/duaTrh2LPwoYryhgtqiYex/HImrhlhICUBtfwp7ifoSPkVrqVPFNbBRQk99ZY/RmWA6T9yvyNA7aqcw00eUZbww6UEhU9gvIgBSZFhUWT8eUoY9RVgdu7xd09kh5GMVdXsFqNs1yDa7A6cMeVlNsrA7bBMxIspzdzJawqajZdTRmjLmDpCStCcBwvaCnaEW6hwTXU4Brq8k0OxZw5EQ9KuEnH1WCbTbIcHMcT6lM2h5qqcpapc5dfTrnT0dMplogvJP0CJUV/TvoFRKy6W66n3oPwanGNtocdvJYK6sDhzL+L5ShilBUBmzMagQyRW6Gvnt8aNY7BuqDdTYRPDmYfEzrwepBvFbQUbQ8z7z2dwORQ7Jnj4HSgjn0eU+tg1ImK9iocx2+n21AFq9S5Bnp+ayD1QSxnOE/YH7mP8nJkm/Yir8ZfEAEPW7n7LnKHeAPycsi4FUhG9gMP6TvE9Vvm/E8t2ChoNc5cRANZzunTp+GvzpaWlu++++7VsJz5LF1FTGdXhCVMZe3q6WKVCHyK2ZmEBU2uTydcBdoKTIpZ1LHKdpCt0tDV6F5I55cHisSi32JYYVVRRgGbYRIJyXIeZDqQESujgM0wL0c6YvVL2sPhIlYQhJLWcnoxl1cqhOXNhS3FO8Mt4Coky6GXcLV4RsoYdSF7iXXmEzgyuynPpcCbVepX1VGD4/jDzMeqHFCCDnvMPMlzx3G8rK3CNPKYPFMLhH4ijsBqrDZRm28xx6sIi6tNwnE8pzl/5YiKWtIsB8fx/OZC32K2oDyoo6cDx/GUhgw17nII71K/df5EpZhYIg6tinIr8A2oCO0iqszMo0+RQIHs4zqw9HN9OfNZujPpqjbZT7vF3TAvyreYDWu8SV8OdPnsjThS2FKC43grcTrvIlZcbfJvHqDspryVAdtAA2sWbSF7iU8RCxbDR1bHehexYmsTSCs+IGKV0FtjhXw5JD6/4wKxHMRyEAIg9fimh5xlX4HVIDYzmN/AO2+a8ydYcBDLQSxnsMvhRe7IM7QPRB3PaMwmW9r0SHqqO2pssp9pcA1huvFchuaZhKvZzfntImDFJbikubsltCpqU8g+stx6DkMjrQEU9VxNuQONtxKms9RvHazfPp94YzYRiFHCqOcSr/VIeopaS8gcWzL7uLm7paq9RtTXgaZV1JZcn3Y05hxM7wUG3lfVnUiYdc73guriKiwahW/slOdZ21lPtq5pE7WFV8eYBO0gy5QWsPTMo081dDXhOO5TxILl1kqYzvG4i+kN2Z3iTmixxBJJQUvRjbQHw2XkQEhJltMu6qjpqO0S93YSauluialJMBRuIv1ARD+9PQEVYa2iNrJvTXVHrXcRCzIhQIaIBCZIB0/EXSQPO9zHp4LRNLjLPQoYtZ2gngt2AOrsAUcQloeQKl1KmM6J+EsZjTlSpxPntxRdT71Pnk4Zo2pwDbyLWDAJHX64VR01sDLOIcdlpq8qzBk/HHuuqbu5ubtFjbNsuI29mvsoYjU+oxV/QdcFOrIMAp42chfocgf8+h/m/nKWAb2PQ0Fyh4PkDgX137EMgCznDXP+R4jljPOI1Vj5ckibbSjcfCP1PqOYyy7xs8t22hFmDgMupN2ay9BcE7Tzeup9flkgvYhzMv6yrsBkHkOT1BNQwnQOx5z1LGQYCjfBd0FXwYn4i09z3VcIt5CN8vT91rkX0E/EXSQpCMlyQquiTsRfssl6yin155YKLyXf1vdbJ52Nq8CkbA094FFA3xluQe4NbJVFM48++STXza882KsQO590Q4e/UlrkAW7mSOw5pzyv3RGHyPKu2Qz1NUE7b6Y+5JT6c0r9H2Y6bA41VcSAn4Ocf/AFyXKymvIuJ9++l27LKhFgJfyryXe0+cYybY3mMTV1+CvPJlzzLsQEZUFPc90tYk7DtKdeoDCaGnf5xeRfH+e4GPhvlN724KXhHdDHiKllGnnMJd/Lt5jDKOa2dLeKJD322c6QTcJhxOl2/dp3ugdDnU4Joy5gLzkae96rkMktFT7NdbeMPr0n4ohbgc/GkH2QiSpj1KX+65/leVxMAlX3w+3q1dxHLAexHITA+ETA01buirfcSUzuFHi8cZL53kHXz3bYfbrT/os9T2b+7LfobqzSL+Ffmzp9utOeeDi8Y85/x5z/N8Ryxh3FGZh9LCcnN7YsB8ZW5jA0Zvgu/tF38Sy6GpFqI2vmiUIqjR99F8/wVZ3L0JSx5US3FSAIJXN/LkNzJl1V2nIrYdQZvovnMfplR0mWE1ARSuWv/NF30Y/ETuYwNKTfOJ+luwDUogNNKNIPBC2rCosmz9CaSVfr2x5oeSdjdIk2fWAzhNhTf3IxKIOnq8MVZ9PVSAIk83bppyTLyWjMWRu0+z8+C8gND14XNuyZy9Cc4av6o+/imXTVeUyQXi09IZQSmwXkt2S3LT0MXgPxUfaSIzHnDkQeNxBu3Biyj0NIdJW2lW8K2S+DjCKTMlv6dFhvlb70tKTcFbk9eab2TF9VRSZFisVSZ9JVn+tnkp52lK4RyxmfFk7maz16+hdEwN1OztFR7vET+HjTzuF7s8NUbX0dmoHhyg0urICiJnF0TuWm7aZUmgGFulyLZvSZJRs+Jlqyx1m8Zjzykpe75+fm5Uwb9RqrUTJCf2BakuWEVEUs8weyEn9gklf5FpLlZDfljdBWZ5S2pMikrA/ZU9pW3iJqTW/Mgn2QW0Vt11LuKrOeT5JGaVevbFrEchDLQQiMWwTcbeXgw8P2LWerWWY7TBYqrFRT2b6cFhUEOsC2NTcd2rp+lbqKsaqykfrCryxZ8IEozvhD4Hks591v3h/tSvJXZpaeu9BsuvrFJFAx7lnIgDnFz33L2A5QYGpvCTUTiUWxtQnL/NeTaS6vZlfKGFVXsNq9kAHTjCS4JLEu5WziNcJpNMBF9Gr284pXQSxn3Fq4v6D3Ah15OATc7d5ysp5ptst4kfIK9YVbli+JDALyOk2NjRbbNhprLDRSW2CgoTr+TPvLdYeM69mex3L+8dV7fx2Wo4xRaXyTvRFHjISbX7HJ/GPLqbBoGlyDHWHm64P3LAQ158N21vlj8z/3XYoYhSpYtTnU9ED0id3hh1YEbFXBaEMGy5471bgbgFgOYjkIgfGPAGI545rBvMjmn8tyvv4LsRyYuTKPoaXEfN1jVSQnIDKBQJk9eecVXyhjVHmm9jyGpjxTC5aFv+INjNVyiOWMfws33Pd7dP+vgwBiOS9CFMb1GMRyXrn/Y6ysMlr35SKAWA5iOQiB8Y8AYjnjmsG8yOYRy0EsByHwhxBALGf8W7i/jscCnXQ4BBDLeRGiMK7HIJbzhyzcy/UKoNnGIwKI5SCWgxAY/wi4273lbD3jwO6VA7OPm5uapLOPvzjEQQnI4xUBxHIQy0EI/CEEEMsZ/xZuuO/36P5fCYG/Od6ft3urofpCA41FO1YsjwwGNVb1dbWHdm5Zob7QhKK+TFPjGzP38Wrjx7Ub5qVs/nks5+9fvvvXqbEajx4FtOexQmB8spxgrhzmIufzBD0QAggBiMDXN37Wp2roLqEYLaGab94QExaK43huRvrR3Tu2GOhvM16+lEJTWnP0y5/8vzoqQI/xh8AxofK1sPt2T+WIn8G9j9/5+O8L+UsWCtADIYAQGIDA4uBllnFnKgkp9d+hlzlwqNzAp6P+bG9cuKKAsdAfQw+EwF8cgcUBLK0QPiVMQLO6DcJVqvONiX45EUS/nKy01D1rjFdqLFqhtgA8dv60wi7J4FGM/t3wpegxfhBYdi9i6b1IU/f0p25eMiyntbUVapK/++l75gmn9sf8tDvi0K5wS/RACCAEIAJbQ83uZ9jVdzX8GWryqllORUdbfmtzAXogBP7yCOQ1N/Kiwj0F3Jt3bhmrg+5/0l0Bs9PTdq9eQd4/dvAggxsYkZBR1tRdXNeOHuMCgfKm7uo2SWZJrSA0dr+pKWQ5J06cgL+yq6qqpkyZIicn9/6H7993ehiREVXaWt6AN1V0VJW3V6IHQgAhUNZeUd/VQOrP/zGu86pZzh/bJXoXQuB/DwG2h9vBDau3L9fbqEsxVl9orL5wpcaiLcv0wgOEOI5npaXsXWO8SmMRfMlES3W74ZKfLc1y0lL+96D4Xz1RbW3tyZMnN23atHDhwr///e+Q5Rw5cgSeNzU19ZtvvpGTk3vjjTe+/PJLXV3d7du3Ozo6/q+igc6FEBgTBBDLGRPY0aIIAfz66RO7TVbsWW28d81K0/WrTdev3rtm5fF9uxJjonEcL8jNOWtuRr60b53JbpMVZhvX8ujeCLvxgsDNmzffeustSG7IPw8fPgz3Hxsb+69//Yu8Dy+mT58eGRk5Xg6I9okQeP0RQCzn9f+M0A7/NxEoLykpzM0pysslH4W5OaWFBe1trTiOd3Z0lBUXyQwozs9rqK/734Tjf/FUmZmZvIE/LBYrKysLnrWlpSUoKIjL5ZJDOBxOYGBgdXX1/yIY6EwIgbFBALGcscEdrYoQQAggBBACCAGEwGgjgFjOaCOM5kcIIAQQAggBhABCYGwQQCxnbHBHqyIEEAIIAYQAQgAhMNoIIJYz2gij+RECCAGEAEIAIYAQGBsEEMsZG9zRqggBhABCACGAEEAIjDYCiOWMNsJofoQAQgAhgBBACCAExgYBxHLGBne0KkIAIYAQQAggBBACo40AYjmjjTCaHyGAEEAIIAQQAgiBsUEAsZyxwR2tihBACCAEEAIIAYTAaCOAWM5oI4zmRwggBBACCAGEAEJgbBBALGdscEerIgQQAggBhABCACEw2gggljPaCKP5EQIIAYQAQgAhgBAYGwQQyxkb3NGqCAGEAEIAIYAQQAiMNgKI5Yw2wmh+hABCACGAEEAIIATGBgHEcsYGd7QqQgAhgBBACCAEEAKjjQBiOaONMJofIYAQQAggBBACCIGxQQCxnLHBHa2KEEAIIAQQAggBhMBoI4BYzmgjjOZHCCAEEAIIAYQAQmBsEEAsZ2xwR6siBBACCAGEAEIAITDaCCCWM9oIo/kRAggBhABCACGAEBgbBBDLGRvc0aoIAYQAQgAhgBBACIw2AojljDbCaH6EAEIAIYAQQAggBMYGAcRyxgZ3tCpCACGAEEAIIAQQAqONAGI5o40wmh8hgBBACCAEEAIIgbFBALGcscEdrYoQQAggBBACCAGEwGgjgFjOaCOM5kcIIAQQAggBhABCYGwQQCxnbHBHqyIEEAIIAYQAQgAhMNoIIJYz2gij+RECCAGEAEIAIYAQGBsEEMsZG9zRqggBhABCACGAEEAIjDYCiOWMNsJofoQAQgAhgBBACCAExgYBxHLGBne0KkIAIYAQQAggBBACo40AYjmjjTCaHyGAEEAIIAQQAgiBsUHg/wEo0cFVxVXkdgAAAABJRU5ErkJggg=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513"/>
            <a:ext cx="10708108" cy="6023311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" y="896224"/>
            <a:ext cx="4404639" cy="14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675" y="288750"/>
            <a:ext cx="5746435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8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 the last year…..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3978">
            <a:extLst>
              <a:ext uri="{FF2B5EF4-FFF2-40B4-BE49-F238E27FC236}">
                <a16:creationId xmlns:a16="http://schemas.microsoft.com/office/drawing/2014/main" id="{99CA5EC3-84CF-45F1-AA49-A8303E55CF5D}"/>
              </a:ext>
            </a:extLst>
          </p:cNvPr>
          <p:cNvSpPr/>
          <p:nvPr/>
        </p:nvSpPr>
        <p:spPr>
          <a:xfrm>
            <a:off x="2243922" y="4869688"/>
            <a:ext cx="2846522" cy="355775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106834" tIns="53403" rIns="106834" bIns="53403" anchor="ctr" anchorCtr="0">
            <a:normAutofit fontScale="47500" lnSpcReduction="20000"/>
          </a:bodyPr>
          <a:lstStyle/>
          <a:p>
            <a:pPr algn="ctr" defTabSz="801929">
              <a:defRPr/>
            </a:pPr>
            <a:endParaRPr lang="en-US" sz="2337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48" name="Shape 3979">
            <a:extLst>
              <a:ext uri="{FF2B5EF4-FFF2-40B4-BE49-F238E27FC236}">
                <a16:creationId xmlns:a16="http://schemas.microsoft.com/office/drawing/2014/main" id="{A0B6E4A8-689D-4006-9F8C-278C03B89EAD}"/>
              </a:ext>
            </a:extLst>
          </p:cNvPr>
          <p:cNvSpPr/>
          <p:nvPr/>
        </p:nvSpPr>
        <p:spPr>
          <a:xfrm>
            <a:off x="2164534" y="4380320"/>
            <a:ext cx="3098534" cy="40943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106834" tIns="53403" rIns="106834" bIns="53403" anchor="ctr" anchorCtr="0">
            <a:normAutofit fontScale="55000" lnSpcReduction="20000"/>
          </a:bodyPr>
          <a:lstStyle/>
          <a:p>
            <a:pPr algn="ctr" defTabSz="801929">
              <a:defRPr/>
            </a:pPr>
            <a:endParaRPr lang="en-US" sz="2337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E8B5B-656A-4136-A6D1-852A2259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sz="2105" b="1" dirty="0">
                <a:solidFill>
                  <a:schemeClr val="accent3">
                    <a:lumMod val="75000"/>
                  </a:schemeClr>
                </a:solidFill>
              </a:rPr>
              <a:t>Digital Health Governance: A Path to Transformation</a:t>
            </a:r>
            <a:endParaRPr lang="en-GB" sz="210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A7FC9-9814-4A2F-BE3F-78FF211E63E2}"/>
              </a:ext>
            </a:extLst>
          </p:cNvPr>
          <p:cNvSpPr txBox="1"/>
          <p:nvPr/>
        </p:nvSpPr>
        <p:spPr>
          <a:xfrm>
            <a:off x="8082375" y="4926246"/>
            <a:ext cx="1524377" cy="6469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defTabSz="801929">
              <a:defRPr/>
            </a:pPr>
            <a:endParaRPr lang="en-GB" sz="157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Shape 3979">
            <a:extLst>
              <a:ext uri="{FF2B5EF4-FFF2-40B4-BE49-F238E27FC236}">
                <a16:creationId xmlns:a16="http://schemas.microsoft.com/office/drawing/2014/main" id="{A0B6E4A8-689D-4006-9F8C-278C03B89EAD}"/>
              </a:ext>
            </a:extLst>
          </p:cNvPr>
          <p:cNvSpPr/>
          <p:nvPr/>
        </p:nvSpPr>
        <p:spPr>
          <a:xfrm>
            <a:off x="2338862" y="3919335"/>
            <a:ext cx="3098534" cy="41448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106834" tIns="53403" rIns="106834" bIns="53403" anchor="ctr" anchorCtr="0">
            <a:normAutofit fontScale="62500" lnSpcReduction="20000"/>
          </a:bodyPr>
          <a:lstStyle/>
          <a:p>
            <a:pPr algn="ctr" defTabSz="801929">
              <a:defRPr/>
            </a:pPr>
            <a:endParaRPr lang="en-US" sz="2337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19" name="Shape 3978">
            <a:extLst>
              <a:ext uri="{FF2B5EF4-FFF2-40B4-BE49-F238E27FC236}">
                <a16:creationId xmlns:a16="http://schemas.microsoft.com/office/drawing/2014/main" id="{99CA5EC3-84CF-45F1-AA49-A8303E55CF5D}"/>
              </a:ext>
            </a:extLst>
          </p:cNvPr>
          <p:cNvSpPr/>
          <p:nvPr/>
        </p:nvSpPr>
        <p:spPr>
          <a:xfrm>
            <a:off x="2317155" y="3465080"/>
            <a:ext cx="3287419" cy="40943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106834" tIns="53403" rIns="106834" bIns="53403" anchor="ctr" anchorCtr="0">
            <a:normAutofit fontScale="55000" lnSpcReduction="20000"/>
          </a:bodyPr>
          <a:lstStyle/>
          <a:p>
            <a:pPr algn="ctr" defTabSz="801929">
              <a:defRPr/>
            </a:pPr>
            <a:endParaRPr lang="en-US" sz="2337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20" name="Shape 3980">
            <a:extLst>
              <a:ext uri="{FF2B5EF4-FFF2-40B4-BE49-F238E27FC236}">
                <a16:creationId xmlns:a16="http://schemas.microsoft.com/office/drawing/2014/main" id="{CF977045-80BD-423F-9FDB-B3344B56E50B}"/>
              </a:ext>
            </a:extLst>
          </p:cNvPr>
          <p:cNvSpPr/>
          <p:nvPr/>
        </p:nvSpPr>
        <p:spPr>
          <a:xfrm>
            <a:off x="1849894" y="3006774"/>
            <a:ext cx="3946386" cy="40943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106834" tIns="53403" rIns="106834" bIns="53403" anchor="ctr" anchorCtr="0">
            <a:normAutofit fontScale="55000" lnSpcReduction="20000"/>
          </a:bodyPr>
          <a:lstStyle/>
          <a:p>
            <a:pPr algn="ctr" defTabSz="801929">
              <a:defRPr/>
            </a:pPr>
            <a:endParaRPr lang="en-US" sz="2337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2" name="Shape 4009">
            <a:extLst>
              <a:ext uri="{FF2B5EF4-FFF2-40B4-BE49-F238E27FC236}">
                <a16:creationId xmlns:a16="http://schemas.microsoft.com/office/drawing/2014/main" id="{9CD92204-BC74-45DE-BB2E-2E08D854EDE2}"/>
              </a:ext>
            </a:extLst>
          </p:cNvPr>
          <p:cNvSpPr txBox="1"/>
          <p:nvPr/>
        </p:nvSpPr>
        <p:spPr>
          <a:xfrm>
            <a:off x="2466572" y="3106820"/>
            <a:ext cx="3025094" cy="1825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Clr>
                <a:srgbClr val="FFFFFF"/>
              </a:buClr>
              <a:buSzPct val="25000"/>
              <a:defRPr/>
            </a:pPr>
            <a:r>
              <a:rPr lang="en-GB" sz="1052" i="1" dirty="0">
                <a:solidFill>
                  <a:srgbClr val="FFFFFF"/>
                </a:solidFill>
                <a:latin typeface="Arial"/>
              </a:rPr>
              <a:t>Strategic Change and Investment Board</a:t>
            </a:r>
          </a:p>
          <a:p>
            <a:pPr defTabSz="801929">
              <a:buClr>
                <a:srgbClr val="FFFFFF"/>
              </a:buClr>
              <a:buSzPct val="25000"/>
              <a:defRPr/>
            </a:pPr>
            <a:endParaRPr lang="en-US" sz="1228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3" name="Shape 4010">
            <a:extLst>
              <a:ext uri="{FF2B5EF4-FFF2-40B4-BE49-F238E27FC236}">
                <a16:creationId xmlns:a16="http://schemas.microsoft.com/office/drawing/2014/main" id="{0313427A-2F8D-43A9-AA97-C046CB14EB2F}"/>
              </a:ext>
            </a:extLst>
          </p:cNvPr>
          <p:cNvSpPr txBox="1"/>
          <p:nvPr/>
        </p:nvSpPr>
        <p:spPr>
          <a:xfrm>
            <a:off x="2862967" y="3586851"/>
            <a:ext cx="2171572" cy="1562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801929">
              <a:buClr>
                <a:srgbClr val="FFFFFF"/>
              </a:buClr>
              <a:buSzPct val="25000"/>
              <a:defRPr/>
            </a:pPr>
            <a:r>
              <a:rPr lang="en-GB" sz="1052" i="1" dirty="0">
                <a:solidFill>
                  <a:srgbClr val="FFFFFF"/>
                </a:solidFill>
                <a:latin typeface="Arial"/>
              </a:rPr>
              <a:t>Digital Strategy Sub Committee </a:t>
            </a:r>
          </a:p>
          <a:p>
            <a:pPr algn="r" defTabSz="801929">
              <a:buClr>
                <a:srgbClr val="FFFFFF"/>
              </a:buClr>
              <a:buSzPct val="25000"/>
              <a:defRPr/>
            </a:pPr>
            <a:endParaRPr lang="en-US" sz="1228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4" name="Shape 4011">
            <a:extLst>
              <a:ext uri="{FF2B5EF4-FFF2-40B4-BE49-F238E27FC236}">
                <a16:creationId xmlns:a16="http://schemas.microsoft.com/office/drawing/2014/main" id="{8AF7ECC2-432D-45FC-8A36-A4D79BD33D0F}"/>
              </a:ext>
            </a:extLst>
          </p:cNvPr>
          <p:cNvSpPr txBox="1"/>
          <p:nvPr/>
        </p:nvSpPr>
        <p:spPr>
          <a:xfrm>
            <a:off x="2930999" y="3969402"/>
            <a:ext cx="1942408" cy="1298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801929">
              <a:buClr>
                <a:srgbClr val="FFFFFF"/>
              </a:buClr>
              <a:buSzPct val="25000"/>
              <a:defRPr/>
            </a:pPr>
            <a:r>
              <a:rPr lang="en-GB" sz="1052" i="1" dirty="0">
                <a:solidFill>
                  <a:srgbClr val="FFFFFF"/>
                </a:solidFill>
                <a:latin typeface="Arial"/>
              </a:rPr>
              <a:t>Digital Clinical and Operational Advisory Group</a:t>
            </a:r>
            <a:endParaRPr lang="en-US" sz="1228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grpSp>
        <p:nvGrpSpPr>
          <p:cNvPr id="35" name="Groupe 3">
            <a:extLst>
              <a:ext uri="{FF2B5EF4-FFF2-40B4-BE49-F238E27FC236}">
                <a16:creationId xmlns:a16="http://schemas.microsoft.com/office/drawing/2014/main" id="{9DC5DDE9-34A9-4FFB-94B9-C99655A17837}"/>
              </a:ext>
            </a:extLst>
          </p:cNvPr>
          <p:cNvGrpSpPr/>
          <p:nvPr/>
        </p:nvGrpSpPr>
        <p:grpSpPr>
          <a:xfrm>
            <a:off x="396168" y="2772754"/>
            <a:ext cx="2956069" cy="4288992"/>
            <a:chOff x="5003800" y="2335975"/>
            <a:chExt cx="2618946" cy="3822734"/>
          </a:xfrm>
        </p:grpSpPr>
        <p:sp>
          <p:nvSpPr>
            <p:cNvPr id="36" name="Ellipse 2">
              <a:extLst>
                <a:ext uri="{FF2B5EF4-FFF2-40B4-BE49-F238E27FC236}">
                  <a16:creationId xmlns:a16="http://schemas.microsoft.com/office/drawing/2014/main" id="{B1CE1B9D-EDA5-4742-B0F5-35E5C993A646}"/>
                </a:ext>
              </a:extLst>
            </p:cNvPr>
            <p:cNvSpPr/>
            <p:nvPr/>
          </p:nvSpPr>
          <p:spPr bwMode="gray">
            <a:xfrm>
              <a:off x="5003800" y="2590800"/>
              <a:ext cx="2070100" cy="2070100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55687" tIns="0" rIns="56827" bIns="0" rtlCol="0" anchor="ctr"/>
            <a:lstStyle/>
            <a:p>
              <a:pPr algn="ctr" defTabSz="801929">
                <a:spcBef>
                  <a:spcPct val="0"/>
                </a:spcBef>
                <a:buSzPct val="90000"/>
                <a:defRPr/>
              </a:pPr>
              <a:endParaRPr lang="fr-FR" sz="1403" b="1" dirty="0">
                <a:solidFill>
                  <a:srgbClr val="FFFFFF"/>
                </a:solidFill>
                <a:latin typeface="Arial"/>
                <a:cs typeface="Arial" pitchFamily="34" charset="0"/>
              </a:endParaRPr>
            </a:p>
          </p:txBody>
        </p:sp>
        <p:grpSp>
          <p:nvGrpSpPr>
            <p:cNvPr id="37" name="Group 43">
              <a:extLst>
                <a:ext uri="{FF2B5EF4-FFF2-40B4-BE49-F238E27FC236}">
                  <a16:creationId xmlns:a16="http://schemas.microsoft.com/office/drawing/2014/main" id="{53551EB7-77A5-4448-891B-1AB8DC61EC01}"/>
                </a:ext>
              </a:extLst>
            </p:cNvPr>
            <p:cNvGrpSpPr/>
            <p:nvPr/>
          </p:nvGrpSpPr>
          <p:grpSpPr>
            <a:xfrm rot="19482751">
              <a:off x="5322728" y="2335975"/>
              <a:ext cx="2300018" cy="3822734"/>
              <a:chOff x="5068251" y="2334073"/>
              <a:chExt cx="2202303" cy="3660328"/>
            </a:xfrm>
          </p:grpSpPr>
          <p:grpSp>
            <p:nvGrpSpPr>
              <p:cNvPr id="38" name="Group 44">
                <a:extLst>
                  <a:ext uri="{FF2B5EF4-FFF2-40B4-BE49-F238E27FC236}">
                    <a16:creationId xmlns:a16="http://schemas.microsoft.com/office/drawing/2014/main" id="{A343DB43-9AE1-4C78-B888-AD1EC956CAB5}"/>
                  </a:ext>
                </a:extLst>
              </p:cNvPr>
              <p:cNvGrpSpPr/>
              <p:nvPr/>
            </p:nvGrpSpPr>
            <p:grpSpPr>
              <a:xfrm>
                <a:off x="5990058" y="4488610"/>
                <a:ext cx="358691" cy="1505791"/>
                <a:chOff x="5990058" y="4488610"/>
                <a:chExt cx="358691" cy="1505791"/>
              </a:xfrm>
            </p:grpSpPr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16478594-7A17-405E-B772-7BE48863B778}"/>
                    </a:ext>
                  </a:extLst>
                </p:cNvPr>
                <p:cNvSpPr/>
                <p:nvPr/>
              </p:nvSpPr>
              <p:spPr>
                <a:xfrm>
                  <a:off x="5990058" y="4488610"/>
                  <a:ext cx="358691" cy="1505791"/>
                </a:xfrm>
                <a:custGeom>
                  <a:avLst/>
                  <a:gdLst>
                    <a:gd name="connsiteX0" fmla="*/ 70702 w 314943"/>
                    <a:gd name="connsiteY0" fmla="*/ 0 h 1322136"/>
                    <a:gd name="connsiteX1" fmla="*/ 244242 w 314943"/>
                    <a:gd name="connsiteY1" fmla="*/ 0 h 1322136"/>
                    <a:gd name="connsiteX2" fmla="*/ 244242 w 314943"/>
                    <a:gd name="connsiteY2" fmla="*/ 518712 h 1322136"/>
                    <a:gd name="connsiteX3" fmla="*/ 262452 w 314943"/>
                    <a:gd name="connsiteY3" fmla="*/ 518712 h 1322136"/>
                    <a:gd name="connsiteX4" fmla="*/ 314943 w 314943"/>
                    <a:gd name="connsiteY4" fmla="*/ 571203 h 1322136"/>
                    <a:gd name="connsiteX5" fmla="*/ 314943 w 314943"/>
                    <a:gd name="connsiteY5" fmla="*/ 1269645 h 1322136"/>
                    <a:gd name="connsiteX6" fmla="*/ 262452 w 314943"/>
                    <a:gd name="connsiteY6" fmla="*/ 1322136 h 1322136"/>
                    <a:gd name="connsiteX7" fmla="*/ 52491 w 314943"/>
                    <a:gd name="connsiteY7" fmla="*/ 1322136 h 1322136"/>
                    <a:gd name="connsiteX8" fmla="*/ 0 w 314943"/>
                    <a:gd name="connsiteY8" fmla="*/ 1269645 h 1322136"/>
                    <a:gd name="connsiteX9" fmla="*/ 0 w 314943"/>
                    <a:gd name="connsiteY9" fmla="*/ 571203 h 1322136"/>
                    <a:gd name="connsiteX10" fmla="*/ 52491 w 314943"/>
                    <a:gd name="connsiteY10" fmla="*/ 518712 h 1322136"/>
                    <a:gd name="connsiteX11" fmla="*/ 70702 w 314943"/>
                    <a:gd name="connsiteY11" fmla="*/ 518712 h 132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4943" h="1322136">
                      <a:moveTo>
                        <a:pt x="70702" y="0"/>
                      </a:moveTo>
                      <a:lnTo>
                        <a:pt x="244242" y="0"/>
                      </a:lnTo>
                      <a:lnTo>
                        <a:pt x="244242" y="518712"/>
                      </a:lnTo>
                      <a:lnTo>
                        <a:pt x="262452" y="518712"/>
                      </a:lnTo>
                      <a:cubicBezTo>
                        <a:pt x="291443" y="518712"/>
                        <a:pt x="314943" y="542212"/>
                        <a:pt x="314943" y="571203"/>
                      </a:cubicBezTo>
                      <a:lnTo>
                        <a:pt x="314943" y="1269645"/>
                      </a:lnTo>
                      <a:cubicBezTo>
                        <a:pt x="314943" y="1298636"/>
                        <a:pt x="291443" y="1322136"/>
                        <a:pt x="262452" y="1322136"/>
                      </a:cubicBezTo>
                      <a:lnTo>
                        <a:pt x="52491" y="1322136"/>
                      </a:lnTo>
                      <a:cubicBezTo>
                        <a:pt x="23501" y="1322136"/>
                        <a:pt x="0" y="1298636"/>
                        <a:pt x="0" y="1269645"/>
                      </a:cubicBezTo>
                      <a:lnTo>
                        <a:pt x="0" y="571203"/>
                      </a:lnTo>
                      <a:cubicBezTo>
                        <a:pt x="0" y="542212"/>
                        <a:pt x="23501" y="518712"/>
                        <a:pt x="52491" y="518712"/>
                      </a:cubicBezTo>
                      <a:lnTo>
                        <a:pt x="70702" y="51871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1929">
                    <a:defRPr/>
                  </a:pPr>
                  <a:endParaRPr lang="en-US" sz="1579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43C72C6-C06D-4D25-B38A-D4EF53E3A300}"/>
                    </a:ext>
                  </a:extLst>
                </p:cNvPr>
                <p:cNvSpPr/>
                <p:nvPr/>
              </p:nvSpPr>
              <p:spPr>
                <a:xfrm>
                  <a:off x="5990058" y="5208732"/>
                  <a:ext cx="357226" cy="6588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1929">
                    <a:defRPr/>
                  </a:pPr>
                  <a:endParaRPr lang="en-US" sz="1579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38D7C7F-43BE-405C-9B39-94AC47DF7F5B}"/>
                    </a:ext>
                  </a:extLst>
                </p:cNvPr>
                <p:cNvSpPr/>
                <p:nvPr/>
              </p:nvSpPr>
              <p:spPr>
                <a:xfrm>
                  <a:off x="5990058" y="5815633"/>
                  <a:ext cx="357226" cy="6588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801929">
                    <a:defRPr/>
                  </a:pPr>
                  <a:endParaRPr lang="en-US" sz="1579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BB97840-0537-42BD-938C-0D6C62D17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251" y="2334073"/>
                <a:ext cx="2202303" cy="2266929"/>
              </a:xfrm>
              <a:custGeom>
                <a:avLst/>
                <a:gdLst>
                  <a:gd name="connsiteX0" fmla="*/ 703262 w 1406525"/>
                  <a:gd name="connsiteY0" fmla="*/ 85725 h 1447800"/>
                  <a:gd name="connsiteX1" fmla="*/ 87312 w 1406525"/>
                  <a:gd name="connsiteY1" fmla="*/ 701675 h 1447800"/>
                  <a:gd name="connsiteX2" fmla="*/ 703262 w 1406525"/>
                  <a:gd name="connsiteY2" fmla="*/ 1317625 h 1447800"/>
                  <a:gd name="connsiteX3" fmla="*/ 1319212 w 1406525"/>
                  <a:gd name="connsiteY3" fmla="*/ 701675 h 1447800"/>
                  <a:gd name="connsiteX4" fmla="*/ 703262 w 1406525"/>
                  <a:gd name="connsiteY4" fmla="*/ 85725 h 1447800"/>
                  <a:gd name="connsiteX5" fmla="*/ 702958 w 1406525"/>
                  <a:gd name="connsiteY5" fmla="*/ 0 h 1447800"/>
                  <a:gd name="connsiteX6" fmla="*/ 1406525 w 1406525"/>
                  <a:gd name="connsiteY6" fmla="*/ 702001 h 1447800"/>
                  <a:gd name="connsiteX7" fmla="*/ 938699 w 1406525"/>
                  <a:gd name="connsiteY7" fmla="*/ 1363852 h 1447800"/>
                  <a:gd name="connsiteX8" fmla="*/ 938699 w 1406525"/>
                  <a:gd name="connsiteY8" fmla="*/ 1365677 h 1447800"/>
                  <a:gd name="connsiteX9" fmla="*/ 709659 w 1406525"/>
                  <a:gd name="connsiteY9" fmla="*/ 1447800 h 1447800"/>
                  <a:gd name="connsiteX10" fmla="*/ 481228 w 1406525"/>
                  <a:gd name="connsiteY10" fmla="*/ 1368110 h 1447800"/>
                  <a:gd name="connsiteX11" fmla="*/ 0 w 1406525"/>
                  <a:gd name="connsiteY11" fmla="*/ 702001 h 1447800"/>
                  <a:gd name="connsiteX12" fmla="*/ 702958 w 1406525"/>
                  <a:gd name="connsiteY12" fmla="*/ 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6525" h="1447800">
                    <a:moveTo>
                      <a:pt x="703262" y="85725"/>
                    </a:moveTo>
                    <a:cubicBezTo>
                      <a:pt x="363082" y="85725"/>
                      <a:pt x="87312" y="361495"/>
                      <a:pt x="87312" y="701675"/>
                    </a:cubicBezTo>
                    <a:cubicBezTo>
                      <a:pt x="87312" y="1041855"/>
                      <a:pt x="363082" y="1317625"/>
                      <a:pt x="703262" y="1317625"/>
                    </a:cubicBezTo>
                    <a:cubicBezTo>
                      <a:pt x="1043442" y="1317625"/>
                      <a:pt x="1319212" y="1041855"/>
                      <a:pt x="1319212" y="701675"/>
                    </a:cubicBezTo>
                    <a:cubicBezTo>
                      <a:pt x="1319212" y="361495"/>
                      <a:pt x="1043442" y="85725"/>
                      <a:pt x="703262" y="85725"/>
                    </a:cubicBezTo>
                    <a:close/>
                    <a:moveTo>
                      <a:pt x="702958" y="0"/>
                    </a:moveTo>
                    <a:cubicBezTo>
                      <a:pt x="1091595" y="0"/>
                      <a:pt x="1406525" y="313893"/>
                      <a:pt x="1406525" y="702001"/>
                    </a:cubicBezTo>
                    <a:cubicBezTo>
                      <a:pt x="1406525" y="1007377"/>
                      <a:pt x="1210988" y="1267129"/>
                      <a:pt x="938699" y="1363852"/>
                    </a:cubicBezTo>
                    <a:cubicBezTo>
                      <a:pt x="938699" y="1364460"/>
                      <a:pt x="938699" y="1365069"/>
                      <a:pt x="938699" y="1365677"/>
                    </a:cubicBezTo>
                    <a:cubicBezTo>
                      <a:pt x="938699" y="1410693"/>
                      <a:pt x="836362" y="1447800"/>
                      <a:pt x="709659" y="1447800"/>
                    </a:cubicBezTo>
                    <a:cubicBezTo>
                      <a:pt x="586001" y="1447800"/>
                      <a:pt x="485492" y="1412518"/>
                      <a:pt x="481228" y="1368110"/>
                    </a:cubicBezTo>
                    <a:cubicBezTo>
                      <a:pt x="201628" y="1275646"/>
                      <a:pt x="0" y="1012244"/>
                      <a:pt x="0" y="702001"/>
                    </a:cubicBezTo>
                    <a:cubicBezTo>
                      <a:pt x="0" y="313893"/>
                      <a:pt x="314930" y="0"/>
                      <a:pt x="702958" y="0"/>
                    </a:cubicBezTo>
                    <a:close/>
                  </a:path>
                </a:pathLst>
              </a:custGeom>
              <a:solidFill>
                <a:srgbClr val="200A58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801929">
                  <a:defRPr/>
                </a:pPr>
                <a:endParaRPr lang="en-US" sz="1579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Shape 4008">
            <a:extLst>
              <a:ext uri="{FF2B5EF4-FFF2-40B4-BE49-F238E27FC236}">
                <a16:creationId xmlns:a16="http://schemas.microsoft.com/office/drawing/2014/main" id="{6F922CD4-5827-4897-B49C-8555F84C3BC8}"/>
              </a:ext>
            </a:extLst>
          </p:cNvPr>
          <p:cNvSpPr/>
          <p:nvPr/>
        </p:nvSpPr>
        <p:spPr>
          <a:xfrm>
            <a:off x="992761" y="3970494"/>
            <a:ext cx="1166407" cy="248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801929">
              <a:buSzPct val="25000"/>
              <a:defRPr/>
            </a:pPr>
            <a:r>
              <a:rPr lang="en-US" sz="1403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Digital Health Governance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672448" y="1791784"/>
            <a:ext cx="9346917" cy="449410"/>
          </a:xfrm>
          <a:prstGeom prst="rect">
            <a:avLst/>
          </a:prstGeom>
          <a:gradFill>
            <a:gsLst>
              <a:gs pos="0">
                <a:srgbClr val="E31937"/>
              </a:gs>
              <a:gs pos="60000">
                <a:srgbClr val="A82465"/>
              </a:gs>
              <a:gs pos="100000">
                <a:srgbClr val="5236A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52480" tIns="0" rIns="552480" bIns="0" rtlCol="0" anchor="ctr"/>
          <a:lstStyle/>
          <a:p>
            <a:r>
              <a:rPr lang="en-GB" sz="1228" i="1" dirty="0">
                <a:solidFill>
                  <a:schemeClr val="bg1"/>
                </a:solidFill>
              </a:rPr>
              <a:t>Good governance foundations drive digital transformation, enhance patient care, and support healthcare professionals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418" y="2608977"/>
            <a:ext cx="4695976" cy="1757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801929">
              <a:defRPr/>
            </a:pPr>
            <a:r>
              <a:rPr lang="en-GB" sz="1228" b="1" dirty="0">
                <a:solidFill>
                  <a:srgbClr val="000000"/>
                </a:solidFill>
                <a:latin typeface="Arial"/>
              </a:rPr>
              <a:t>Governance Tiers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3759" y="2614566"/>
            <a:ext cx="3728709" cy="1757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801929">
              <a:defRPr/>
            </a:pPr>
            <a:r>
              <a:rPr lang="en-GB" sz="1228" b="1" dirty="0">
                <a:solidFill>
                  <a:srgbClr val="000000"/>
                </a:solidFill>
                <a:latin typeface="Arial"/>
              </a:rPr>
              <a:t>Benefits</a:t>
            </a:r>
          </a:p>
        </p:txBody>
      </p:sp>
      <p:sp>
        <p:nvSpPr>
          <p:cNvPr id="52" name="Shape 4010">
            <a:extLst>
              <a:ext uri="{FF2B5EF4-FFF2-40B4-BE49-F238E27FC236}">
                <a16:creationId xmlns:a16="http://schemas.microsoft.com/office/drawing/2014/main" id="{0313427A-2F8D-43A9-AA97-C046CB14EB2F}"/>
              </a:ext>
            </a:extLst>
          </p:cNvPr>
          <p:cNvSpPr txBox="1"/>
          <p:nvPr/>
        </p:nvSpPr>
        <p:spPr>
          <a:xfrm>
            <a:off x="2883424" y="4511542"/>
            <a:ext cx="1879323" cy="1525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801929">
              <a:buClr>
                <a:srgbClr val="FFFFFF"/>
              </a:buClr>
              <a:buSzPct val="25000"/>
              <a:defRPr/>
            </a:pPr>
            <a:r>
              <a:rPr lang="en-GB" sz="1052" i="1" dirty="0">
                <a:solidFill>
                  <a:srgbClr val="FFFFFF"/>
                </a:solidFill>
                <a:latin typeface="Arial"/>
              </a:rPr>
              <a:t>Weekly  Priorities Meeting</a:t>
            </a:r>
          </a:p>
          <a:p>
            <a:pPr algn="r" defTabSz="801929">
              <a:buClr>
                <a:srgbClr val="FFFFFF"/>
              </a:buClr>
              <a:buSzPct val="25000"/>
              <a:defRPr/>
            </a:pPr>
            <a:endParaRPr lang="en-US" sz="1228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53" name="Shape 4011">
            <a:extLst>
              <a:ext uri="{FF2B5EF4-FFF2-40B4-BE49-F238E27FC236}">
                <a16:creationId xmlns:a16="http://schemas.microsoft.com/office/drawing/2014/main" id="{8AF7ECC2-432D-45FC-8A36-A4D79BD33D0F}"/>
              </a:ext>
            </a:extLst>
          </p:cNvPr>
          <p:cNvSpPr txBox="1"/>
          <p:nvPr/>
        </p:nvSpPr>
        <p:spPr>
          <a:xfrm>
            <a:off x="2722468" y="4966604"/>
            <a:ext cx="1971933" cy="1132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801929">
              <a:buClr>
                <a:srgbClr val="FFFFFF"/>
              </a:buClr>
              <a:buSzPct val="25000"/>
              <a:defRPr/>
            </a:pPr>
            <a:r>
              <a:rPr lang="en-GB" sz="1052" i="1" dirty="0">
                <a:solidFill>
                  <a:srgbClr val="FFFFFF"/>
                </a:solidFill>
                <a:latin typeface="Arial"/>
              </a:rPr>
              <a:t>Scoping Review Meeting </a:t>
            </a:r>
          </a:p>
          <a:p>
            <a:pPr algn="r" defTabSz="801929">
              <a:buClr>
                <a:srgbClr val="FFFFFF"/>
              </a:buClr>
              <a:buSzPct val="25000"/>
              <a:defRPr/>
            </a:pPr>
            <a:endParaRPr lang="en-US" sz="1228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4" y="5804835"/>
            <a:ext cx="1385304" cy="971141"/>
          </a:xfrm>
          <a:prstGeom prst="rect">
            <a:avLst/>
          </a:prstGeom>
        </p:spPr>
      </p:pic>
      <p:sp>
        <p:nvSpPr>
          <p:cNvPr id="63" name="Oval 379"/>
          <p:cNvSpPr>
            <a:spLocks noChangeAspect="1" noChangeArrowheads="1"/>
          </p:cNvSpPr>
          <p:nvPr/>
        </p:nvSpPr>
        <p:spPr bwMode="auto">
          <a:xfrm>
            <a:off x="5667625" y="3000038"/>
            <a:ext cx="187942" cy="186063"/>
          </a:xfrm>
          <a:prstGeom prst="ellipse">
            <a:avLst/>
          </a:prstGeom>
          <a:solidFill>
            <a:srgbClr val="9C348C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64" name="Rectangle 381"/>
          <p:cNvSpPr>
            <a:spLocks noChangeArrowheads="1"/>
          </p:cNvSpPr>
          <p:nvPr/>
        </p:nvSpPr>
        <p:spPr bwMode="auto">
          <a:xfrm>
            <a:off x="5737238" y="3016748"/>
            <a:ext cx="57708" cy="1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01929"/>
            <a:r>
              <a:rPr lang="en-US" altLang="en-US" sz="965" b="1" dirty="0">
                <a:solidFill>
                  <a:srgbClr val="FEFFFF"/>
                </a:solidFill>
                <a:latin typeface="Calibri" panose="020F0502020204030204" pitchFamily="34" charset="0"/>
              </a:rPr>
              <a:t>S</a:t>
            </a:r>
            <a:endParaRPr lang="en-US" altLang="en-US" sz="3157" b="1" dirty="0"/>
          </a:p>
        </p:txBody>
      </p:sp>
      <p:sp>
        <p:nvSpPr>
          <p:cNvPr id="67" name="Oval 379"/>
          <p:cNvSpPr>
            <a:spLocks noChangeAspect="1" noChangeArrowheads="1"/>
          </p:cNvSpPr>
          <p:nvPr/>
        </p:nvSpPr>
        <p:spPr bwMode="auto">
          <a:xfrm>
            <a:off x="5498178" y="3483049"/>
            <a:ext cx="187942" cy="186063"/>
          </a:xfrm>
          <a:prstGeom prst="ellipse">
            <a:avLst/>
          </a:prstGeom>
          <a:solidFill>
            <a:srgbClr val="9C348C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68" name="Rectangle 381"/>
          <p:cNvSpPr>
            <a:spLocks noChangeArrowheads="1"/>
          </p:cNvSpPr>
          <p:nvPr/>
        </p:nvSpPr>
        <p:spPr bwMode="auto">
          <a:xfrm>
            <a:off x="5567791" y="3499759"/>
            <a:ext cx="57708" cy="1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01929"/>
            <a:r>
              <a:rPr lang="en-US" altLang="en-US" sz="965" b="1" dirty="0">
                <a:solidFill>
                  <a:srgbClr val="FEFFFF"/>
                </a:solidFill>
                <a:latin typeface="Calibri" panose="020F0502020204030204" pitchFamily="34" charset="0"/>
              </a:rPr>
              <a:t>S</a:t>
            </a:r>
            <a:endParaRPr lang="en-US" altLang="en-US" sz="3157" b="1" dirty="0"/>
          </a:p>
        </p:txBody>
      </p:sp>
      <p:sp>
        <p:nvSpPr>
          <p:cNvPr id="71" name="Oval 379"/>
          <p:cNvSpPr>
            <a:spLocks noChangeAspect="1" noChangeArrowheads="1"/>
          </p:cNvSpPr>
          <p:nvPr/>
        </p:nvSpPr>
        <p:spPr bwMode="auto">
          <a:xfrm>
            <a:off x="5291288" y="4133115"/>
            <a:ext cx="187942" cy="186063"/>
          </a:xfrm>
          <a:prstGeom prst="ellipse">
            <a:avLst/>
          </a:prstGeom>
          <a:solidFill>
            <a:srgbClr val="00B050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72" name="Rectangle 381"/>
          <p:cNvSpPr>
            <a:spLocks noChangeArrowheads="1"/>
          </p:cNvSpPr>
          <p:nvPr/>
        </p:nvSpPr>
        <p:spPr bwMode="auto">
          <a:xfrm>
            <a:off x="5352680" y="4150922"/>
            <a:ext cx="60914" cy="1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01929"/>
            <a:r>
              <a:rPr lang="en-US" altLang="en-US" sz="965" b="1" dirty="0">
                <a:solidFill>
                  <a:srgbClr val="FEFFFF"/>
                </a:solidFill>
                <a:latin typeface="Calibri" panose="020F0502020204030204" pitchFamily="34" charset="0"/>
              </a:rPr>
              <a:t>T</a:t>
            </a:r>
            <a:endParaRPr lang="en-US" altLang="en-US" sz="3157" b="1" dirty="0"/>
          </a:p>
        </p:txBody>
      </p:sp>
      <p:sp>
        <p:nvSpPr>
          <p:cNvPr id="73" name="Oval 379"/>
          <p:cNvSpPr>
            <a:spLocks noChangeAspect="1" noChangeArrowheads="1"/>
          </p:cNvSpPr>
          <p:nvPr/>
        </p:nvSpPr>
        <p:spPr bwMode="auto">
          <a:xfrm>
            <a:off x="5296334" y="3930342"/>
            <a:ext cx="187942" cy="186063"/>
          </a:xfrm>
          <a:prstGeom prst="ellipse">
            <a:avLst/>
          </a:prstGeom>
          <a:solidFill>
            <a:srgbClr val="9C348C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74" name="Rectangle 381"/>
          <p:cNvSpPr>
            <a:spLocks noChangeArrowheads="1"/>
          </p:cNvSpPr>
          <p:nvPr/>
        </p:nvSpPr>
        <p:spPr bwMode="auto">
          <a:xfrm>
            <a:off x="5365947" y="3947052"/>
            <a:ext cx="57708" cy="1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01929"/>
            <a:r>
              <a:rPr lang="en-US" altLang="en-US" sz="965" b="1" dirty="0">
                <a:solidFill>
                  <a:srgbClr val="FEFFFF"/>
                </a:solidFill>
                <a:latin typeface="Calibri" panose="020F0502020204030204" pitchFamily="34" charset="0"/>
              </a:rPr>
              <a:t>S</a:t>
            </a:r>
            <a:endParaRPr lang="en-US" altLang="en-US" sz="3157" b="1" dirty="0"/>
          </a:p>
        </p:txBody>
      </p:sp>
      <p:sp>
        <p:nvSpPr>
          <p:cNvPr id="75" name="Oval 379"/>
          <p:cNvSpPr>
            <a:spLocks noChangeAspect="1" noChangeArrowheads="1"/>
          </p:cNvSpPr>
          <p:nvPr/>
        </p:nvSpPr>
        <p:spPr bwMode="auto">
          <a:xfrm>
            <a:off x="5129275" y="4389755"/>
            <a:ext cx="187942" cy="186063"/>
          </a:xfrm>
          <a:prstGeom prst="ellipse">
            <a:avLst/>
          </a:prstGeom>
          <a:solidFill>
            <a:srgbClr val="FFC000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76" name="Rectangle 381"/>
          <p:cNvSpPr>
            <a:spLocks noChangeArrowheads="1"/>
          </p:cNvSpPr>
          <p:nvPr/>
        </p:nvSpPr>
        <p:spPr bwMode="auto">
          <a:xfrm>
            <a:off x="5190535" y="4406466"/>
            <a:ext cx="83356" cy="1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01929"/>
            <a:r>
              <a:rPr lang="en-US" altLang="en-US" sz="965" b="1" dirty="0">
                <a:solidFill>
                  <a:srgbClr val="FEFFFF"/>
                </a:solidFill>
                <a:latin typeface="Calibri" panose="020F0502020204030204" pitchFamily="34" charset="0"/>
              </a:rPr>
              <a:t>O</a:t>
            </a:r>
            <a:endParaRPr lang="en-US" altLang="en-US" sz="3157" b="1" dirty="0"/>
          </a:p>
        </p:txBody>
      </p:sp>
      <p:sp>
        <p:nvSpPr>
          <p:cNvPr id="77" name="Oval 379"/>
          <p:cNvSpPr>
            <a:spLocks noChangeAspect="1" noChangeArrowheads="1"/>
          </p:cNvSpPr>
          <p:nvPr/>
        </p:nvSpPr>
        <p:spPr bwMode="auto">
          <a:xfrm>
            <a:off x="4957715" y="4869688"/>
            <a:ext cx="187942" cy="186063"/>
          </a:xfrm>
          <a:prstGeom prst="ellipse">
            <a:avLst/>
          </a:prstGeom>
          <a:solidFill>
            <a:srgbClr val="FFC000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80189" tIns="40094" rIns="80189" bIns="40094" numCol="1" anchor="t" anchorCtr="0" compatLnSpc="1">
            <a:prstTxWarp prst="textNoShape">
              <a:avLst/>
            </a:prstTxWarp>
          </a:bodyPr>
          <a:lstStyle/>
          <a:p>
            <a:endParaRPr lang="en-GB" sz="1579"/>
          </a:p>
        </p:txBody>
      </p:sp>
      <p:sp>
        <p:nvSpPr>
          <p:cNvPr id="78" name="Rectangle 381"/>
          <p:cNvSpPr>
            <a:spLocks noChangeArrowheads="1"/>
          </p:cNvSpPr>
          <p:nvPr/>
        </p:nvSpPr>
        <p:spPr bwMode="auto">
          <a:xfrm>
            <a:off x="5018975" y="4886399"/>
            <a:ext cx="83356" cy="14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01929"/>
            <a:r>
              <a:rPr lang="en-US" altLang="en-US" sz="965" b="1" dirty="0">
                <a:solidFill>
                  <a:srgbClr val="FEFFFF"/>
                </a:solidFill>
                <a:latin typeface="Calibri" panose="020F0502020204030204" pitchFamily="34" charset="0"/>
              </a:rPr>
              <a:t>O</a:t>
            </a:r>
            <a:endParaRPr lang="en-US" altLang="en-US" sz="3157" b="1" dirty="0"/>
          </a:p>
        </p:txBody>
      </p:sp>
      <p:graphicFrame>
        <p:nvGraphicFramePr>
          <p:cNvPr id="27" name="Diagram 26"/>
          <p:cNvGraphicFramePr/>
          <p:nvPr/>
        </p:nvGraphicFramePr>
        <p:xfrm>
          <a:off x="5992218" y="2895453"/>
          <a:ext cx="4210250" cy="329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293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85" y="982600"/>
            <a:ext cx="8477768" cy="567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21" y="6448198"/>
            <a:ext cx="1650096" cy="8880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23661" y="6892207"/>
            <a:ext cx="1368152" cy="596881"/>
            <a:chOff x="10742030" y="6189494"/>
            <a:chExt cx="1368152" cy="596881"/>
          </a:xfrm>
        </p:grpSpPr>
        <p:sp>
          <p:nvSpPr>
            <p:cNvPr id="13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100" dirty="0">
                  <a:solidFill>
                    <a:schemeClr val="bg1"/>
                  </a:solidFill>
                  <a:latin typeface="+mj-lt"/>
                </a:rPr>
                <a:t>www.cddft.nhs.uk</a:t>
              </a:r>
              <a:endParaRPr lang="en-GB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7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AE8B5B-656A-4136-A6D1-852A2259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48" y="1372600"/>
            <a:ext cx="4030279" cy="491131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2105" b="1" dirty="0">
                <a:solidFill>
                  <a:schemeClr val="accent3">
                    <a:lumMod val="75000"/>
                  </a:schemeClr>
                </a:solidFill>
              </a:rPr>
              <a:t>Digital Journey and Future Strategy: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672447" y="1843752"/>
            <a:ext cx="9718658" cy="1064102"/>
          </a:xfrm>
          <a:prstGeom prst="rect">
            <a:avLst/>
          </a:prstGeom>
          <a:gradFill>
            <a:gsLst>
              <a:gs pos="0">
                <a:srgbClr val="E31937"/>
              </a:gs>
              <a:gs pos="60000">
                <a:srgbClr val="A82465"/>
              </a:gs>
              <a:gs pos="100000">
                <a:srgbClr val="5236A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52480" tIns="0" rIns="552480" bIns="0" rtlCol="0" anchor="ctr"/>
          <a:lstStyle/>
          <a:p>
            <a:pPr algn="just"/>
            <a:r>
              <a:rPr lang="en-GB" sz="1579" i="1" dirty="0">
                <a:solidFill>
                  <a:schemeClr val="bg1"/>
                </a:solidFill>
              </a:rPr>
              <a:t>"Our journey doesn't end with EPR implementation; it's the beginning of an ongoing expedition. With each step forward, we navigate new territories of digital health, discovering better ways to serve our patients and improve our systems."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9613" y="3572855"/>
            <a:ext cx="2936039" cy="33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79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Strategy Roadmap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5333409" y="4097366"/>
            <a:ext cx="5057696" cy="2471972"/>
          </a:xfrm>
          <a:prstGeom prst="rect">
            <a:avLst/>
          </a:prstGeom>
          <a:gradFill>
            <a:gsLst>
              <a:gs pos="0">
                <a:srgbClr val="E31937"/>
              </a:gs>
              <a:gs pos="60000">
                <a:srgbClr val="A82465"/>
              </a:gs>
              <a:gs pos="100000">
                <a:srgbClr val="5236A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52480" tIns="0" rIns="552480" bIns="0" rtlCol="0" anchor="ctr"/>
          <a:lstStyle/>
          <a:p>
            <a:pPr marL="300723" indent="-300723">
              <a:buFont typeface="Arial" panose="020B0604020202020204" pitchFamily="34" charset="0"/>
              <a:buChar char="•"/>
            </a:pPr>
            <a:r>
              <a:rPr lang="en-GB" sz="1579" dirty="0">
                <a:solidFill>
                  <a:schemeClr val="bg1"/>
                </a:solidFill>
              </a:rPr>
              <a:t>Assess and Improve Digital Maturity</a:t>
            </a:r>
          </a:p>
          <a:p>
            <a:pPr marL="300723" indent="-300723">
              <a:buFont typeface="Arial" panose="020B0604020202020204" pitchFamily="34" charset="0"/>
              <a:buChar char="•"/>
            </a:pPr>
            <a:r>
              <a:rPr lang="en-GB" sz="1579" dirty="0">
                <a:solidFill>
                  <a:schemeClr val="bg1"/>
                </a:solidFill>
              </a:rPr>
              <a:t>Develop and Implement Roadmap</a:t>
            </a:r>
          </a:p>
          <a:p>
            <a:pPr marL="300723" indent="-300723">
              <a:buFont typeface="Arial" panose="020B0604020202020204" pitchFamily="34" charset="0"/>
              <a:buChar char="•"/>
            </a:pPr>
            <a:r>
              <a:rPr lang="en-GB" sz="1579" dirty="0">
                <a:solidFill>
                  <a:schemeClr val="bg1"/>
                </a:solidFill>
              </a:rPr>
              <a:t>Enhance Patient Engagement</a:t>
            </a:r>
          </a:p>
          <a:p>
            <a:pPr marL="300723" indent="-300723">
              <a:buFont typeface="Arial" panose="020B0604020202020204" pitchFamily="34" charset="0"/>
              <a:buChar char="•"/>
            </a:pPr>
            <a:r>
              <a:rPr lang="en-GB" sz="1579" dirty="0">
                <a:solidFill>
                  <a:schemeClr val="bg1"/>
                </a:solidFill>
              </a:rPr>
              <a:t>Ensure Scalability and Flexibility</a:t>
            </a:r>
          </a:p>
          <a:p>
            <a:pPr marL="300723" indent="-300723">
              <a:buFont typeface="Arial" panose="020B0604020202020204" pitchFamily="34" charset="0"/>
              <a:buChar char="•"/>
            </a:pPr>
            <a:r>
              <a:rPr lang="en-GB" sz="1579" dirty="0">
                <a:solidFill>
                  <a:schemeClr val="bg1"/>
                </a:solidFill>
              </a:rPr>
              <a:t>Provide Training and Support</a:t>
            </a:r>
          </a:p>
          <a:p>
            <a:pPr marL="300723" indent="-300723">
              <a:buFont typeface="Arial" panose="020B0604020202020204" pitchFamily="34" charset="0"/>
              <a:buChar char="•"/>
            </a:pPr>
            <a:r>
              <a:rPr lang="en-GB" sz="1579" dirty="0">
                <a:solidFill>
                  <a:schemeClr val="bg1"/>
                </a:solidFill>
              </a:rPr>
              <a:t>Foster Innovation and Partnerships</a:t>
            </a:r>
          </a:p>
          <a:p>
            <a:pPr marL="300723" indent="-300723">
              <a:buFont typeface="Arial" panose="020B0604020202020204" pitchFamily="34" charset="0"/>
              <a:buChar char="•"/>
            </a:pPr>
            <a:r>
              <a:rPr lang="en-GB" sz="1579" dirty="0">
                <a:solidFill>
                  <a:schemeClr val="bg1"/>
                </a:solidFill>
              </a:rPr>
              <a:t>Continuous Improvement and Feedback</a:t>
            </a:r>
          </a:p>
        </p:txBody>
      </p:sp>
      <p:pic>
        <p:nvPicPr>
          <p:cNvPr id="2052" name="Picture 4" descr="Healthcare progress path Four healthcare professionals stand on a meandering, curving, forward arrow, illustrating the concept of progress in the medical field. Translucent teal and turquoise arrows appear on an ultra-dark background within a 16x9 landscape artboard. Vector shapes, including people, are presented in isometric projection using a limited color palette. People are dressed as healthcare professionals and use internet-enabled devices. digital healthcare journey  stock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8" y="4097366"/>
            <a:ext cx="4397810" cy="24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" y="3637511"/>
            <a:ext cx="10058400" cy="3698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40355"/>
            <a:ext cx="10708107" cy="819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72" y="249835"/>
            <a:ext cx="1505363" cy="93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4" y="6907674"/>
            <a:ext cx="4751222" cy="428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90" y="2592909"/>
            <a:ext cx="1176287" cy="633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23661" y="6892207"/>
            <a:ext cx="1368152" cy="596881"/>
            <a:chOff x="10742030" y="6189494"/>
            <a:chExt cx="1368152" cy="596881"/>
          </a:xfrm>
        </p:grpSpPr>
        <p:sp>
          <p:nvSpPr>
            <p:cNvPr id="13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1100" dirty="0">
                  <a:solidFill>
                    <a:schemeClr val="bg1"/>
                  </a:solidFill>
                  <a:latin typeface="+mj-lt"/>
                </a:rPr>
                <a:t>www.cddft.nhs.uk</a:t>
              </a:r>
              <a:endParaRPr lang="en-GB" altLang="en-US" sz="10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2536645" y="471396"/>
            <a:ext cx="1655023" cy="16491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089460" y="1417222"/>
            <a:ext cx="1655023" cy="16491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216457" y="358592"/>
            <a:ext cx="1655023" cy="164913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616891" y="3276304"/>
            <a:ext cx="1655023" cy="164913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96739" y="1936714"/>
            <a:ext cx="1655023" cy="16491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0213" y="3837728"/>
            <a:ext cx="1655023" cy="164913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343454" y="127428"/>
            <a:ext cx="1655023" cy="16491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325960" y="2993084"/>
            <a:ext cx="4130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6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Teamwork</a:t>
            </a:r>
            <a:endParaRPr lang="en-GB" sz="6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0066" y="4477629"/>
            <a:ext cx="142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Trust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3523" y="2572920"/>
            <a:ext cx="142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Harmonise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52519" y="1124644"/>
            <a:ext cx="142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Contribute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2426" y="813827"/>
            <a:ext cx="142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2331" y="951995"/>
            <a:ext cx="1423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77902" y="2071735"/>
            <a:ext cx="153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75108" y="3934071"/>
            <a:ext cx="153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9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icture xmlns="e37e8048-7f47-46c3-9f5d-bf2bf54c9279">
      <Url xsi:nil="true"/>
      <Description xsi:nil="true"/>
    </Picture>
    <TaxCatchAll xmlns="812061dd-523a-47bf-9db5-a71fd49c94a4" xsi:nil="true"/>
    <lcf76f155ced4ddcb4097134ff3c332f xmlns="e37e8048-7f47-46c3-9f5d-bf2bf54c92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92B02-0B1E-4A1D-9B9D-D3F230EF3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8BC901-B986-4CF7-B306-E0EC077CEE5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5eb306d7-353b-464c-aa34-525c3702345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F48594-718A-4AFD-85AA-BF1AC248ACF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</TotalTime>
  <Words>342</Words>
  <Application>Microsoft Office PowerPoint</Application>
  <PresentationFormat>Custom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Health Governance: A Path to Transformation</vt:lpstr>
      <vt:lpstr>PowerPoint Presentation</vt:lpstr>
      <vt:lpstr>Digital Journey and Future Strategy:</vt:lpstr>
      <vt:lpstr>PowerPoint Presentation</vt:lpstr>
    </vt:vector>
  </TitlesOfParts>
  <Company>CDDFT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Jolly Ben (RXP) Social Media &amp; Digital Officer</dc:creator>
  <cp:lastModifiedBy>Crozier Barbara (RXP) Executive Assistant to the Chairman &amp; Chief Executive</cp:lastModifiedBy>
  <cp:revision>56</cp:revision>
  <dcterms:created xsi:type="dcterms:W3CDTF">2020-01-31T12:01:04Z</dcterms:created>
  <dcterms:modified xsi:type="dcterms:W3CDTF">2024-07-12T11:13:01Z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0x01010095E8466AB59DD341B8D726738978E25B</vt:lpwstr>
  </property>
</Properties>
</file>